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7" r:id="rId4"/>
    <p:sldId id="257" r:id="rId5"/>
    <p:sldId id="258" r:id="rId6"/>
    <p:sldId id="273" r:id="rId7"/>
    <p:sldId id="279" r:id="rId8"/>
    <p:sldId id="260" r:id="rId9"/>
    <p:sldId id="280" r:id="rId10"/>
    <p:sldId id="281" r:id="rId11"/>
    <p:sldId id="267" r:id="rId12"/>
    <p:sldId id="268" r:id="rId13"/>
    <p:sldId id="270" r:id="rId14"/>
    <p:sldId id="274" r:id="rId15"/>
    <p:sldId id="269" r:id="rId16"/>
    <p:sldId id="275" r:id="rId17"/>
    <p:sldId id="261" r:id="rId18"/>
    <p:sldId id="262" r:id="rId19"/>
    <p:sldId id="272" r:id="rId20"/>
    <p:sldId id="271" r:id="rId21"/>
    <p:sldId id="282" r:id="rId22"/>
    <p:sldId id="278" r:id="rId23"/>
    <p:sldId id="264" r:id="rId24"/>
    <p:sldId id="259" r:id="rId25"/>
    <p:sldId id="263" r:id="rId26"/>
    <p:sldId id="266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97" autoAdjust="0"/>
    <p:restoredTop sz="94660"/>
  </p:normalViewPr>
  <p:slideViewPr>
    <p:cSldViewPr>
      <p:cViewPr>
        <p:scale>
          <a:sx n="66" d="100"/>
          <a:sy n="66" d="100"/>
        </p:scale>
        <p:origin x="-7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F302-14FB-4133-A6AE-08FCA6739554}" type="datetimeFigureOut">
              <a:rPr lang="en-US" smtClean="0"/>
              <a:t>11/5/2010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4FB33-C599-427B-A886-F4A2E247FCE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F302-14FB-4133-A6AE-08FCA6739554}" type="datetimeFigureOut">
              <a:rPr lang="en-US" smtClean="0"/>
              <a:t>11/5/2010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4FB33-C599-427B-A886-F4A2E247FCE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F302-14FB-4133-A6AE-08FCA6739554}" type="datetimeFigureOut">
              <a:rPr lang="en-US" smtClean="0"/>
              <a:t>11/5/2010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4FB33-C599-427B-A886-F4A2E247FCE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F302-14FB-4133-A6AE-08FCA6739554}" type="datetimeFigureOut">
              <a:rPr lang="en-US" smtClean="0"/>
              <a:t>11/5/2010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4FB33-C599-427B-A886-F4A2E247FCE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F302-14FB-4133-A6AE-08FCA6739554}" type="datetimeFigureOut">
              <a:rPr lang="en-US" smtClean="0"/>
              <a:t>11/5/2010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4FB33-C599-427B-A886-F4A2E247FCE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F302-14FB-4133-A6AE-08FCA6739554}" type="datetimeFigureOut">
              <a:rPr lang="en-US" smtClean="0"/>
              <a:t>11/5/2010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4FB33-C599-427B-A886-F4A2E247FCE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F302-14FB-4133-A6AE-08FCA6739554}" type="datetimeFigureOut">
              <a:rPr lang="en-US" smtClean="0"/>
              <a:t>11/5/2010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4FB33-C599-427B-A886-F4A2E247FCE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F302-14FB-4133-A6AE-08FCA6739554}" type="datetimeFigureOut">
              <a:rPr lang="en-US" smtClean="0"/>
              <a:t>11/5/2010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4FB33-C599-427B-A886-F4A2E247FCE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F302-14FB-4133-A6AE-08FCA6739554}" type="datetimeFigureOut">
              <a:rPr lang="en-US" smtClean="0"/>
              <a:t>11/5/2010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4FB33-C599-427B-A886-F4A2E247FCE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F302-14FB-4133-A6AE-08FCA6739554}" type="datetimeFigureOut">
              <a:rPr lang="en-US" smtClean="0"/>
              <a:t>11/5/2010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4FB33-C599-427B-A886-F4A2E247FCE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F302-14FB-4133-A6AE-08FCA6739554}" type="datetimeFigureOut">
              <a:rPr lang="en-US" smtClean="0"/>
              <a:t>11/5/2010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4FB33-C599-427B-A886-F4A2E247FCE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BF302-14FB-4133-A6AE-08FCA6739554}" type="datetimeFigureOut">
              <a:rPr lang="en-US" smtClean="0"/>
              <a:t>11/5/2010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4FB33-C599-427B-A886-F4A2E247FCE3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Atmosphere-</a:t>
            </a:r>
            <a:br>
              <a:rPr lang="en-US" dirty="0" smtClean="0"/>
            </a:br>
            <a:r>
              <a:rPr lang="en-US" dirty="0" smtClean="0"/>
              <a:t>Integrated Climate Science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a workshop about what are the impacts of South Western Atlantic on South America climate (and its variability/change)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Biomass burning impact on regional climate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3276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Which are the effects of aerosols on radiation and energy balance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i="1" dirty="0" smtClean="0"/>
              <a:t>What are the typical cloud microphysical processes involved in  local convection, </a:t>
            </a:r>
            <a:r>
              <a:rPr lang="en-US" i="1" dirty="0" err="1" smtClean="0"/>
              <a:t>mesoscale</a:t>
            </a:r>
            <a:r>
              <a:rPr lang="en-US" i="1" dirty="0" smtClean="0"/>
              <a:t> convective systems and cold fronts (this was written for LPB)?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i="1" dirty="0" smtClean="0"/>
              <a:t>How aerosol contributes to the cloud processes and precipitation in each type of convective system?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i="1" dirty="0" smtClean="0"/>
              <a:t>What is the impact of wet </a:t>
            </a:r>
            <a:r>
              <a:rPr lang="en-US" i="1" dirty="0" err="1" smtClean="0"/>
              <a:t>depositon</a:t>
            </a:r>
            <a:r>
              <a:rPr lang="en-US" i="1" dirty="0" smtClean="0"/>
              <a:t> on the ecosystem?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i="1" dirty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381000" y="4800600"/>
            <a:ext cx="85344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400" i="1" dirty="0" smtClean="0"/>
              <a:t>Share expertise on atmospheric chemistry, chemistry modeling and transport of pollutants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i="1" dirty="0" smtClean="0"/>
              <a:t>Which is the composition of “air masses”: secondary-primary pollution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Ozone depletion and impact on regional  climate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Monitoring the evolution of Ozone depletion</a:t>
            </a:r>
          </a:p>
          <a:p>
            <a:r>
              <a:rPr lang="en-US" dirty="0" smtClean="0"/>
              <a:t>Ozone depletion-climate change interactions</a:t>
            </a:r>
          </a:p>
          <a:p>
            <a:r>
              <a:rPr lang="en-US" dirty="0" smtClean="0"/>
              <a:t>Climate of the </a:t>
            </a:r>
            <a:r>
              <a:rPr lang="en-US" dirty="0" err="1" smtClean="0"/>
              <a:t>Antartica</a:t>
            </a:r>
            <a:endParaRPr lang="en-US" dirty="0" smtClean="0"/>
          </a:p>
          <a:p>
            <a:r>
              <a:rPr lang="en-US" dirty="0" smtClean="0"/>
              <a:t>Influence of synoptic scale variability on Ozone variability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strategy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 models:</a:t>
            </a:r>
          </a:p>
          <a:p>
            <a:pPr lvl="1"/>
            <a:r>
              <a:rPr lang="en-US" dirty="0" smtClean="0"/>
              <a:t>Improve parameterizations (PBL, convection)</a:t>
            </a:r>
          </a:p>
          <a:p>
            <a:pPr lvl="1"/>
            <a:r>
              <a:rPr lang="en-US" dirty="0" smtClean="0"/>
              <a:t>Land-surface parameterization </a:t>
            </a:r>
          </a:p>
          <a:p>
            <a:pPr lvl="1"/>
            <a:r>
              <a:rPr lang="en-US" dirty="0" smtClean="0"/>
              <a:t>Ice</a:t>
            </a:r>
          </a:p>
          <a:p>
            <a:r>
              <a:rPr lang="en-US" dirty="0" smtClean="0"/>
              <a:t>Improve hydrologic models</a:t>
            </a:r>
          </a:p>
          <a:p>
            <a:r>
              <a:rPr lang="en-US" dirty="0" smtClean="0"/>
              <a:t>Earth System modeling? (</a:t>
            </a:r>
            <a:r>
              <a:rPr lang="en-US" dirty="0" err="1" smtClean="0"/>
              <a:t>atmos</a:t>
            </a:r>
            <a:r>
              <a:rPr lang="en-US" dirty="0" smtClean="0"/>
              <a:t>-ocean-chemistry-biosphere-land-++++)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Observing strategy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76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Synergistic use of instruments </a:t>
            </a:r>
          </a:p>
          <a:p>
            <a:r>
              <a:rPr lang="en-US" dirty="0" smtClean="0"/>
              <a:t>Remote sensing instruments (</a:t>
            </a:r>
            <a:r>
              <a:rPr lang="en-US" dirty="0" err="1" smtClean="0"/>
              <a:t>lidar</a:t>
            </a:r>
            <a:r>
              <a:rPr lang="en-US" dirty="0" smtClean="0"/>
              <a:t>, radiometers, passive sensors) and in situ measurements (surface flux)</a:t>
            </a:r>
          </a:p>
          <a:p>
            <a:r>
              <a:rPr lang="en-US" dirty="0" smtClean="0"/>
              <a:t>Upper air observations </a:t>
            </a:r>
            <a:endParaRPr lang="en-US" dirty="0" smtClean="0"/>
          </a:p>
          <a:p>
            <a:r>
              <a:rPr lang="en-US" dirty="0" smtClean="0"/>
              <a:t>Foster the regional capacity in Argentina</a:t>
            </a:r>
          </a:p>
          <a:p>
            <a:r>
              <a:rPr lang="en-US" dirty="0" smtClean="0"/>
              <a:t>Support fiel</a:t>
            </a:r>
            <a:r>
              <a:rPr lang="en-US" dirty="0" smtClean="0"/>
              <a:t>d experiments related with UMI scientific agenda</a:t>
            </a:r>
          </a:p>
          <a:p>
            <a:r>
              <a:rPr lang="en-US" dirty="0"/>
              <a:t>Promote a “SIRTA” type of site at Argentina (e.g. built upon existing site at CEILAP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Facilitate access to observational data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Integrated climate science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To support water resources management, energy production and risk management</a:t>
            </a:r>
          </a:p>
          <a:p>
            <a:pPr lvl="1"/>
            <a:r>
              <a:rPr lang="en-US" dirty="0" smtClean="0"/>
              <a:t>Study the spatial and temporal coherence of precipitation patterns and </a:t>
            </a:r>
            <a:r>
              <a:rPr lang="en-US" dirty="0" err="1" smtClean="0"/>
              <a:t>streamflow</a:t>
            </a:r>
            <a:r>
              <a:rPr lang="en-US" dirty="0" smtClean="0"/>
              <a:t> affecting the regional hydrology </a:t>
            </a:r>
          </a:p>
          <a:p>
            <a:pPr lvl="1"/>
            <a:r>
              <a:rPr lang="en-US" dirty="0" smtClean="0"/>
              <a:t>Evaluate whether this could be modified in a changing climate</a:t>
            </a:r>
          </a:p>
          <a:p>
            <a:r>
              <a:rPr lang="en-US" dirty="0" smtClean="0"/>
              <a:t>To support agricultural activities and production</a:t>
            </a:r>
          </a:p>
          <a:p>
            <a:pPr lvl="1"/>
            <a:r>
              <a:rPr lang="en-US" dirty="0" smtClean="0"/>
              <a:t>Study of wet and dry precipitation and temperature spells regimes over the same regions (they impact at different temporal scales -decision making at farmers levels , at water resources management and ultimately being the starting point for  the analysis of  floods and droughts) </a:t>
            </a:r>
          </a:p>
          <a:p>
            <a:r>
              <a:rPr lang="en-US" dirty="0" smtClean="0"/>
              <a:t>Wind energy production</a:t>
            </a:r>
          </a:p>
          <a:p>
            <a:r>
              <a:rPr lang="en-US" dirty="0" smtClean="0"/>
              <a:t>Tailoring climate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the strategy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dentification and availability of reliable sets of data/variables to address </a:t>
            </a:r>
          </a:p>
          <a:p>
            <a:pPr lvl="1"/>
            <a:r>
              <a:rPr lang="en-US" dirty="0" smtClean="0"/>
              <a:t>Vulnerability</a:t>
            </a:r>
          </a:p>
          <a:p>
            <a:pPr lvl="1"/>
            <a:r>
              <a:rPr lang="en-US" dirty="0" smtClean="0"/>
              <a:t>Model validation</a:t>
            </a:r>
          </a:p>
          <a:p>
            <a:pPr lvl="1"/>
            <a:r>
              <a:rPr lang="en-US" dirty="0" smtClean="0"/>
              <a:t>Process studies</a:t>
            </a:r>
          </a:p>
          <a:p>
            <a:pPr lvl="1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UMI </a:t>
            </a:r>
            <a:r>
              <a:rPr lang="en-US" dirty="0" smtClean="0"/>
              <a:t>should provide </a:t>
            </a:r>
            <a:r>
              <a:rPr lang="en-US" dirty="0"/>
              <a:t>a framework for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562600"/>
          </a:xfrm>
        </p:spPr>
        <p:txBody>
          <a:bodyPr>
            <a:normAutofit/>
          </a:bodyPr>
          <a:lstStyle/>
          <a:p>
            <a:r>
              <a:rPr lang="en-US" u="sng" dirty="0"/>
              <a:t>Facilitating</a:t>
            </a:r>
            <a:r>
              <a:rPr lang="en-US" dirty="0"/>
              <a:t> the use of available data and </a:t>
            </a:r>
            <a:r>
              <a:rPr lang="en-US" u="sng" dirty="0"/>
              <a:t>encouraging</a:t>
            </a:r>
            <a:r>
              <a:rPr lang="en-US" dirty="0"/>
              <a:t> the deployment of instruments related with </a:t>
            </a:r>
            <a:r>
              <a:rPr lang="en-US" dirty="0" smtClean="0"/>
              <a:t>its scientific agenda</a:t>
            </a:r>
          </a:p>
          <a:p>
            <a:r>
              <a:rPr lang="en-US" u="sng" dirty="0" smtClean="0"/>
              <a:t>Strengthening</a:t>
            </a:r>
            <a:r>
              <a:rPr lang="en-US" dirty="0" smtClean="0"/>
              <a:t> France-Argentina and regional networks</a:t>
            </a:r>
            <a:endParaRPr lang="en-US" dirty="0"/>
          </a:p>
          <a:p>
            <a:r>
              <a:rPr lang="en-US" u="sng" dirty="0"/>
              <a:t>Providing</a:t>
            </a:r>
            <a:r>
              <a:rPr lang="en-US" dirty="0"/>
              <a:t> </a:t>
            </a:r>
            <a:r>
              <a:rPr lang="en-US" u="sng" dirty="0"/>
              <a:t>facilities</a:t>
            </a:r>
            <a:r>
              <a:rPr lang="en-US" dirty="0"/>
              <a:t> to share and distribute data and model outputs. </a:t>
            </a:r>
          </a:p>
          <a:p>
            <a:r>
              <a:rPr lang="en-US" u="sng" dirty="0"/>
              <a:t>Fostering</a:t>
            </a:r>
            <a:r>
              <a:rPr lang="en-US" dirty="0"/>
              <a:t> the use of IPSL GCMs. </a:t>
            </a:r>
            <a:r>
              <a:rPr lang="en-US" u="sng" dirty="0"/>
              <a:t>Discussing</a:t>
            </a:r>
            <a:r>
              <a:rPr lang="en-US" dirty="0"/>
              <a:t> possibilities of common modeling </a:t>
            </a:r>
            <a:r>
              <a:rPr lang="en-US" dirty="0" smtClean="0"/>
              <a:t>strategies</a:t>
            </a:r>
          </a:p>
          <a:p>
            <a:r>
              <a:rPr lang="en-US" u="sng" dirty="0" smtClean="0"/>
              <a:t>Supporting</a:t>
            </a:r>
            <a:r>
              <a:rPr lang="en-US" dirty="0" smtClean="0"/>
              <a:t> capacity building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Capacity building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Training </a:t>
            </a:r>
            <a:r>
              <a:rPr lang="en-US" dirty="0"/>
              <a:t>on running GCMs for process studies or other focus.</a:t>
            </a:r>
          </a:p>
          <a:p>
            <a:r>
              <a:rPr lang="en-US" dirty="0"/>
              <a:t>Training on using model outputs for specific </a:t>
            </a:r>
            <a:r>
              <a:rPr lang="en-US" dirty="0" smtClean="0"/>
              <a:t>applications</a:t>
            </a:r>
          </a:p>
          <a:p>
            <a:r>
              <a:rPr lang="en-US" dirty="0" smtClean="0"/>
              <a:t>Build a community of people working with global models</a:t>
            </a:r>
            <a:endParaRPr lang="en-US" dirty="0"/>
          </a:p>
          <a:p>
            <a:r>
              <a:rPr lang="en-US" dirty="0"/>
              <a:t>Enlarge global modeling community</a:t>
            </a:r>
          </a:p>
          <a:p>
            <a:r>
              <a:rPr lang="en-US" dirty="0"/>
              <a:t>Support shared PhDs (France-Argentina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Communicating the climate science to the society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 - recommendations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Bring in other partners (human dimensions)</a:t>
            </a:r>
          </a:p>
          <a:p>
            <a:r>
              <a:rPr lang="en-US" dirty="0" smtClean="0"/>
              <a:t>Take advantage of what has been done at other UMIs</a:t>
            </a:r>
          </a:p>
          <a:p>
            <a:r>
              <a:rPr lang="en-US" dirty="0" smtClean="0"/>
              <a:t>Expand international collaboration (Andes involves Chile, </a:t>
            </a:r>
            <a:r>
              <a:rPr lang="en-US" dirty="0" err="1" smtClean="0"/>
              <a:t>Perú</a:t>
            </a:r>
            <a:r>
              <a:rPr lang="en-US" dirty="0" smtClean="0"/>
              <a:t> and others, while LPB involves Brazil, Uruguay, Paraguay and Bolivia). Initiatives like GDRI (Group de </a:t>
            </a:r>
            <a:r>
              <a:rPr lang="en-US" dirty="0" err="1" smtClean="0"/>
              <a:t>Recherche</a:t>
            </a:r>
            <a:r>
              <a:rPr lang="en-US" dirty="0" smtClean="0"/>
              <a:t> International) could help UMI to expand internationally.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Andes are the source of water for millions of people. Western Argentina is largely vulnerable to changes in water availability</a:t>
            </a:r>
          </a:p>
          <a:p>
            <a:r>
              <a:rPr lang="en-US" dirty="0" smtClean="0"/>
              <a:t>LPB is the second largest basin in South America and encompasses the socio-economic activities of 5 countries</a:t>
            </a:r>
          </a:p>
          <a:p>
            <a:r>
              <a:rPr lang="en-US" dirty="0" smtClean="0"/>
              <a:t>The Andes and the SAMS induce unique features in the regional climate that are challenging for understanding and modeling</a:t>
            </a:r>
          </a:p>
          <a:p>
            <a:r>
              <a:rPr lang="en-US" dirty="0"/>
              <a:t>A</a:t>
            </a:r>
            <a:r>
              <a:rPr lang="en-US" dirty="0" smtClean="0"/>
              <a:t>nthropogenic forcing due to land-use changes, biomass burning, GHGs increase and Ozone depletion/recovery are also </a:t>
            </a:r>
            <a:r>
              <a:rPr lang="en-US" dirty="0" smtClean="0"/>
              <a:t>driving</a:t>
            </a:r>
            <a:r>
              <a:rPr lang="en-US" dirty="0" smtClean="0"/>
              <a:t> climate in the region.</a:t>
            </a:r>
          </a:p>
          <a:p>
            <a:r>
              <a:rPr lang="en-US" dirty="0" smtClean="0"/>
              <a:t>Ozone depletion affects Southern South America population, ecosystems.</a:t>
            </a:r>
            <a:endParaRPr lang="en-US" dirty="0" smtClean="0"/>
          </a:p>
          <a:p>
            <a:r>
              <a:rPr lang="en-US" dirty="0" smtClean="0"/>
              <a:t>The changing climate is increasing the vulnerability of the region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Document for UMI scientific agenda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Scientific questions</a:t>
            </a:r>
          </a:p>
          <a:p>
            <a:r>
              <a:rPr lang="en-US" dirty="0" smtClean="0"/>
              <a:t>General discussion of Strategy </a:t>
            </a:r>
          </a:p>
          <a:p>
            <a:r>
              <a:rPr lang="en-US" dirty="0" smtClean="0"/>
              <a:t>First actions</a:t>
            </a:r>
            <a:r>
              <a:rPr lang="en-US" dirty="0"/>
              <a:t> </a:t>
            </a:r>
            <a:r>
              <a:rPr lang="en-US" dirty="0" smtClean="0"/>
              <a:t>(probably with timeline)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Annex:</a:t>
            </a:r>
          </a:p>
          <a:p>
            <a:pPr>
              <a:buNone/>
            </a:pPr>
            <a:r>
              <a:rPr lang="en-US" dirty="0" smtClean="0"/>
              <a:t>Previous collaboration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with common capacity </a:t>
            </a:r>
          </a:p>
          <a:p>
            <a:r>
              <a:rPr lang="en-US" dirty="0" smtClean="0"/>
              <a:t>Support short time visits (researchers-</a:t>
            </a:r>
            <a:r>
              <a:rPr lang="en-US" dirty="0" err="1" smtClean="0"/>
              <a:t>postdocs</a:t>
            </a:r>
            <a:r>
              <a:rPr lang="en-US" dirty="0" smtClean="0"/>
              <a:t>- </a:t>
            </a:r>
            <a:r>
              <a:rPr lang="en-US" dirty="0" err="1" smtClean="0"/>
              <a:t>Phd</a:t>
            </a:r>
            <a:r>
              <a:rPr lang="en-US" dirty="0" smtClean="0"/>
              <a:t> students)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Extra slides with ideas and documents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Co-production of knowledge:</a:t>
            </a:r>
          </a:p>
          <a:p>
            <a:r>
              <a:rPr lang="en-US" dirty="0" smtClean="0"/>
              <a:t>How to involve population and stakeholders so that they express which kind of science they need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The Andes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Motivation:</a:t>
            </a:r>
          </a:p>
          <a:p>
            <a:r>
              <a:rPr lang="en-US" dirty="0" smtClean="0"/>
              <a:t>The </a:t>
            </a:r>
            <a:r>
              <a:rPr lang="en-US" dirty="0"/>
              <a:t>A</a:t>
            </a:r>
            <a:r>
              <a:rPr lang="en-US" dirty="0" smtClean="0"/>
              <a:t>ndes are the source of water for millions of people. Western Argentina is largely vulnerable to changes in water availability</a:t>
            </a:r>
          </a:p>
          <a:p>
            <a:r>
              <a:rPr lang="en-US" dirty="0" smtClean="0"/>
              <a:t>The Andes induce unique features in the regional climate that are challenging for modeling </a:t>
            </a:r>
          </a:p>
          <a:p>
            <a:r>
              <a:rPr lang="en-US" dirty="0" smtClean="0"/>
              <a:t>The changing climate is accelerating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are the drivers for observed changes (caution, since this largely depends on which part of The Andes we want </a:t>
            </a:r>
            <a:r>
              <a:rPr lang="en-US" dirty="0"/>
              <a:t>t</a:t>
            </a:r>
            <a:r>
              <a:rPr lang="en-US" dirty="0" smtClean="0"/>
              <a:t>o focus)</a:t>
            </a:r>
          </a:p>
          <a:p>
            <a:r>
              <a:rPr lang="en-US" dirty="0" smtClean="0"/>
              <a:t>What is the role of glaciers in modulating water availability?</a:t>
            </a:r>
          </a:p>
          <a:p>
            <a:r>
              <a:rPr lang="en-US" dirty="0" smtClean="0"/>
              <a:t>What is the contribution of glaciers to </a:t>
            </a:r>
            <a:r>
              <a:rPr lang="en-US" dirty="0" err="1" smtClean="0"/>
              <a:t>streamflow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would be the role of climate change on vegetation/forests?</a:t>
            </a:r>
          </a:p>
          <a:p>
            <a:r>
              <a:rPr lang="en-US" dirty="0" smtClean="0"/>
              <a:t>What are the patterns of circulation associated with wet/dry periods in the Andes?</a:t>
            </a:r>
          </a:p>
          <a:p>
            <a:r>
              <a:rPr lang="en-US" dirty="0" smtClean="0"/>
              <a:t> How does the larger scale circulation (/</a:t>
            </a:r>
            <a:r>
              <a:rPr lang="en-US" dirty="0" err="1" smtClean="0"/>
              <a:t>forcings</a:t>
            </a:r>
            <a:r>
              <a:rPr lang="en-US" dirty="0" smtClean="0"/>
              <a:t>) modify these local circulations?</a:t>
            </a:r>
          </a:p>
          <a:p>
            <a:r>
              <a:rPr lang="en-US" dirty="0" smtClean="0"/>
              <a:t>We need (improved!) models to represent the local effects of the Andes </a:t>
            </a:r>
          </a:p>
          <a:p>
            <a:r>
              <a:rPr lang="en-US" dirty="0" smtClean="0"/>
              <a:t>Where is the humidity coming from???: humidity sources are changing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Which is the role of the Andes in organizing local precipitation /heavy precipitating systems? High resolution models needed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 smtClean="0"/>
              <a:t>Platex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219200"/>
            <a:ext cx="8991600" cy="563880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i="1" dirty="0"/>
              <a:t>Why are the LPB MCS so remarkable in a world wide perspective concerning their physical properties detected by remote sensing</a:t>
            </a:r>
            <a:endParaRPr lang="en-US" sz="3600" dirty="0"/>
          </a:p>
          <a:p>
            <a:pPr lvl="1"/>
            <a:r>
              <a:rPr lang="en-US" i="1" dirty="0"/>
              <a:t>What are the controls on precipitation efficiency of the MCS in LPB?</a:t>
            </a:r>
            <a:endParaRPr lang="en-US" sz="3200" dirty="0"/>
          </a:p>
          <a:p>
            <a:pPr lvl="1"/>
            <a:r>
              <a:rPr lang="en-US" i="1" dirty="0"/>
              <a:t>What controls the exceptional lightning activity?</a:t>
            </a:r>
            <a:endParaRPr lang="en-US" sz="3200" dirty="0"/>
          </a:p>
          <a:p>
            <a:pPr>
              <a:buNone/>
            </a:pPr>
            <a:endParaRPr lang="en-US" sz="3600" dirty="0"/>
          </a:p>
          <a:p>
            <a:pPr lvl="0"/>
            <a:r>
              <a:rPr lang="en-US" i="1" dirty="0"/>
              <a:t>What is the role of biomass burning products in the evolution of MCS in the LPB?</a:t>
            </a:r>
            <a:endParaRPr lang="en-US" sz="3600" dirty="0"/>
          </a:p>
          <a:p>
            <a:pPr lvl="1"/>
            <a:r>
              <a:rPr lang="en-US" i="1" dirty="0"/>
              <a:t>What are the typical cloud microphysical processes involved in  local convection, </a:t>
            </a:r>
            <a:r>
              <a:rPr lang="en-US" i="1" dirty="0" err="1"/>
              <a:t>mesoscale</a:t>
            </a:r>
            <a:r>
              <a:rPr lang="en-US" i="1" dirty="0"/>
              <a:t> convective systems and cold fronts? How aerosol contributes to the cloud processes </a:t>
            </a:r>
            <a:r>
              <a:rPr lang="en-US" i="1" dirty="0" smtClean="0"/>
              <a:t>and precipitation in </a:t>
            </a:r>
            <a:r>
              <a:rPr lang="en-US" i="1" dirty="0"/>
              <a:t>each case? </a:t>
            </a:r>
            <a:endParaRPr lang="en-US" i="1" dirty="0" smtClean="0"/>
          </a:p>
          <a:p>
            <a:pPr lvl="1"/>
            <a:endParaRPr lang="en-US" sz="3200" dirty="0"/>
          </a:p>
          <a:p>
            <a:pPr lvl="1"/>
            <a:r>
              <a:rPr lang="en-US" i="1" dirty="0"/>
              <a:t>What is the typical MCS for the three different types of low level jet: CJE NCJE and LLJA </a:t>
            </a:r>
            <a:endParaRPr lang="en-US" sz="3200" dirty="0"/>
          </a:p>
          <a:p>
            <a:pPr lvl="1"/>
            <a:r>
              <a:rPr lang="en-US" i="1" dirty="0"/>
              <a:t>What is the impact of </a:t>
            </a:r>
            <a:r>
              <a:rPr lang="en-US" i="1" dirty="0" err="1"/>
              <a:t>advected</a:t>
            </a:r>
            <a:r>
              <a:rPr lang="en-US" i="1" dirty="0"/>
              <a:t> aerosol on the surface heat and moisture budgets?</a:t>
            </a:r>
            <a:endParaRPr lang="en-US" sz="3200" dirty="0"/>
          </a:p>
          <a:p>
            <a:pPr lvl="1"/>
            <a:r>
              <a:rPr lang="en-US" i="1" dirty="0"/>
              <a:t>What is the </a:t>
            </a:r>
            <a:r>
              <a:rPr lang="en-US" i="1" dirty="0" err="1"/>
              <a:t>radiative</a:t>
            </a:r>
            <a:r>
              <a:rPr lang="en-US" i="1" dirty="0"/>
              <a:t> effect in the MCS life cycle?</a:t>
            </a:r>
            <a:endParaRPr lang="en-US" sz="3200" dirty="0"/>
          </a:p>
          <a:p>
            <a:pPr lvl="1"/>
            <a:r>
              <a:rPr lang="en-US" i="1" dirty="0"/>
              <a:t>What are the constraints on MCS predictability? </a:t>
            </a:r>
            <a:endParaRPr lang="en-US" sz="3200" dirty="0"/>
          </a:p>
          <a:p>
            <a:pPr lvl="1"/>
            <a:r>
              <a:rPr lang="en-US" i="1" dirty="0"/>
              <a:t>How is the typical microphysical structure of the convective clouds and how predictable is this microphysics structure?</a:t>
            </a:r>
            <a:endParaRPr lang="en-US" sz="3200" dirty="0"/>
          </a:p>
          <a:p>
            <a:pPr lvl="1"/>
            <a:r>
              <a:rPr lang="en-US" i="1" dirty="0"/>
              <a:t>Is the rain volume affected by biomass burning?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selected basins:</a:t>
            </a:r>
          </a:p>
          <a:p>
            <a:r>
              <a:rPr lang="en-US" dirty="0" smtClean="0"/>
              <a:t>Without glaciers</a:t>
            </a:r>
          </a:p>
          <a:p>
            <a:r>
              <a:rPr lang="en-US" dirty="0" smtClean="0"/>
              <a:t>Glacier with “ice”</a:t>
            </a:r>
          </a:p>
          <a:p>
            <a:r>
              <a:rPr lang="en-US" dirty="0" smtClean="0"/>
              <a:t>Glacier covered by rocks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Issues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Regional drivers of South American climate</a:t>
            </a:r>
          </a:p>
          <a:p>
            <a:r>
              <a:rPr lang="en-US" dirty="0" smtClean="0"/>
              <a:t>Global </a:t>
            </a:r>
            <a:r>
              <a:rPr lang="en-US" dirty="0" err="1" smtClean="0"/>
              <a:t>forcings</a:t>
            </a:r>
            <a:r>
              <a:rPr lang="en-US" dirty="0" smtClean="0"/>
              <a:t> of regional climate</a:t>
            </a:r>
          </a:p>
          <a:p>
            <a:endParaRPr lang="en-US" dirty="0"/>
          </a:p>
          <a:p>
            <a:r>
              <a:rPr lang="en-US" dirty="0" smtClean="0"/>
              <a:t>Integrated Climate Science</a:t>
            </a:r>
          </a:p>
          <a:p>
            <a:endParaRPr lang="en-US" dirty="0"/>
          </a:p>
          <a:p>
            <a:r>
              <a:rPr lang="en-US" dirty="0" smtClean="0"/>
              <a:t>FOCUS: The Andes-LPB- southern tip of SA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020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Regional drivers of South American climate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51054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Dynamical </a:t>
            </a:r>
            <a:r>
              <a:rPr lang="en-US" dirty="0"/>
              <a:t>aspects and impacts of the Andes on regional climate.</a:t>
            </a:r>
          </a:p>
          <a:p>
            <a:pPr lvl="1"/>
            <a:r>
              <a:rPr lang="en-US" dirty="0"/>
              <a:t>Improve the representation of </a:t>
            </a:r>
            <a:r>
              <a:rPr lang="en-US" dirty="0" err="1"/>
              <a:t>orographic</a:t>
            </a:r>
            <a:r>
              <a:rPr lang="en-US" dirty="0"/>
              <a:t> wave drag in </a:t>
            </a:r>
            <a:r>
              <a:rPr lang="en-US" dirty="0" smtClean="0"/>
              <a:t>models</a:t>
            </a:r>
            <a:endParaRPr lang="en-US" dirty="0"/>
          </a:p>
          <a:p>
            <a:pPr lvl="0"/>
            <a:r>
              <a:rPr lang="en-US" dirty="0"/>
              <a:t>Land-atmosphere interactions</a:t>
            </a:r>
          </a:p>
          <a:p>
            <a:pPr lvl="0"/>
            <a:r>
              <a:rPr lang="en-US" dirty="0"/>
              <a:t>Ocean-atmosphere interactions</a:t>
            </a:r>
          </a:p>
          <a:p>
            <a:pPr lvl="0"/>
            <a:r>
              <a:rPr lang="en-US" dirty="0"/>
              <a:t>Biomass burning impact on regional climate</a:t>
            </a:r>
          </a:p>
          <a:p>
            <a:r>
              <a:rPr lang="en-US" dirty="0"/>
              <a:t>Ozone depletion and impact on </a:t>
            </a:r>
            <a:r>
              <a:rPr lang="en-US" dirty="0" smtClean="0"/>
              <a:t>regional climate</a:t>
            </a:r>
          </a:p>
          <a:p>
            <a:r>
              <a:rPr lang="en-US" dirty="0" smtClean="0"/>
              <a:t> others??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</a:t>
            </a:r>
            <a:r>
              <a:rPr lang="en-US" dirty="0" err="1" smtClean="0"/>
              <a:t>forcings</a:t>
            </a:r>
            <a:r>
              <a:rPr lang="en-US" dirty="0" smtClean="0"/>
              <a:t> of regional climate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Diagnostic </a:t>
            </a:r>
            <a:r>
              <a:rPr lang="en-US" dirty="0"/>
              <a:t>studies (e.g. ENSO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Sensitivity and process studies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increase knowledge of processes driving climate at regional scale (South America)</a:t>
            </a:r>
          </a:p>
          <a:p>
            <a:r>
              <a:rPr lang="en-US" dirty="0" smtClean="0"/>
              <a:t>To foster studies addressing how climate variability and climate change will impact population, biodiversity, production and  vulnerability</a:t>
            </a:r>
          </a:p>
          <a:p>
            <a:r>
              <a:rPr lang="en-US" dirty="0" smtClean="0"/>
              <a:t>To extend the critical mass involved in modeling development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Land-atmosphere interactions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Scientific questions mostly related with LPB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LPB (</a:t>
            </a:r>
            <a:r>
              <a:rPr lang="en-US" dirty="0" err="1" smtClean="0"/>
              <a:t>Hydroclimate</a:t>
            </a:r>
            <a:r>
              <a:rPr lang="en-US" dirty="0" smtClean="0"/>
              <a:t> project)-WCRP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i="1" dirty="0"/>
              <a:t>What </a:t>
            </a:r>
            <a:r>
              <a:rPr lang="en-US" i="1" dirty="0" err="1"/>
              <a:t>climatological</a:t>
            </a:r>
            <a:r>
              <a:rPr lang="en-US" i="1" dirty="0"/>
              <a:t> </a:t>
            </a:r>
            <a:r>
              <a:rPr lang="en-US" i="1" strike="sngStrike" dirty="0"/>
              <a:t>and</a:t>
            </a:r>
            <a:r>
              <a:rPr lang="en-US" i="1" dirty="0"/>
              <a:t> hydrological factors </a:t>
            </a:r>
            <a:r>
              <a:rPr lang="en-US" i="1" dirty="0" smtClean="0">
                <a:solidFill>
                  <a:srgbClr val="FF0000"/>
                </a:solidFill>
              </a:rPr>
              <a:t>and </a:t>
            </a:r>
            <a:r>
              <a:rPr lang="en-US" i="1" dirty="0" smtClean="0">
                <a:solidFill>
                  <a:srgbClr val="FF0000"/>
                </a:solidFill>
              </a:rPr>
              <a:t>human factors </a:t>
            </a:r>
            <a:r>
              <a:rPr lang="en-US" i="1" dirty="0" smtClean="0"/>
              <a:t>determine </a:t>
            </a:r>
            <a:r>
              <a:rPr lang="en-US" i="1" dirty="0"/>
              <a:t>the frequency of occurrence and spatial extent of floods and droughts?  </a:t>
            </a:r>
            <a:endParaRPr lang="en-US" dirty="0"/>
          </a:p>
          <a:p>
            <a:pPr lvl="0"/>
            <a:r>
              <a:rPr lang="en-US" i="1" dirty="0"/>
              <a:t>How predictable is the regional weather and climate variability and its impact on hydrological, agricultural and social systems of the basin? </a:t>
            </a:r>
            <a:endParaRPr lang="en-US" dirty="0"/>
          </a:p>
          <a:p>
            <a:pPr lvl="0"/>
            <a:r>
              <a:rPr lang="en-US" i="1" dirty="0"/>
              <a:t>What are the impacts of global climate change and land use change on regional weather, climate, hydrology and agriculture? </a:t>
            </a:r>
            <a:r>
              <a:rPr lang="pt-BR" i="1" dirty="0" err="1"/>
              <a:t>Can</a:t>
            </a:r>
            <a:r>
              <a:rPr lang="pt-BR" i="1" dirty="0"/>
              <a:t> </a:t>
            </a:r>
            <a:r>
              <a:rPr lang="pt-BR" i="1" dirty="0" err="1"/>
              <a:t>their</a:t>
            </a:r>
            <a:r>
              <a:rPr lang="pt-BR" i="1" dirty="0"/>
              <a:t> </a:t>
            </a:r>
            <a:r>
              <a:rPr lang="pt-BR" i="1" dirty="0" err="1"/>
              <a:t>impacts</a:t>
            </a:r>
            <a:r>
              <a:rPr lang="pt-BR" i="1" dirty="0"/>
              <a:t> </a:t>
            </a:r>
            <a:r>
              <a:rPr lang="pt-BR" i="1" dirty="0" err="1"/>
              <a:t>be</a:t>
            </a:r>
            <a:r>
              <a:rPr lang="pt-BR" i="1" dirty="0"/>
              <a:t> </a:t>
            </a:r>
            <a:r>
              <a:rPr lang="pt-BR" i="1" dirty="0" err="1"/>
              <a:t>predicted</a:t>
            </a:r>
            <a:r>
              <a:rPr lang="pt-BR" i="1" dirty="0"/>
              <a:t>, </a:t>
            </a:r>
            <a:r>
              <a:rPr lang="pt-BR" i="1" dirty="0" err="1"/>
              <a:t>at</a:t>
            </a:r>
            <a:r>
              <a:rPr lang="pt-BR" i="1" dirty="0"/>
              <a:t> </a:t>
            </a:r>
            <a:r>
              <a:rPr lang="pt-BR" i="1" dirty="0" err="1"/>
              <a:t>least</a:t>
            </a:r>
            <a:r>
              <a:rPr lang="pt-BR" i="1" dirty="0"/>
              <a:t> in </a:t>
            </a:r>
            <a:r>
              <a:rPr lang="pt-BR" i="1" dirty="0" err="1"/>
              <a:t>part</a:t>
            </a:r>
            <a:r>
              <a:rPr lang="pt-BR" i="1" dirty="0"/>
              <a:t>?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Ocean-atmosphere interactions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295400"/>
            <a:ext cx="8686800" cy="5181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Areas of particular interest to focus the study of O-A interactions:</a:t>
            </a:r>
          </a:p>
          <a:p>
            <a:r>
              <a:rPr lang="en-US" dirty="0" smtClean="0"/>
              <a:t>South Western Atlantic is a hot spot for energy exchange (this is measured globally and SWA appears as an area with large amounts of energy exchange)</a:t>
            </a:r>
          </a:p>
          <a:p>
            <a:r>
              <a:rPr lang="en-US" dirty="0" smtClean="0"/>
              <a:t>Drake Passage </a:t>
            </a:r>
          </a:p>
          <a:p>
            <a:r>
              <a:rPr lang="en-US" dirty="0"/>
              <a:t>C</a:t>
            </a:r>
            <a:r>
              <a:rPr lang="en-US" dirty="0" smtClean="0"/>
              <a:t>ontinental shelf region and their role in GHGs (how much CO2 is trapped by the oceans around these regions). It is  (i.e. </a:t>
            </a:r>
            <a:r>
              <a:rPr lang="en-US" dirty="0" err="1" smtClean="0"/>
              <a:t>patagonian</a:t>
            </a:r>
            <a:r>
              <a:rPr lang="en-US" dirty="0" smtClean="0"/>
              <a:t> shelf) the second one in the world regarding its importance for CO2 sink.</a:t>
            </a:r>
          </a:p>
          <a:p>
            <a:r>
              <a:rPr lang="en-US" dirty="0" smtClean="0"/>
              <a:t>SACZ – South Atlantic interaction?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1295</Words>
  <Application>Microsoft Office PowerPoint</Application>
  <PresentationFormat>Presentación en pantalla (4:3)</PresentationFormat>
  <Paragraphs>153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Tema de Office</vt:lpstr>
      <vt:lpstr>Atmosphere- Integrated Climate Science</vt:lpstr>
      <vt:lpstr>Motivation</vt:lpstr>
      <vt:lpstr>Scientific Issues</vt:lpstr>
      <vt:lpstr>Regional drivers of South American climate</vt:lpstr>
      <vt:lpstr>Global forcings of regional climate</vt:lpstr>
      <vt:lpstr>Objectives</vt:lpstr>
      <vt:lpstr>Land-atmosphere interactions</vt:lpstr>
      <vt:lpstr>LPB (Hydroclimate project)-WCRP</vt:lpstr>
      <vt:lpstr>Ocean-atmosphere interactions</vt:lpstr>
      <vt:lpstr>Diapositiva 10</vt:lpstr>
      <vt:lpstr>Biomass burning impact on regional climate</vt:lpstr>
      <vt:lpstr>Ozone depletion and impact on regional  climate </vt:lpstr>
      <vt:lpstr>Modeling strategy</vt:lpstr>
      <vt:lpstr>Observing strategy</vt:lpstr>
      <vt:lpstr>Integrated climate science</vt:lpstr>
      <vt:lpstr>For the strategy</vt:lpstr>
      <vt:lpstr>UMI should provide a framework for</vt:lpstr>
      <vt:lpstr>Capacity building</vt:lpstr>
      <vt:lpstr>Needs - recommendations</vt:lpstr>
      <vt:lpstr>Document for UMI scientific agenda</vt:lpstr>
      <vt:lpstr>Diapositiva 21</vt:lpstr>
      <vt:lpstr>Diapositiva 22</vt:lpstr>
      <vt:lpstr>Diapositiva 23</vt:lpstr>
      <vt:lpstr>The Andes</vt:lpstr>
      <vt:lpstr>Platex</vt:lpstr>
      <vt:lpstr>Diapositiva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Atmosphere- Integrated climate Science</dc:title>
  <dc:creator>CELESTE</dc:creator>
  <cp:lastModifiedBy>CELESTE</cp:lastModifiedBy>
  <cp:revision>25</cp:revision>
  <dcterms:created xsi:type="dcterms:W3CDTF">2010-11-05T13:56:39Z</dcterms:created>
  <dcterms:modified xsi:type="dcterms:W3CDTF">2010-11-05T21:08:08Z</dcterms:modified>
</cp:coreProperties>
</file>