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90" r:id="rId3"/>
    <p:sldMasterId id="2147483703" r:id="rId4"/>
    <p:sldMasterId id="2147483716" r:id="rId5"/>
  </p:sldMasterIdLst>
  <p:notesMasterIdLst>
    <p:notesMasterId r:id="rId19"/>
  </p:notesMasterIdLst>
  <p:handoutMasterIdLst>
    <p:handoutMasterId r:id="rId20"/>
  </p:handoutMasterIdLst>
  <p:sldIdLst>
    <p:sldId id="522" r:id="rId6"/>
    <p:sldId id="276" r:id="rId7"/>
    <p:sldId id="527" r:id="rId8"/>
    <p:sldId id="321" r:id="rId9"/>
    <p:sldId id="283" r:id="rId10"/>
    <p:sldId id="528" r:id="rId11"/>
    <p:sldId id="529" r:id="rId12"/>
    <p:sldId id="530" r:id="rId13"/>
    <p:sldId id="531" r:id="rId14"/>
    <p:sldId id="532" r:id="rId15"/>
    <p:sldId id="533" r:id="rId16"/>
    <p:sldId id="535" r:id="rId17"/>
    <p:sldId id="534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5E2FF"/>
    <a:srgbClr val="D9F1FF"/>
    <a:srgbClr val="CCECFF"/>
    <a:srgbClr val="FFFE00"/>
    <a:srgbClr val="0000CC"/>
    <a:srgbClr val="0066CC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45" autoAdjust="0"/>
  </p:normalViewPr>
  <p:slideViewPr>
    <p:cSldViewPr>
      <p:cViewPr varScale="1">
        <p:scale>
          <a:sx n="62" d="100"/>
          <a:sy n="62" d="100"/>
        </p:scale>
        <p:origin x="-6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08D75C-481C-42CB-884B-54B0BDD6AA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D62B8A-F394-4862-8642-F82C14A95D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8C1FF-09FE-433F-9DBD-4BD63C21E91C}" type="slidenum">
              <a:rPr lang="en-US"/>
              <a:pPr/>
              <a:t>1</a:t>
            </a:fld>
            <a:endParaRPr lang="en-US"/>
          </a:p>
        </p:txBody>
      </p:sp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7C571-8509-426B-AA7E-4594B9EA83C5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20B91A-0479-465E-8FD0-D43FECF12C11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8D5899-667E-4255-B59C-90D64F6046A0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C676C-9E7E-48A6-950E-0DBF2A30E0A4}" type="slidenum">
              <a:rPr lang="en-US"/>
              <a:pPr/>
              <a:t>13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C793A-A1B8-4975-A244-3CB1262001CB}" type="slidenum">
              <a:rPr lang="en-US"/>
              <a:pPr/>
              <a:t>2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8CBAD9-806E-43EF-A9F2-B7AD923DD895}" type="slidenum">
              <a:rPr lang="en-US"/>
              <a:pPr/>
              <a:t>3</a:t>
            </a:fld>
            <a:endParaRPr lang="en-US"/>
          </a:p>
        </p:txBody>
      </p:sp>
      <p:sp>
        <p:nvSpPr>
          <p:cNvPr id="80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C32D04-8524-405A-9FE8-E6404A7FBC56}" type="slidenum">
              <a:rPr lang="en-US"/>
              <a:pPr/>
              <a:t>4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8A15BC-5E81-4BBF-A72D-5CBC0C468657}" type="slidenum">
              <a:rPr lang="en-US"/>
              <a:pPr/>
              <a:t>5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E6A5130-FA86-42C1-8043-44C321D10283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6F9FAB4-2BA8-490C-B298-A628513F32C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C650469-434C-4AC5-B001-4C635E26462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4D76CE-343D-44E5-B663-B91931A37B84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13FA7-8412-462A-A633-DC2C18904D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ED925-B43C-4CF1-89CB-39DBDDADCA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2577F-0BB0-42EF-9067-810A7321BC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2C9F48-67C1-44E3-9FC0-33D0E19BCA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173C66-DBAA-4EE1-B8E3-1E55EA9D35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굴림" pitchFamily="34" charset="-127"/>
              </a:defRPr>
            </a:lvl1pPr>
          </a:lstStyle>
          <a:p>
            <a:pPr>
              <a:defRPr/>
            </a:pPr>
            <a:fld id="{C9E1B03B-4F15-4E14-A32B-686B5017AA5E}" type="datetimeFigureOut">
              <a:rPr lang="en-US"/>
              <a:pPr>
                <a:defRPr/>
              </a:pPr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굴림" pitchFamily="34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굴림" pitchFamily="34" charset="-127"/>
              </a:defRPr>
            </a:lvl1pPr>
          </a:lstStyle>
          <a:p>
            <a:pPr>
              <a:defRPr/>
            </a:pPr>
            <a:fld id="{0A4F5C79-A0DE-43F1-96AD-A67B6D2BB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굴림" pitchFamily="34" charset="-127"/>
              </a:defRPr>
            </a:lvl1pPr>
          </a:lstStyle>
          <a:p>
            <a:pPr>
              <a:defRPr/>
            </a:pPr>
            <a:fld id="{C9E1B03B-4F15-4E14-A32B-686B5017AA5E}" type="datetimeFigureOut">
              <a:rPr lang="en-US"/>
              <a:pPr>
                <a:defRPr/>
              </a:pPr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굴림" pitchFamily="34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굴림" pitchFamily="34" charset="-127"/>
              </a:defRPr>
            </a:lvl1pPr>
          </a:lstStyle>
          <a:p>
            <a:pPr>
              <a:defRPr/>
            </a:pPr>
            <a:fld id="{20C3E3A6-40B0-4172-8DAB-3C801ABE5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굴림" pitchFamily="34" charset="-127"/>
              </a:defRPr>
            </a:lvl1pPr>
          </a:lstStyle>
          <a:p>
            <a:pPr>
              <a:defRPr/>
            </a:pPr>
            <a:fld id="{C9E1B03B-4F15-4E14-A32B-686B5017AA5E}" type="datetimeFigureOut">
              <a:rPr lang="en-US"/>
              <a:pPr>
                <a:defRPr/>
              </a:pPr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굴림" pitchFamily="34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굴림" pitchFamily="34" charset="-127"/>
              </a:defRPr>
            </a:lvl1pPr>
          </a:lstStyle>
          <a:p>
            <a:pPr>
              <a:defRPr/>
            </a:pPr>
            <a:fld id="{8DE22560-6A59-4B3E-9873-75B5F8711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굴림" pitchFamily="34" charset="-127"/>
              </a:defRPr>
            </a:lvl1pPr>
          </a:lstStyle>
          <a:p>
            <a:pPr>
              <a:defRPr/>
            </a:pPr>
            <a:fld id="{C9E1B03B-4F15-4E14-A32B-686B5017AA5E}" type="datetimeFigureOut">
              <a:rPr lang="en-US"/>
              <a:pPr>
                <a:defRPr/>
              </a:pPr>
              <a:t>11/5/2010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굴림" pitchFamily="34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굴림" pitchFamily="34" charset="-127"/>
              </a:defRPr>
            </a:lvl1pPr>
          </a:lstStyle>
          <a:p>
            <a:pPr>
              <a:defRPr/>
            </a:pPr>
            <a:fld id="{9A294C25-A362-4358-8F28-F9B24B0C8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굴림" pitchFamily="34" charset="-127"/>
              </a:defRPr>
            </a:lvl1pPr>
          </a:lstStyle>
          <a:p>
            <a:pPr>
              <a:defRPr/>
            </a:pPr>
            <a:fld id="{C9E1B03B-4F15-4E14-A32B-686B5017AA5E}" type="datetimeFigureOut">
              <a:rPr lang="en-US"/>
              <a:pPr>
                <a:defRPr/>
              </a:pPr>
              <a:t>11/5/2010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굴림" pitchFamily="34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굴림" pitchFamily="34" charset="-127"/>
              </a:defRPr>
            </a:lvl1pPr>
          </a:lstStyle>
          <a:p>
            <a:pPr>
              <a:defRPr/>
            </a:pPr>
            <a:fld id="{B8E6F046-7EC0-4951-9F02-3D1DAE1B2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굴림" pitchFamily="34" charset="-127"/>
              </a:defRPr>
            </a:lvl1pPr>
          </a:lstStyle>
          <a:p>
            <a:pPr>
              <a:defRPr/>
            </a:pPr>
            <a:fld id="{C9E1B03B-4F15-4E14-A32B-686B5017AA5E}" type="datetimeFigureOut">
              <a:rPr lang="en-US"/>
              <a:pPr>
                <a:defRPr/>
              </a:pPr>
              <a:t>11/5/2010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굴림" pitchFamily="34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굴림" pitchFamily="34" charset="-127"/>
              </a:defRPr>
            </a:lvl1pPr>
          </a:lstStyle>
          <a:p>
            <a:pPr>
              <a:defRPr/>
            </a:pPr>
            <a:fld id="{E60C6D01-0985-4E7C-811D-6F7C0CD12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8099E-D65A-4F25-99D9-D63F076061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굴림" pitchFamily="34" charset="-127"/>
              </a:defRPr>
            </a:lvl1pPr>
          </a:lstStyle>
          <a:p>
            <a:pPr>
              <a:defRPr/>
            </a:pPr>
            <a:fld id="{C9E1B03B-4F15-4E14-A32B-686B5017AA5E}" type="datetimeFigureOut">
              <a:rPr lang="en-US"/>
              <a:pPr>
                <a:defRPr/>
              </a:pPr>
              <a:t>11/5/2010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굴림" pitchFamily="34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굴림" pitchFamily="34" charset="-127"/>
              </a:defRPr>
            </a:lvl1pPr>
          </a:lstStyle>
          <a:p>
            <a:pPr>
              <a:defRPr/>
            </a:pPr>
            <a:fld id="{C56A79D0-ACB5-4121-94E7-1034A2734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굴림" pitchFamily="34" charset="-127"/>
              </a:defRPr>
            </a:lvl1pPr>
          </a:lstStyle>
          <a:p>
            <a:pPr>
              <a:defRPr/>
            </a:pPr>
            <a:fld id="{C9E1B03B-4F15-4E14-A32B-686B5017AA5E}" type="datetimeFigureOut">
              <a:rPr lang="en-US"/>
              <a:pPr>
                <a:defRPr/>
              </a:pPr>
              <a:t>11/5/2010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굴림" pitchFamily="34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굴림" pitchFamily="34" charset="-127"/>
              </a:defRPr>
            </a:lvl1pPr>
          </a:lstStyle>
          <a:p>
            <a:pPr>
              <a:defRPr/>
            </a:pPr>
            <a:fld id="{CF3A8A42-BE45-44C3-831B-275E2AC0C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굴림" pitchFamily="34" charset="-127"/>
              </a:defRPr>
            </a:lvl1pPr>
          </a:lstStyle>
          <a:p>
            <a:pPr>
              <a:defRPr/>
            </a:pPr>
            <a:fld id="{C9E1B03B-4F15-4E14-A32B-686B5017AA5E}" type="datetimeFigureOut">
              <a:rPr lang="en-US"/>
              <a:pPr>
                <a:defRPr/>
              </a:pPr>
              <a:t>11/5/2010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굴림" pitchFamily="34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굴림" pitchFamily="34" charset="-127"/>
              </a:defRPr>
            </a:lvl1pPr>
          </a:lstStyle>
          <a:p>
            <a:pPr>
              <a:defRPr/>
            </a:pPr>
            <a:fld id="{37AD424C-C115-47B2-8C92-AE90E1B7E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굴림" pitchFamily="34" charset="-127"/>
              </a:defRPr>
            </a:lvl1pPr>
          </a:lstStyle>
          <a:p>
            <a:pPr>
              <a:defRPr/>
            </a:pPr>
            <a:fld id="{C9E1B03B-4F15-4E14-A32B-686B5017AA5E}" type="datetimeFigureOut">
              <a:rPr lang="en-US"/>
              <a:pPr>
                <a:defRPr/>
              </a:pPr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굴림" pitchFamily="34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굴림" pitchFamily="34" charset="-127"/>
              </a:defRPr>
            </a:lvl1pPr>
          </a:lstStyle>
          <a:p>
            <a:pPr>
              <a:defRPr/>
            </a:pPr>
            <a:fld id="{DFE5A11B-3B64-4E7C-838F-B609F8B7D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굴림" pitchFamily="34" charset="-127"/>
              </a:defRPr>
            </a:lvl1pPr>
          </a:lstStyle>
          <a:p>
            <a:pPr>
              <a:defRPr/>
            </a:pPr>
            <a:fld id="{C9E1B03B-4F15-4E14-A32B-686B5017AA5E}" type="datetimeFigureOut">
              <a:rPr lang="en-US"/>
              <a:pPr>
                <a:defRPr/>
              </a:pPr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굴림" pitchFamily="34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굴림" pitchFamily="34" charset="-127"/>
              </a:defRPr>
            </a:lvl1pPr>
          </a:lstStyle>
          <a:p>
            <a:pPr>
              <a:defRPr/>
            </a:pPr>
            <a:fld id="{76D4C161-DCF0-47A8-8240-23C343F5B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5EB18F8-75D4-4D82-92A1-A938E6B9D81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19B8C1C-6C5E-4CE1-B2BC-216302EBB39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87F9ACE-6141-4BD9-BC61-0E5190044A4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1100"/>
            <a:ext cx="4038600" cy="5037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1100"/>
            <a:ext cx="4038600" cy="5037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8E2E1D-B5A1-4005-BF58-C6A88C60E64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2E26626-3799-4C16-B834-AEDDC3D471D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D563C-0293-468E-B787-B8271E1CA2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B9F3D2F-4B18-435D-9609-F98DA0A9F97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94DAC9-8336-4D6B-A41A-76B71655840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C89827-67DD-4743-BEDA-09BDB553777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CC7E91-0BC4-4CEA-9E3E-6E8BCFB7AAF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F879BE-CFE1-4E98-983B-98D3F7CF7A1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3225" y="134938"/>
            <a:ext cx="2220913" cy="6083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" y="134938"/>
            <a:ext cx="6511925" cy="6083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AC4414A-5F75-4615-83BD-729DA5BF81D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134938"/>
            <a:ext cx="8885238" cy="528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81100"/>
            <a:ext cx="8229600" cy="5037138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9C83ECE-BFA3-4C7E-B96C-87BB258B0AC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굴림" pitchFamily="34" charset="-127"/>
                <a:cs typeface="+mn-cs"/>
              </a:defRPr>
            </a:lvl1pPr>
          </a:lstStyle>
          <a:p>
            <a:pPr>
              <a:defRPr/>
            </a:pPr>
            <a:fld id="{D0F9467B-82A0-4B05-B057-904441420DB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굴림" pitchFamily="34" charset="-127"/>
                <a:cs typeface="+mn-cs"/>
              </a:defRPr>
            </a:lvl1pPr>
          </a:lstStyle>
          <a:p>
            <a:pPr>
              <a:defRPr/>
            </a:pPr>
            <a:fld id="{3D2ED8E0-CA37-4C8F-97F8-153D04CBC59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굴림" pitchFamily="34" charset="-127"/>
                <a:cs typeface="+mn-cs"/>
              </a:defRPr>
            </a:lvl1pPr>
          </a:lstStyle>
          <a:p>
            <a:pPr>
              <a:defRPr/>
            </a:pPr>
            <a:fld id="{EB2AEDA7-6E17-47C5-8CB1-E89559D3B30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A86A7-E7FF-4222-889D-D30698782B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1100"/>
            <a:ext cx="4038600" cy="5037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1100"/>
            <a:ext cx="4038600" cy="5037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굴림" pitchFamily="34" charset="-127"/>
                <a:cs typeface="+mn-cs"/>
              </a:defRPr>
            </a:lvl1pPr>
          </a:lstStyle>
          <a:p>
            <a:pPr>
              <a:defRPr/>
            </a:pPr>
            <a:fld id="{218B8C2C-9F39-4254-9275-D2A14A8DCC3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굴림" pitchFamily="34" charset="-127"/>
                <a:cs typeface="+mn-cs"/>
              </a:defRPr>
            </a:lvl1pPr>
          </a:lstStyle>
          <a:p>
            <a:pPr>
              <a:defRPr/>
            </a:pPr>
            <a:fld id="{1FC62021-5879-4ECA-AC5E-B5ACA33BB32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굴림" pitchFamily="34" charset="-127"/>
                <a:cs typeface="+mn-cs"/>
              </a:defRPr>
            </a:lvl1pPr>
          </a:lstStyle>
          <a:p>
            <a:pPr>
              <a:defRPr/>
            </a:pPr>
            <a:fld id="{2C63B175-A3A2-4D4E-872B-0B57F4D8D6A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굴림" pitchFamily="34" charset="-127"/>
                <a:cs typeface="+mn-cs"/>
              </a:defRPr>
            </a:lvl1pPr>
          </a:lstStyle>
          <a:p>
            <a:pPr>
              <a:defRPr/>
            </a:pPr>
            <a:fld id="{316DAECB-1338-4A0D-8D7F-2FEE290C451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굴림" pitchFamily="34" charset="-127"/>
                <a:cs typeface="+mn-cs"/>
              </a:defRPr>
            </a:lvl1pPr>
          </a:lstStyle>
          <a:p>
            <a:pPr>
              <a:defRPr/>
            </a:pPr>
            <a:fld id="{65852F6C-ABCD-4649-BA56-2267C4500EC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굴림" pitchFamily="34" charset="-127"/>
                <a:cs typeface="+mn-cs"/>
              </a:defRPr>
            </a:lvl1pPr>
          </a:lstStyle>
          <a:p>
            <a:pPr>
              <a:defRPr/>
            </a:pPr>
            <a:fld id="{9BBDCB04-255B-4EE8-BE8B-AF7750B35D6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굴림" pitchFamily="34" charset="-127"/>
                <a:cs typeface="+mn-cs"/>
              </a:defRPr>
            </a:lvl1pPr>
          </a:lstStyle>
          <a:p>
            <a:pPr>
              <a:defRPr/>
            </a:pPr>
            <a:fld id="{2B80A8DC-1D74-42C8-A670-48AC74CFD6A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3225" y="134938"/>
            <a:ext cx="2220913" cy="6083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" y="134938"/>
            <a:ext cx="6511925" cy="6083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굴림" pitchFamily="34" charset="-127"/>
                <a:cs typeface="+mn-cs"/>
              </a:defRPr>
            </a:lvl1pPr>
          </a:lstStyle>
          <a:p>
            <a:pPr>
              <a:defRPr/>
            </a:pPr>
            <a:fld id="{855A592A-A74F-4488-B819-596DCD59B9E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134938"/>
            <a:ext cx="8885238" cy="528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81100"/>
            <a:ext cx="8229600" cy="5037138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굴림" pitchFamily="34" charset="-127"/>
                <a:cs typeface="+mn-cs"/>
              </a:defRPr>
            </a:lvl1pPr>
          </a:lstStyle>
          <a:p>
            <a:pPr>
              <a:defRPr/>
            </a:pPr>
            <a:fld id="{E493B1BD-A734-4A04-AD36-77A03E5CEDA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13FA7-8412-462A-A633-DC2C18904D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8B1C8-2B3B-42EB-9269-FE59F6039F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8099E-D65A-4F25-99D9-D63F076061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D563C-0293-468E-B787-B8271E1CA2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A86A7-E7FF-4222-889D-D30698782B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8B1C8-2B3B-42EB-9269-FE59F6039F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4D158-5462-41D9-8D4A-1F396096CD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09BCF-8C0C-4A17-B848-1984D10670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30415-E375-4DB2-81A4-B3C034F6AA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8F8FA-6C71-43E8-A473-A125D0E347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ED925-B43C-4CF1-89CB-39DBDDADCA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2577F-0BB0-42EF-9067-810A7321BC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4D158-5462-41D9-8D4A-1F396096CD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2C9F48-67C1-44E3-9FC0-33D0E19BCA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173C66-DBAA-4EE1-B8E3-1E55EA9D35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09BCF-8C0C-4A17-B848-1984D10670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30415-E375-4DB2-81A4-B3C034F6AA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8F8FA-6C71-43E8-A473-A125D0E347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gamma/>
                <a:shade val="85882"/>
                <a:invGamma/>
              </a:schemeClr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AAC0F3-9552-4A12-B2FA-309685E382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76" r:id="rId12"/>
    <p:sldLayoutId id="2147483677" r:id="rId13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E1B03B-4F15-4E14-A32B-686B5017AA5E}" type="datetimeFigureOut">
              <a:rPr lang="en-US"/>
              <a:pPr>
                <a:defRPr/>
              </a:pPr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CB38FBF-9533-4E57-B853-F8875F5A8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51" name="Line 7"/>
          <p:cNvSpPr>
            <a:spLocks noChangeShapeType="1"/>
          </p:cNvSpPr>
          <p:nvPr userDrawn="1"/>
        </p:nvSpPr>
        <p:spPr bwMode="auto">
          <a:xfrm>
            <a:off x="254000" y="6426200"/>
            <a:ext cx="8686800" cy="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latinLnBrk="1">
              <a:defRPr/>
            </a:pPr>
            <a:endParaRPr kumimoji="1" lang="en-US">
              <a:solidFill>
                <a:srgbClr val="000000"/>
              </a:solidFill>
              <a:latin typeface="Verdana"/>
              <a:cs typeface="Arial" charset="0"/>
            </a:endParaRPr>
          </a:p>
        </p:txBody>
      </p:sp>
      <p:pic>
        <p:nvPicPr>
          <p:cNvPr id="1027" name="Picture 11" descr="link_kma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400" y="6445250"/>
            <a:ext cx="11842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756" name="Text Box 12"/>
          <p:cNvSpPr txBox="1">
            <a:spLocks noChangeArrowheads="1"/>
          </p:cNvSpPr>
          <p:nvPr userDrawn="1"/>
        </p:nvSpPr>
        <p:spPr bwMode="auto">
          <a:xfrm>
            <a:off x="4937125" y="6478588"/>
            <a:ext cx="3417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latinLnBrk="1">
              <a:defRPr/>
            </a:pPr>
            <a:r>
              <a:rPr kumimoji="1" lang="en-US" altLang="ko-KR" b="1" i="1">
                <a:solidFill>
                  <a:srgbClr val="0099FF"/>
                </a:solidFill>
                <a:latin typeface="Monotype Corsiva" pitchFamily="66" charset="0"/>
                <a:cs typeface="Arial" charset="0"/>
              </a:rPr>
              <a:t>Numerical Weather Prediction Division</a:t>
            </a:r>
          </a:p>
        </p:txBody>
      </p:sp>
      <p:sp>
        <p:nvSpPr>
          <p:cNvPr id="287757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latinLnBrk="1">
              <a:defRPr/>
            </a:pPr>
            <a:endParaRPr kumimoji="1" lang="ko-KR" altLang="ko-KR">
              <a:solidFill>
                <a:srgbClr val="000000"/>
              </a:solidFill>
              <a:latin typeface="Verdana"/>
              <a:cs typeface="Arial" charset="0"/>
            </a:endParaRPr>
          </a:p>
        </p:txBody>
      </p:sp>
      <p:pic>
        <p:nvPicPr>
          <p:cNvPr id="1030" name="Picture 15" descr="2"/>
          <p:cNvPicPr>
            <a:picLocks noChangeAspect="1" noChangeArrowheads="1"/>
          </p:cNvPicPr>
          <p:nvPr userDrawn="1"/>
        </p:nvPicPr>
        <p:blipFill>
          <a:blip r:embed="rId15" cstate="print"/>
          <a:srcRect t="40945" b="3360"/>
          <a:stretch>
            <a:fillRect/>
          </a:stretch>
        </p:blipFill>
        <p:spPr bwMode="auto">
          <a:xfrm>
            <a:off x="12700" y="-1588"/>
            <a:ext cx="9105900" cy="223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764" name="Text Box 20"/>
          <p:cNvSpPr txBox="1">
            <a:spLocks noChangeArrowheads="1"/>
          </p:cNvSpPr>
          <p:nvPr userDrawn="1"/>
        </p:nvSpPr>
        <p:spPr bwMode="auto">
          <a:xfrm>
            <a:off x="234950" y="188913"/>
            <a:ext cx="6348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latinLnBrk="1">
              <a:defRPr/>
            </a:pPr>
            <a:endParaRPr kumimoji="1" lang="ko-KR" altLang="en-US">
              <a:solidFill>
                <a:srgbClr val="000000"/>
              </a:solidFill>
              <a:latin typeface="Verdana"/>
              <a:cs typeface="Arial" charset="0"/>
            </a:endParaRPr>
          </a:p>
        </p:txBody>
      </p: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88900" y="134938"/>
            <a:ext cx="888523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3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81100"/>
            <a:ext cx="8229600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8776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EEF769C-52BE-470E-A7CB-D98305B3B4C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CC"/>
          </a:solidFill>
          <a:latin typeface="Verdana" pitchFamily="34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CC"/>
          </a:solidFill>
          <a:latin typeface="Verdana" pitchFamily="34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CC"/>
          </a:solidFill>
          <a:latin typeface="Verdana" pitchFamily="34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CC"/>
          </a:solidFill>
          <a:latin typeface="Verdana" pitchFamily="34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CC"/>
          </a:solidFill>
          <a:latin typeface="Verdana" pitchFamily="34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CC"/>
          </a:solidFill>
          <a:latin typeface="Verdana" pitchFamily="34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CC"/>
          </a:solidFill>
          <a:latin typeface="Verdana" pitchFamily="34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CC"/>
          </a:solidFill>
          <a:latin typeface="Verdana" pitchFamily="34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51" name="Line 7"/>
          <p:cNvSpPr>
            <a:spLocks noChangeShapeType="1"/>
          </p:cNvSpPr>
          <p:nvPr userDrawn="1"/>
        </p:nvSpPr>
        <p:spPr bwMode="auto">
          <a:xfrm>
            <a:off x="254000" y="6426200"/>
            <a:ext cx="8686800" cy="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latinLnBrk="1">
              <a:defRPr/>
            </a:pPr>
            <a:endParaRPr kumimoji="1" lang="en-US">
              <a:solidFill>
                <a:srgbClr val="000000"/>
              </a:solidFill>
              <a:latin typeface="Verdana"/>
              <a:cs typeface="Arial" charset="0"/>
            </a:endParaRPr>
          </a:p>
        </p:txBody>
      </p:sp>
      <p:pic>
        <p:nvPicPr>
          <p:cNvPr id="8195" name="Picture 11" descr="link_kma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400" y="6445250"/>
            <a:ext cx="11842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756" name="Text Box 12"/>
          <p:cNvSpPr txBox="1">
            <a:spLocks noChangeArrowheads="1"/>
          </p:cNvSpPr>
          <p:nvPr userDrawn="1"/>
        </p:nvSpPr>
        <p:spPr bwMode="auto">
          <a:xfrm>
            <a:off x="4937125" y="6478588"/>
            <a:ext cx="3417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latinLnBrk="1">
              <a:defRPr/>
            </a:pPr>
            <a:r>
              <a:rPr kumimoji="1" lang="en-US" altLang="ko-KR" b="1" i="1">
                <a:solidFill>
                  <a:srgbClr val="0099FF"/>
                </a:solidFill>
                <a:latin typeface="Monotype Corsiva" pitchFamily="66" charset="0"/>
                <a:cs typeface="Arial" charset="0"/>
              </a:rPr>
              <a:t>Numerical Weather Prediction Division</a:t>
            </a:r>
          </a:p>
        </p:txBody>
      </p:sp>
      <p:sp>
        <p:nvSpPr>
          <p:cNvPr id="287757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latinLnBrk="1">
              <a:defRPr/>
            </a:pPr>
            <a:endParaRPr kumimoji="1" lang="ko-KR" altLang="ko-KR">
              <a:solidFill>
                <a:srgbClr val="000000"/>
              </a:solidFill>
              <a:latin typeface="Verdana"/>
              <a:cs typeface="Arial" charset="0"/>
            </a:endParaRPr>
          </a:p>
        </p:txBody>
      </p:sp>
      <p:pic>
        <p:nvPicPr>
          <p:cNvPr id="8198" name="Picture 15" descr="2"/>
          <p:cNvPicPr>
            <a:picLocks noChangeAspect="1" noChangeArrowheads="1"/>
          </p:cNvPicPr>
          <p:nvPr userDrawn="1"/>
        </p:nvPicPr>
        <p:blipFill>
          <a:blip r:embed="rId15" cstate="print"/>
          <a:srcRect t="40945" b="3360"/>
          <a:stretch>
            <a:fillRect/>
          </a:stretch>
        </p:blipFill>
        <p:spPr bwMode="auto">
          <a:xfrm>
            <a:off x="12700" y="-1588"/>
            <a:ext cx="9105900" cy="223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764" name="Text Box 20"/>
          <p:cNvSpPr txBox="1">
            <a:spLocks noChangeArrowheads="1"/>
          </p:cNvSpPr>
          <p:nvPr userDrawn="1"/>
        </p:nvSpPr>
        <p:spPr bwMode="auto">
          <a:xfrm>
            <a:off x="234950" y="188913"/>
            <a:ext cx="6348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latinLnBrk="1">
              <a:defRPr/>
            </a:pPr>
            <a:endParaRPr kumimoji="1" lang="ko-KR" altLang="en-US">
              <a:solidFill>
                <a:srgbClr val="000000"/>
              </a:solidFill>
              <a:latin typeface="Verdana"/>
              <a:cs typeface="Arial" charset="0"/>
            </a:endParaRPr>
          </a:p>
        </p:txBody>
      </p:sp>
      <p:sp>
        <p:nvSpPr>
          <p:cNvPr id="820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88900" y="134938"/>
            <a:ext cx="888523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8201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81100"/>
            <a:ext cx="8229600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8776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굴림"/>
                <a:cs typeface="Arial" charset="0"/>
              </a:defRPr>
            </a:lvl1pPr>
          </a:lstStyle>
          <a:p>
            <a:pPr>
              <a:defRPr/>
            </a:pPr>
            <a:fld id="{6A8B3E89-E443-43D1-83AB-A6D75688372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CC"/>
          </a:solidFill>
          <a:latin typeface="Verdana" pitchFamily="34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CC"/>
          </a:solidFill>
          <a:latin typeface="Verdana" pitchFamily="34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CC"/>
          </a:solidFill>
          <a:latin typeface="Verdana" pitchFamily="34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CC"/>
          </a:solidFill>
          <a:latin typeface="Verdana" pitchFamily="34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CC"/>
          </a:solidFill>
          <a:latin typeface="Verdana" pitchFamily="34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CC"/>
          </a:solidFill>
          <a:latin typeface="Verdana" pitchFamily="34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CC"/>
          </a:solidFill>
          <a:latin typeface="Verdana" pitchFamily="34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CC"/>
          </a:solidFill>
          <a:latin typeface="Verdana" pitchFamily="34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gamma/>
                <a:shade val="85882"/>
                <a:invGamma/>
              </a:schemeClr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AAC0F3-9552-4A12-B2FA-309685E382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Text Box 2"/>
          <p:cNvSpPr txBox="1">
            <a:spLocks noChangeArrowheads="1"/>
          </p:cNvSpPr>
          <p:nvPr/>
        </p:nvSpPr>
        <p:spPr bwMode="auto">
          <a:xfrm>
            <a:off x="0" y="228600"/>
            <a:ext cx="8839200" cy="4178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 b="1" dirty="0">
              <a:solidFill>
                <a:srgbClr val="F8F200"/>
              </a:solidFill>
              <a:latin typeface="Comic Sans MS" pitchFamily="66" charset="0"/>
            </a:endParaRPr>
          </a:p>
          <a:p>
            <a:r>
              <a:rPr lang="en-US" sz="4400" b="1" dirty="0">
                <a:solidFill>
                  <a:srgbClr val="0033CC"/>
                </a:solidFill>
                <a:latin typeface="Comic Sans MS" pitchFamily="66" charset="0"/>
              </a:rPr>
              <a:t>   </a:t>
            </a: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 Plata Basin (LPB)</a:t>
            </a:r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Regional Hydroclimate Project</a:t>
            </a:r>
          </a:p>
          <a:p>
            <a:endParaRPr lang="en-US" sz="28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E. Hugo Berbery, co-chair for CLIVAR</a:t>
            </a:r>
          </a:p>
          <a:p>
            <a:r>
              <a:rPr lang="en-US" sz="28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Luiz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achado, 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co-chair for GEWEX</a:t>
            </a:r>
          </a:p>
          <a:p>
            <a:endParaRPr lang="en-US" sz="28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Scientific and Implementation Steering Group (SISG) </a:t>
            </a:r>
          </a:p>
        </p:txBody>
      </p:sp>
      <p:pic>
        <p:nvPicPr>
          <p:cNvPr id="785417" name="Picture 9" descr="clivar_logo_col_small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257800"/>
            <a:ext cx="1676400" cy="1274763"/>
          </a:xfrm>
          <a:prstGeom prst="rect">
            <a:avLst/>
          </a:prstGeom>
          <a:noFill/>
        </p:spPr>
      </p:pic>
      <p:pic>
        <p:nvPicPr>
          <p:cNvPr id="785419" name="Picture 11" descr="WCRP_logo_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0"/>
            <a:ext cx="1981200" cy="741363"/>
          </a:xfrm>
          <a:prstGeom prst="rect">
            <a:avLst/>
          </a:prstGeom>
          <a:noFill/>
        </p:spPr>
      </p:pic>
      <p:pic>
        <p:nvPicPr>
          <p:cNvPr id="785420" name="Picture 12" descr="csesmap"/>
          <p:cNvPicPr>
            <a:picLocks noChangeAspect="1" noChangeArrowheads="1"/>
          </p:cNvPicPr>
          <p:nvPr/>
        </p:nvPicPr>
        <p:blipFill>
          <a:blip r:embed="rId6" cstate="print"/>
          <a:srcRect r="60834" b="80753"/>
          <a:stretch>
            <a:fillRect/>
          </a:stretch>
        </p:blipFill>
        <p:spPr bwMode="auto">
          <a:xfrm>
            <a:off x="2286000" y="5638800"/>
            <a:ext cx="1981200" cy="674688"/>
          </a:xfrm>
          <a:prstGeom prst="rect">
            <a:avLst/>
          </a:prstGeom>
          <a:noFill/>
        </p:spPr>
      </p:pic>
      <p:pic>
        <p:nvPicPr>
          <p:cNvPr id="9" name="Picture 4" descr="C:\My Files\Hugo\LPB\PPTs\logos\logo_Sumer_SchoolLPB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8288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5"/>
          <p:cNvSpPr>
            <a:spLocks noChangeArrowheads="1"/>
          </p:cNvSpPr>
          <p:nvPr/>
        </p:nvSpPr>
        <p:spPr bwMode="auto">
          <a:xfrm>
            <a:off x="1600200" y="0"/>
            <a:ext cx="6096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CC"/>
                </a:solidFill>
              </a:rPr>
              <a:t>Meetings and workshops</a:t>
            </a:r>
          </a:p>
          <a:p>
            <a:r>
              <a:rPr lang="en-US" sz="2800" b="1" i="1">
                <a:solidFill>
                  <a:srgbClr val="0000CC"/>
                </a:solidFill>
              </a:rPr>
              <a:t>IAI - LPB </a:t>
            </a:r>
            <a:endParaRPr lang="en-US" sz="2800" b="1" i="1">
              <a:solidFill>
                <a:srgbClr val="C00000"/>
              </a:solidFill>
            </a:endParaRPr>
          </a:p>
        </p:txBody>
      </p:sp>
      <p:sp>
        <p:nvSpPr>
          <p:cNvPr id="109571" name="TextBox 6"/>
          <p:cNvSpPr txBox="1">
            <a:spLocks noChangeArrowheads="1"/>
          </p:cNvSpPr>
          <p:nvPr/>
        </p:nvSpPr>
        <p:spPr bwMode="auto">
          <a:xfrm>
            <a:off x="0" y="2319338"/>
            <a:ext cx="3276600" cy="28622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93738" indent="-693738" algn="l"/>
            <a:r>
              <a:rPr lang="en-US" sz="2000">
                <a:solidFill>
                  <a:srgbClr val="000000"/>
                </a:solidFill>
              </a:rPr>
              <a:t>2009: 1</a:t>
            </a:r>
            <a:r>
              <a:rPr lang="en-US" sz="2000" baseline="30000">
                <a:solidFill>
                  <a:srgbClr val="000000"/>
                </a:solidFill>
              </a:rPr>
              <a:t>st</a:t>
            </a:r>
            <a:r>
              <a:rPr lang="en-US" sz="2000">
                <a:solidFill>
                  <a:srgbClr val="000000"/>
                </a:solidFill>
              </a:rPr>
              <a:t> IAI –LPB PIs  + students meeting </a:t>
            </a:r>
          </a:p>
          <a:p>
            <a:pPr marL="693738" indent="-693738" algn="l"/>
            <a:endParaRPr lang="en-US" sz="2000">
              <a:solidFill>
                <a:srgbClr val="000000"/>
              </a:solidFill>
            </a:endParaRPr>
          </a:p>
          <a:p>
            <a:pPr marL="693738" indent="-693738" algn="l"/>
            <a:r>
              <a:rPr lang="en-US" sz="2000">
                <a:solidFill>
                  <a:srgbClr val="000000"/>
                </a:solidFill>
              </a:rPr>
              <a:t>2010: 2</a:t>
            </a:r>
            <a:r>
              <a:rPr lang="en-US" sz="2000" baseline="30000">
                <a:solidFill>
                  <a:srgbClr val="000000"/>
                </a:solidFill>
              </a:rPr>
              <a:t>nd</a:t>
            </a:r>
            <a:r>
              <a:rPr lang="en-US" sz="2000">
                <a:solidFill>
                  <a:srgbClr val="000000"/>
                </a:solidFill>
              </a:rPr>
              <a:t> IAI –LPB PIs + students meeting</a:t>
            </a:r>
          </a:p>
          <a:p>
            <a:pPr marL="693738" indent="-693738" algn="l"/>
            <a:endParaRPr lang="en-US" sz="2000">
              <a:solidFill>
                <a:srgbClr val="000000"/>
              </a:solidFill>
            </a:endParaRPr>
          </a:p>
          <a:p>
            <a:pPr marL="693738" indent="-693738" algn="l"/>
            <a:r>
              <a:rPr lang="en-US" sz="2000">
                <a:solidFill>
                  <a:srgbClr val="000000"/>
                </a:solidFill>
              </a:rPr>
              <a:t>2009: Summer School on LCLU and LPB Hydroclimate</a:t>
            </a:r>
          </a:p>
        </p:txBody>
      </p:sp>
      <p:pic>
        <p:nvPicPr>
          <p:cNvPr id="109572" name="Picture 1" descr="C:\My Files\Hugo\MyProjects\iai\LCLUC-LPB\course\Photos\Ariane\2009-11-05\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8288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3" name="TextBox 4"/>
          <p:cNvSpPr txBox="1">
            <a:spLocks noChangeArrowheads="1"/>
          </p:cNvSpPr>
          <p:nvPr/>
        </p:nvSpPr>
        <p:spPr bwMode="auto">
          <a:xfrm>
            <a:off x="3657600" y="6172200"/>
            <a:ext cx="5237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i="1">
                <a:solidFill>
                  <a:srgbClr val="000000"/>
                </a:solidFill>
              </a:rPr>
              <a:t>Summer school at Itaipu. 45 students fully funded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457200" y="1143000"/>
            <a:ext cx="85344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</a:rPr>
              <a:t>LPB Plans for the next 3 years:</a:t>
            </a:r>
          </a:p>
          <a:p>
            <a:pPr marL="1308100" lvl="1" indent="-393700" algn="l">
              <a:buFontTx/>
              <a:buChar char="-"/>
              <a:defRPr/>
            </a:pPr>
            <a:r>
              <a:rPr lang="en-US" sz="2000" b="1" dirty="0">
                <a:solidFill>
                  <a:srgbClr val="0000CC"/>
                </a:solidFill>
                <a:latin typeface="Arial" pitchFamily="34" charset="0"/>
              </a:rPr>
              <a:t>Climate changes scenarios and their impact on water resources and agriculture</a:t>
            </a:r>
          </a:p>
          <a:p>
            <a:pPr marL="1308100" lvl="1" indent="-393700" algn="l">
              <a:buFontTx/>
              <a:buChar char="-"/>
              <a:defRPr/>
            </a:pPr>
            <a:r>
              <a:rPr lang="en-US" sz="2000" b="1" dirty="0">
                <a:solidFill>
                  <a:srgbClr val="0000CC"/>
                </a:solidFill>
                <a:latin typeface="Arial" pitchFamily="34" charset="0"/>
              </a:rPr>
              <a:t> Extremes on LPB</a:t>
            </a:r>
          </a:p>
          <a:p>
            <a:pPr marL="1308100" lvl="1" indent="-393700" algn="l">
              <a:buFontTx/>
              <a:buChar char="-"/>
              <a:defRPr/>
            </a:pPr>
            <a:r>
              <a:rPr lang="en-US" sz="2000" b="1" dirty="0">
                <a:solidFill>
                  <a:srgbClr val="0000CC"/>
                </a:solidFill>
                <a:latin typeface="Arial" pitchFamily="34" charset="0"/>
              </a:rPr>
              <a:t> LCLUC impacts on LPB’s hydroclimate</a:t>
            </a:r>
          </a:p>
          <a:p>
            <a:pPr algn="l">
              <a:defRPr/>
            </a:pPr>
            <a:endParaRPr lang="en-US" sz="2400" b="1" i="1" dirty="0">
              <a:solidFill>
                <a:srgbClr val="C00000"/>
              </a:solidFill>
              <a:latin typeface="Arial" pitchFamily="34" charset="0"/>
            </a:endParaRPr>
          </a:p>
          <a:p>
            <a:pPr algn="l">
              <a:defRPr/>
            </a:pP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</a:rPr>
              <a:t>Suggestions for the CEOP Panel:</a:t>
            </a:r>
          </a:p>
          <a:p>
            <a:pPr algn="l">
              <a:defRPr/>
            </a:pP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</a:rPr>
              <a:t>	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</a:rPr>
              <a:t>- A Science Steering Group should be named</a:t>
            </a:r>
          </a:p>
          <a:p>
            <a:pPr algn="l">
              <a:defRPr/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</a:rPr>
              <a:t>	- Science workshops together with the CEOP meetings</a:t>
            </a:r>
          </a:p>
          <a:p>
            <a:pPr algn="l">
              <a:defRPr/>
            </a:pPr>
            <a:endParaRPr lang="en-US" sz="2000" b="1" dirty="0">
              <a:solidFill>
                <a:srgbClr val="000099"/>
              </a:solidFill>
              <a:latin typeface="Arial" pitchFamily="34" charset="0"/>
            </a:endParaRPr>
          </a:p>
          <a:p>
            <a:pPr algn="l">
              <a:defRPr/>
            </a:pP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</a:rPr>
              <a:t>Requirements for RHPs:</a:t>
            </a:r>
          </a:p>
          <a:p>
            <a:pPr marL="1087438" indent="-914400" algn="l">
              <a:tabLst>
                <a:tab pos="1025525" algn="l"/>
              </a:tabLst>
              <a:defRPr/>
            </a:pP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</a:rPr>
              <a:t>	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</a:rPr>
              <a:t>- That they contribute to the scientific objectives of CEOP (Variable, one size does not fit all).</a:t>
            </a:r>
            <a:endParaRPr lang="en-US" sz="2400" b="1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10595" name="Rectangle 15"/>
          <p:cNvSpPr>
            <a:spLocks noChangeArrowheads="1"/>
          </p:cNvSpPr>
          <p:nvPr/>
        </p:nvSpPr>
        <p:spPr bwMode="auto">
          <a:xfrm>
            <a:off x="1600200" y="0"/>
            <a:ext cx="609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CC"/>
                </a:solidFill>
              </a:rPr>
              <a:t>About the strategic questions</a:t>
            </a:r>
            <a:endParaRPr lang="en-US" sz="2800" b="1" i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5" name="Picture 5" descr="EOL"/>
          <p:cNvPicPr>
            <a:picLocks noChangeAspect="1" noChangeArrowheads="1"/>
          </p:cNvPicPr>
          <p:nvPr/>
        </p:nvPicPr>
        <p:blipFill>
          <a:blip r:embed="rId3" cstate="print"/>
          <a:srcRect b="34029"/>
          <a:stretch>
            <a:fillRect/>
          </a:stretch>
        </p:blipFill>
        <p:spPr bwMode="auto">
          <a:xfrm>
            <a:off x="688975" y="76200"/>
            <a:ext cx="7769225" cy="6629400"/>
          </a:xfrm>
          <a:prstGeom prst="rect">
            <a:avLst/>
          </a:prstGeom>
          <a:noFill/>
        </p:spPr>
      </p:pic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2320925" y="209550"/>
            <a:ext cx="48418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http://www.eol.ucar.edu/projects/lpb</a:t>
            </a:r>
          </a:p>
        </p:txBody>
      </p:sp>
      <p:sp>
        <p:nvSpPr>
          <p:cNvPr id="296967" name="Rectangle 7"/>
          <p:cNvSpPr>
            <a:spLocks noChangeArrowheads="1"/>
          </p:cNvSpPr>
          <p:nvPr/>
        </p:nvSpPr>
        <p:spPr bwMode="auto">
          <a:xfrm>
            <a:off x="3505200" y="2590800"/>
            <a:ext cx="2362200" cy="4572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WordArt 2"/>
          <p:cNvSpPr>
            <a:spLocks noChangeArrowheads="1" noChangeShapeType="1" noTextEdit="1"/>
          </p:cNvSpPr>
          <p:nvPr/>
        </p:nvSpPr>
        <p:spPr bwMode="auto">
          <a:xfrm>
            <a:off x="4724400" y="1447800"/>
            <a:ext cx="3886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Thanks...</a:t>
            </a:r>
          </a:p>
        </p:txBody>
      </p:sp>
      <p:pic>
        <p:nvPicPr>
          <p:cNvPr id="395267" name="Picture 3" descr="Pages from 2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066800"/>
            <a:ext cx="3927475" cy="5715000"/>
          </a:xfrm>
          <a:prstGeom prst="rect">
            <a:avLst/>
          </a:prstGeom>
          <a:noFill/>
        </p:spPr>
      </p:pic>
      <p:sp>
        <p:nvSpPr>
          <p:cNvPr id="395269" name="Text Box 5"/>
          <p:cNvSpPr txBox="1">
            <a:spLocks noChangeArrowheads="1"/>
          </p:cNvSpPr>
          <p:nvPr/>
        </p:nvSpPr>
        <p:spPr bwMode="auto">
          <a:xfrm>
            <a:off x="4038600" y="3962400"/>
            <a:ext cx="5029200" cy="2563813"/>
          </a:xfrm>
          <a:prstGeom prst="rect">
            <a:avLst/>
          </a:prstGeom>
          <a:solidFill>
            <a:srgbClr val="FEFCE2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latin typeface="Comic Sans MS" pitchFamily="66" charset="0"/>
              </a:rPr>
              <a:t>Useful URLs</a:t>
            </a:r>
          </a:p>
          <a:p>
            <a:pPr algn="l">
              <a:buFontTx/>
              <a:buChar char="-"/>
            </a:pPr>
            <a:endParaRPr lang="en-US" b="1">
              <a:latin typeface="Comic Sans MS" pitchFamily="66" charset="0"/>
            </a:endParaRPr>
          </a:p>
          <a:p>
            <a:pPr algn="l">
              <a:buFontTx/>
              <a:buChar char="-"/>
            </a:pPr>
            <a:r>
              <a:rPr lang="en-US" b="1">
                <a:solidFill>
                  <a:schemeClr val="accent2"/>
                </a:solidFill>
                <a:latin typeface="Comic Sans MS" pitchFamily="66" charset="0"/>
              </a:rPr>
              <a:t>http://www.eol.ucar.edu/projects/lpb</a:t>
            </a:r>
          </a:p>
          <a:p>
            <a:pPr algn="l">
              <a:buFontTx/>
              <a:buChar char="-"/>
            </a:pPr>
            <a:endParaRPr lang="en-US" b="1">
              <a:solidFill>
                <a:schemeClr val="accent2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r>
              <a:rPr lang="en-US" b="1">
                <a:solidFill>
                  <a:schemeClr val="accent2"/>
                </a:solidFill>
                <a:latin typeface="Comic Sans MS" pitchFamily="66" charset="0"/>
              </a:rPr>
              <a:t>http://www.cicplata.org</a:t>
            </a:r>
          </a:p>
          <a:p>
            <a:pPr algn="l">
              <a:buFontTx/>
              <a:buChar char="-"/>
            </a:pPr>
            <a:endParaRPr lang="en-US" b="1">
              <a:solidFill>
                <a:schemeClr val="accent2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r>
              <a:rPr lang="en-US" b="1">
                <a:solidFill>
                  <a:schemeClr val="accent2"/>
                </a:solidFill>
                <a:latin typeface="Comic Sans MS" pitchFamily="66" charset="0"/>
              </a:rPr>
              <a:t>http://www.cptec.inpe.br/lpb</a:t>
            </a:r>
          </a:p>
          <a:p>
            <a:pPr algn="l">
              <a:buFontTx/>
              <a:buChar char="-"/>
            </a:pPr>
            <a:endParaRPr lang="en-US" b="1">
              <a:solidFill>
                <a:schemeClr val="accent2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r>
              <a:rPr lang="en-US" b="1">
                <a:solidFill>
                  <a:schemeClr val="accent2"/>
                </a:solidFill>
                <a:latin typeface="Comic Sans MS" pitchFamily="66" charset="0"/>
              </a:rPr>
              <a:t>http://www.atmos.umd.edu/~berbery/lpb</a:t>
            </a:r>
            <a:endParaRPr lang="en-US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>
                <a:gamma/>
                <a:shade val="46275"/>
                <a:invGamma/>
              </a:srgbClr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04800" y="179249"/>
            <a:ext cx="8610600" cy="6740307"/>
          </a:xfrm>
          <a:prstGeom prst="rect">
            <a:avLst/>
          </a:prstGeom>
          <a:solidFill>
            <a:srgbClr val="FEFCE2"/>
          </a:solidFill>
          <a:ln w="3810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4538" indent="-461963" algn="l">
              <a:buFontTx/>
              <a:buAutoNum type="arabicPeriod" startAt="5"/>
            </a:pPr>
            <a:endParaRPr lang="en-US" sz="2400" dirty="0" smtClean="0">
              <a:latin typeface="Comic Sans MS" pitchFamily="66" charset="0"/>
            </a:endParaRPr>
          </a:p>
          <a:p>
            <a:pPr marL="744538" indent="-461963" algn="l">
              <a:buFontTx/>
              <a:buAutoNum type="arabicPeriod" startAt="5"/>
            </a:pPr>
            <a:endParaRPr lang="en-US" sz="2400" dirty="0" smtClean="0">
              <a:latin typeface="Comic Sans MS" pitchFamily="66" charset="0"/>
            </a:endParaRPr>
          </a:p>
          <a:p>
            <a:pPr marL="744538" indent="-461963" algn="l">
              <a:buFontTx/>
              <a:buAutoNum type="arabicPeriod" startAt="5"/>
            </a:pPr>
            <a:endParaRPr lang="en-US" sz="2400" dirty="0" smtClean="0">
              <a:latin typeface="Comic Sans MS" pitchFamily="66" charset="0"/>
            </a:endParaRPr>
          </a:p>
          <a:p>
            <a:pPr marL="744538" indent="-461963" algn="l">
              <a:buFontTx/>
              <a:buAutoNum type="arabicPeriod" startAt="5"/>
            </a:pPr>
            <a:endParaRPr lang="en-US" sz="2400" dirty="0" smtClean="0">
              <a:latin typeface="Comic Sans MS" pitchFamily="66" charset="0"/>
            </a:endParaRPr>
          </a:p>
          <a:p>
            <a:pPr marL="744538" indent="-461963" algn="l">
              <a:buFontTx/>
              <a:buAutoNum type="arabicPeriod" startAt="5"/>
            </a:pPr>
            <a:endParaRPr lang="en-US" sz="2400" dirty="0" smtClean="0">
              <a:latin typeface="Comic Sans MS" pitchFamily="66" charset="0"/>
            </a:endParaRPr>
          </a:p>
          <a:p>
            <a:pPr marL="744538" indent="-461963" algn="l">
              <a:buFontTx/>
              <a:buAutoNum type="arabicPeriod" startAt="5"/>
            </a:pPr>
            <a:endParaRPr lang="en-US" sz="2400" dirty="0" smtClean="0">
              <a:latin typeface="Comic Sans MS" pitchFamily="66" charset="0"/>
            </a:endParaRPr>
          </a:p>
          <a:p>
            <a:pPr marL="744538" indent="-461963" algn="l">
              <a:buFontTx/>
              <a:buAutoNum type="arabicPeriod" startAt="5"/>
            </a:pPr>
            <a:endParaRPr lang="en-US" sz="2400" dirty="0" smtClean="0">
              <a:latin typeface="Comic Sans MS" pitchFamily="66" charset="0"/>
            </a:endParaRPr>
          </a:p>
          <a:p>
            <a:pPr marL="744538" indent="-461963" algn="l">
              <a:buFontTx/>
              <a:buAutoNum type="arabicPeriod" startAt="5"/>
            </a:pPr>
            <a:endParaRPr lang="en-US" sz="2400" dirty="0" smtClean="0">
              <a:latin typeface="Comic Sans MS" pitchFamily="66" charset="0"/>
            </a:endParaRPr>
          </a:p>
          <a:p>
            <a:pPr marL="744538" indent="-461963" algn="l">
              <a:buFontTx/>
              <a:buAutoNum type="arabicPeriod" startAt="5"/>
            </a:pPr>
            <a:endParaRPr lang="en-US" sz="2400" dirty="0" smtClean="0">
              <a:latin typeface="Comic Sans MS" pitchFamily="66" charset="0"/>
            </a:endParaRPr>
          </a:p>
          <a:p>
            <a:pPr marL="744538" indent="-461963" algn="l">
              <a:buFontTx/>
              <a:buAutoNum type="arabicPeriod" startAt="5"/>
            </a:pPr>
            <a:endParaRPr lang="en-US" sz="2400" dirty="0" smtClean="0">
              <a:latin typeface="Comic Sans MS" pitchFamily="66" charset="0"/>
            </a:endParaRPr>
          </a:p>
          <a:p>
            <a:pPr marL="744538" indent="-461963" algn="l">
              <a:buFontTx/>
              <a:buAutoNum type="arabicPeriod" startAt="5"/>
            </a:pPr>
            <a:endParaRPr lang="en-US" sz="2400" dirty="0" smtClean="0">
              <a:latin typeface="Comic Sans MS" pitchFamily="66" charset="0"/>
            </a:endParaRPr>
          </a:p>
          <a:p>
            <a:pPr marL="744538" indent="-461963" algn="l">
              <a:buFontTx/>
              <a:buAutoNum type="arabicPeriod" startAt="5"/>
            </a:pPr>
            <a:endParaRPr lang="en-US" sz="2400" dirty="0" smtClean="0">
              <a:latin typeface="Comic Sans MS" pitchFamily="66" charset="0"/>
            </a:endParaRPr>
          </a:p>
          <a:p>
            <a:pPr marL="744538" indent="-461963" algn="l">
              <a:buFontTx/>
              <a:buAutoNum type="arabicPeriod" startAt="5"/>
            </a:pPr>
            <a:endParaRPr lang="en-US" sz="2400" dirty="0">
              <a:latin typeface="Comic Sans MS" pitchFamily="66" charset="0"/>
            </a:endParaRPr>
          </a:p>
          <a:p>
            <a:pPr marL="744538" indent="-461963" algn="l">
              <a:buFontTx/>
              <a:buAutoNum type="arabicPeriod" startAt="5"/>
            </a:pPr>
            <a:endParaRPr lang="en-US" sz="2400" dirty="0">
              <a:latin typeface="Comic Sans MS" pitchFamily="66" charset="0"/>
            </a:endParaRPr>
          </a:p>
          <a:p>
            <a:pPr marL="744538" indent="-461963" algn="l">
              <a:buFontTx/>
              <a:buAutoNum type="arabicPeriod" startAt="5"/>
            </a:pPr>
            <a:endParaRPr lang="en-US" sz="2400" dirty="0">
              <a:latin typeface="Comic Sans MS" pitchFamily="66" charset="0"/>
            </a:endParaRPr>
          </a:p>
          <a:p>
            <a:pPr marL="744538" indent="-461963" algn="l">
              <a:buFontTx/>
              <a:buAutoNum type="arabicPeriod" startAt="5"/>
            </a:pPr>
            <a:endParaRPr lang="en-US" sz="2400" dirty="0">
              <a:latin typeface="Comic Sans MS" pitchFamily="66" charset="0"/>
            </a:endParaRPr>
          </a:p>
          <a:p>
            <a:pPr marL="744538" indent="-461963" algn="l">
              <a:buFontTx/>
              <a:buAutoNum type="arabicPeriod" startAt="5"/>
            </a:pPr>
            <a:endParaRPr lang="en-US" sz="2400" dirty="0">
              <a:latin typeface="Comic Sans MS" pitchFamily="66" charset="0"/>
            </a:endParaRPr>
          </a:p>
          <a:p>
            <a:pPr marL="744538" indent="-461963" algn="l">
              <a:buFontTx/>
              <a:buAutoNum type="arabicPeriod" startAt="5"/>
            </a:pPr>
            <a:endParaRPr lang="en-US" sz="2400" dirty="0">
              <a:latin typeface="Comic Sans MS" pitchFamily="66" charset="0"/>
            </a:endParaRPr>
          </a:p>
        </p:txBody>
      </p:sp>
      <p:pic>
        <p:nvPicPr>
          <p:cNvPr id="47114" name="Picture 10" descr="lp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33400"/>
            <a:ext cx="1866900" cy="2019300"/>
          </a:xfrm>
          <a:prstGeom prst="rect">
            <a:avLst/>
          </a:prstGeom>
          <a:noFill/>
        </p:spPr>
      </p:pic>
      <p:pic>
        <p:nvPicPr>
          <p:cNvPr id="4711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895600"/>
            <a:ext cx="3124200" cy="3227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7117" name="Line 13"/>
          <p:cNvSpPr>
            <a:spLocks noChangeShapeType="1"/>
          </p:cNvSpPr>
          <p:nvPr/>
        </p:nvSpPr>
        <p:spPr bwMode="auto">
          <a:xfrm flipH="1">
            <a:off x="2667000" y="1219200"/>
            <a:ext cx="1676400" cy="2286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>
            <a:off x="5105400" y="1371600"/>
            <a:ext cx="381000" cy="25146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AutoShape 17"/>
          <p:cNvSpPr>
            <a:spLocks noChangeArrowheads="1"/>
          </p:cNvSpPr>
          <p:nvPr/>
        </p:nvSpPr>
        <p:spPr bwMode="auto">
          <a:xfrm rot="16200000">
            <a:off x="3981450" y="4552950"/>
            <a:ext cx="1600200" cy="1638300"/>
          </a:xfrm>
          <a:prstGeom prst="rtTriangle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>
                <a:gamma/>
                <a:shade val="46275"/>
                <a:invGamma/>
              </a:srgbClr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916" name="Picture 4" descr="csesmap"/>
          <p:cNvPicPr>
            <a:picLocks noChangeAspect="1" noChangeArrowheads="1"/>
          </p:cNvPicPr>
          <p:nvPr/>
        </p:nvPicPr>
        <p:blipFill>
          <a:blip r:embed="rId3" cstate="print"/>
          <a:srcRect r="60834" b="80753"/>
          <a:stretch>
            <a:fillRect/>
          </a:stretch>
        </p:blipFill>
        <p:spPr bwMode="auto">
          <a:xfrm>
            <a:off x="6172200" y="4495800"/>
            <a:ext cx="1981200" cy="674688"/>
          </a:xfrm>
          <a:prstGeom prst="rect">
            <a:avLst/>
          </a:prstGeom>
          <a:noFill/>
        </p:spPr>
      </p:pic>
      <p:pic>
        <p:nvPicPr>
          <p:cNvPr id="806917" name="Picture 5" descr="clivar_logo_col_small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562600"/>
            <a:ext cx="1143000" cy="869950"/>
          </a:xfrm>
          <a:prstGeom prst="rect">
            <a:avLst/>
          </a:prstGeom>
          <a:noFill/>
        </p:spPr>
      </p:pic>
      <p:sp>
        <p:nvSpPr>
          <p:cNvPr id="806921" name="Text Box 9"/>
          <p:cNvSpPr txBox="1">
            <a:spLocks noChangeArrowheads="1"/>
          </p:cNvSpPr>
          <p:nvPr/>
        </p:nvSpPr>
        <p:spPr bwMode="auto">
          <a:xfrm>
            <a:off x="2317750" y="152400"/>
            <a:ext cx="444658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rgbClr val="FFFE00"/>
                </a:solidFill>
                <a:latin typeface="Comic Sans MS" pitchFamily="66" charset="0"/>
              </a:rPr>
              <a:t>A Little Bit of History</a:t>
            </a:r>
          </a:p>
        </p:txBody>
      </p:sp>
      <p:sp>
        <p:nvSpPr>
          <p:cNvPr id="806923" name="Text Box 11"/>
          <p:cNvSpPr txBox="1">
            <a:spLocks noChangeArrowheads="1"/>
          </p:cNvSpPr>
          <p:nvPr/>
        </p:nvSpPr>
        <p:spPr bwMode="auto">
          <a:xfrm>
            <a:off x="609600" y="914400"/>
            <a:ext cx="7756525" cy="3387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3325" indent="-1203325" algn="l"/>
            <a:r>
              <a:rPr lang="en-US">
                <a:solidFill>
                  <a:srgbClr val="FFFE00"/>
                </a:solidFill>
                <a:latin typeface="Comic Sans MS" pitchFamily="66" charset="0"/>
              </a:rPr>
              <a:t>1999-2004: A study group was formed to identify the hydroclimate science questions and priorities of the La Plata basin. This group, known as </a:t>
            </a:r>
            <a:r>
              <a:rPr lang="en-US" b="1">
                <a:solidFill>
                  <a:srgbClr val="FFFE00"/>
                </a:solidFill>
                <a:latin typeface="Comic Sans MS" pitchFamily="66" charset="0"/>
              </a:rPr>
              <a:t>Platin</a:t>
            </a:r>
            <a:r>
              <a:rPr lang="en-US">
                <a:solidFill>
                  <a:srgbClr val="FFFE00"/>
                </a:solidFill>
                <a:latin typeface="Comic Sans MS" pitchFamily="66" charset="0"/>
              </a:rPr>
              <a:t>, was formed with support from the CLIVAR and GEWEX Panels (both of WCRP).</a:t>
            </a:r>
          </a:p>
          <a:p>
            <a:pPr marL="1203325" indent="-1203325" algn="l"/>
            <a:endParaRPr lang="en-US">
              <a:solidFill>
                <a:srgbClr val="FFFE00"/>
              </a:solidFill>
              <a:latin typeface="Comic Sans MS" pitchFamily="66" charset="0"/>
            </a:endParaRPr>
          </a:p>
          <a:p>
            <a:pPr marL="1203325" indent="-1203325" algn="l"/>
            <a:r>
              <a:rPr lang="en-US">
                <a:solidFill>
                  <a:srgbClr val="FFFE00"/>
                </a:solidFill>
                <a:latin typeface="Comic Sans MS" pitchFamily="66" charset="0"/>
              </a:rPr>
              <a:t>2002-2004: The </a:t>
            </a:r>
            <a:r>
              <a:rPr lang="en-US" b="1">
                <a:solidFill>
                  <a:srgbClr val="FFFE00"/>
                </a:solidFill>
                <a:latin typeface="Comic Sans MS" pitchFamily="66" charset="0"/>
              </a:rPr>
              <a:t>La Plata Basin (LPB)</a:t>
            </a:r>
            <a:r>
              <a:rPr lang="en-US">
                <a:solidFill>
                  <a:srgbClr val="FFFE00"/>
                </a:solidFill>
                <a:latin typeface="Comic Sans MS" pitchFamily="66" charset="0"/>
              </a:rPr>
              <a:t> was accepted as a “</a:t>
            </a:r>
            <a:r>
              <a:rPr lang="en-US" b="1">
                <a:solidFill>
                  <a:srgbClr val="FFFE00"/>
                </a:solidFill>
                <a:latin typeface="Comic Sans MS" pitchFamily="66" charset="0"/>
              </a:rPr>
              <a:t>Regional Hydroclimate Experiment</a:t>
            </a:r>
            <a:r>
              <a:rPr lang="en-US">
                <a:solidFill>
                  <a:srgbClr val="FFFE00"/>
                </a:solidFill>
                <a:latin typeface="Comic Sans MS" pitchFamily="66" charset="0"/>
              </a:rPr>
              <a:t>” endorsed by GEWEX and CLIVAR. </a:t>
            </a:r>
          </a:p>
          <a:p>
            <a:pPr marL="1203325" indent="-1203325" algn="l"/>
            <a:endParaRPr lang="en-US">
              <a:solidFill>
                <a:srgbClr val="FFFE00"/>
              </a:solidFill>
              <a:latin typeface="Comic Sans MS" pitchFamily="66" charset="0"/>
            </a:endParaRPr>
          </a:p>
          <a:p>
            <a:pPr marL="1203325" indent="-1203325" algn="l"/>
            <a:r>
              <a:rPr lang="en-US">
                <a:solidFill>
                  <a:srgbClr val="FFFE00"/>
                </a:solidFill>
                <a:latin typeface="Comic Sans MS" pitchFamily="66" charset="0"/>
              </a:rPr>
              <a:t>2005-2015: LPB is now close to finishing its implementation plan; monitoring activities, a field experiment and modeling experiments are being planned. </a:t>
            </a:r>
          </a:p>
        </p:txBody>
      </p:sp>
      <p:pic>
        <p:nvPicPr>
          <p:cNvPr id="80692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4429125"/>
            <a:ext cx="4267200" cy="227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>
                <a:gamma/>
                <a:shade val="46275"/>
                <a:invGamma/>
              </a:srgbClr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153400" cy="4491038"/>
          </a:xfrm>
          <a:prstGeom prst="rect">
            <a:avLst/>
          </a:prstGeom>
          <a:solidFill>
            <a:srgbClr val="FEFCE2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/>
            <a:r>
              <a:rPr lang="en-US" sz="2800" i="1">
                <a:solidFill>
                  <a:srgbClr val="FF0000"/>
                </a:solidFill>
                <a:latin typeface="Comic Sans MS" pitchFamily="66" charset="0"/>
              </a:rPr>
              <a:t>La Plata Basin (LPB) main science questions:</a:t>
            </a:r>
          </a:p>
          <a:p>
            <a:pPr marL="228600" indent="-228600"/>
            <a:endParaRPr lang="en-US" sz="2000" i="1">
              <a:solidFill>
                <a:srgbClr val="FF0000"/>
              </a:solidFill>
              <a:latin typeface="Comic Sans MS" pitchFamily="66" charset="0"/>
            </a:endParaRPr>
          </a:p>
          <a:p>
            <a:pPr marL="228600" indent="-228600" algn="l">
              <a:buFont typeface="Symbol" pitchFamily="18" charset="2"/>
              <a:buChar char="·"/>
            </a:pPr>
            <a:r>
              <a:rPr lang="en-US" sz="2000">
                <a:latin typeface="Comic Sans MS" pitchFamily="66" charset="0"/>
              </a:rPr>
              <a:t> What climatological and hydrological factors determine the frequency and spatial extent of </a:t>
            </a:r>
            <a:r>
              <a:rPr lang="en-US" sz="2000" b="1">
                <a:solidFill>
                  <a:srgbClr val="0066FF"/>
                </a:solidFill>
                <a:latin typeface="Comic Sans MS" pitchFamily="66" charset="0"/>
              </a:rPr>
              <a:t>floods and droughts</a:t>
            </a:r>
            <a:r>
              <a:rPr lang="en-US" sz="2000">
                <a:latin typeface="Comic Sans MS" pitchFamily="66" charset="0"/>
              </a:rPr>
              <a:t>?  </a:t>
            </a:r>
          </a:p>
          <a:p>
            <a:pPr marL="228600" indent="-228600" algn="l">
              <a:buFont typeface="Symbol" pitchFamily="18" charset="2"/>
              <a:buChar char="·"/>
            </a:pPr>
            <a:endParaRPr lang="en-US" sz="2000">
              <a:latin typeface="Comic Sans MS" pitchFamily="66" charset="0"/>
              <a:sym typeface="Symbol" pitchFamily="18" charset="2"/>
            </a:endParaRPr>
          </a:p>
          <a:p>
            <a:pPr marL="228600" indent="-228600" algn="l">
              <a:buFont typeface="Symbol" pitchFamily="18" charset="2"/>
              <a:buChar char="·"/>
            </a:pPr>
            <a:r>
              <a:rPr lang="en-US" sz="2000">
                <a:latin typeface="Comic Sans MS" pitchFamily="66" charset="0"/>
              </a:rPr>
              <a:t> How </a:t>
            </a:r>
            <a:r>
              <a:rPr lang="en-US" sz="2000" b="1">
                <a:solidFill>
                  <a:srgbClr val="0066FF"/>
                </a:solidFill>
                <a:latin typeface="Comic Sans MS" pitchFamily="66" charset="0"/>
              </a:rPr>
              <a:t>predictable</a:t>
            </a:r>
            <a:r>
              <a:rPr lang="en-US" sz="2000">
                <a:latin typeface="Comic Sans MS" pitchFamily="66" charset="0"/>
              </a:rPr>
              <a:t> is the regional weather and climate variability and its impact on hydrological, agricultural and social systems of the basin? </a:t>
            </a:r>
          </a:p>
          <a:p>
            <a:pPr marL="228600" indent="-228600" algn="l">
              <a:buFont typeface="Symbol" pitchFamily="18" charset="2"/>
              <a:buChar char="·"/>
            </a:pPr>
            <a:endParaRPr lang="en-US" sz="2000">
              <a:latin typeface="Comic Sans MS" pitchFamily="66" charset="0"/>
              <a:sym typeface="Symbol" pitchFamily="18" charset="2"/>
            </a:endParaRPr>
          </a:p>
          <a:p>
            <a:pPr marL="228600" indent="-228600" algn="l">
              <a:buFont typeface="Symbol" pitchFamily="18" charset="2"/>
              <a:buChar char="·"/>
            </a:pPr>
            <a:r>
              <a:rPr lang="en-US" sz="2000">
                <a:latin typeface="Comic Sans MS" pitchFamily="66" charset="0"/>
              </a:rPr>
              <a:t>What are the impacts of global </a:t>
            </a:r>
            <a:r>
              <a:rPr lang="en-US" sz="2000" b="1">
                <a:solidFill>
                  <a:srgbClr val="0066FF"/>
                </a:solidFill>
                <a:latin typeface="Comic Sans MS" pitchFamily="66" charset="0"/>
              </a:rPr>
              <a:t>climate change and land use change</a:t>
            </a:r>
            <a:r>
              <a:rPr lang="en-US" sz="2000">
                <a:latin typeface="Comic Sans MS" pitchFamily="66" charset="0"/>
              </a:rPr>
              <a:t> on regional weather, climate, hydrology and agriculture? To what extent can their impacts be predicted? </a:t>
            </a:r>
          </a:p>
          <a:p>
            <a:pPr marL="228600" indent="-228600" algn="l">
              <a:buFont typeface="Symbol" pitchFamily="18" charset="2"/>
              <a:buChar char="·"/>
            </a:pPr>
            <a:endParaRPr lang="en-US" sz="2000">
              <a:latin typeface="Comic Sans MS" pitchFamily="66" charset="0"/>
            </a:endParaRPr>
          </a:p>
          <a:p>
            <a:pPr marL="228600" indent="-228600" algn="l">
              <a:buFont typeface="Symbol" pitchFamily="18" charset="2"/>
              <a:buChar char="·"/>
            </a:pPr>
            <a:endParaRPr lang="en-US" sz="2000" b="1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473325" y="396875"/>
            <a:ext cx="4514850" cy="641350"/>
          </a:xfrm>
          <a:prstGeom prst="rect">
            <a:avLst/>
          </a:prstGeom>
          <a:solidFill>
            <a:srgbClr val="D9F1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latin typeface="Comic Sans MS" pitchFamily="66" charset="0"/>
              </a:rPr>
              <a:t>Main research areas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762000" y="1905000"/>
            <a:ext cx="7696200" cy="4329113"/>
          </a:xfrm>
          <a:prstGeom prst="rect">
            <a:avLst/>
          </a:prstGeom>
          <a:solidFill>
            <a:srgbClr val="C5E2FF">
              <a:alpha val="49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3363" indent="-233363"/>
            <a:endParaRPr lang="en-US" dirty="0"/>
          </a:p>
          <a:p>
            <a:pPr marL="233363" indent="-233363" algn="l"/>
            <a:r>
              <a:rPr lang="en-US" sz="2000" b="1" dirty="0">
                <a:latin typeface="Comic Sans MS" pitchFamily="66" charset="0"/>
              </a:rPr>
              <a:t>* Improvement of hydrologic and climate models’ representation of land surface-atmosphere interactions</a:t>
            </a:r>
          </a:p>
          <a:p>
            <a:pPr marL="233363" indent="-233363" algn="l"/>
            <a:endParaRPr lang="en-US" sz="2000" b="1" dirty="0">
              <a:latin typeface="Comic Sans MS" pitchFamily="66" charset="0"/>
            </a:endParaRPr>
          </a:p>
          <a:p>
            <a:pPr marL="233363" indent="-233363" algn="l"/>
            <a:r>
              <a:rPr lang="en-US" sz="2000" b="1" dirty="0">
                <a:latin typeface="Comic Sans MS" pitchFamily="66" charset="0"/>
              </a:rPr>
              <a:t>* Land surface contributions to hydroclimate predictive skill</a:t>
            </a:r>
          </a:p>
          <a:p>
            <a:pPr marL="233363" indent="-233363" algn="l"/>
            <a:endParaRPr lang="en-US" sz="2000" b="1" dirty="0">
              <a:latin typeface="Comic Sans MS" pitchFamily="66" charset="0"/>
            </a:endParaRPr>
          </a:p>
          <a:p>
            <a:pPr marL="233363" indent="-233363" algn="l"/>
            <a:r>
              <a:rPr lang="en-US" sz="2000" b="1" dirty="0">
                <a:latin typeface="Comic Sans MS" pitchFamily="66" charset="0"/>
              </a:rPr>
              <a:t>* Development of coupled models at adequate resolutions for hydrologic purposes</a:t>
            </a:r>
          </a:p>
          <a:p>
            <a:pPr marL="233363" indent="-233363" algn="l"/>
            <a:endParaRPr lang="en-US" sz="2000" b="1" dirty="0">
              <a:latin typeface="Comic Sans MS" pitchFamily="66" charset="0"/>
            </a:endParaRPr>
          </a:p>
          <a:p>
            <a:pPr marL="233363" indent="-233363" algn="l"/>
            <a:r>
              <a:rPr lang="en-US" sz="2000" b="1" dirty="0">
                <a:latin typeface="Comic Sans MS" pitchFamily="66" charset="0"/>
              </a:rPr>
              <a:t>* Better estimates of MCS precipitation</a:t>
            </a:r>
          </a:p>
          <a:p>
            <a:pPr marL="233363" indent="-233363" algn="l"/>
            <a:endParaRPr lang="en-US" sz="2000" b="1" dirty="0">
              <a:latin typeface="Comic Sans MS" pitchFamily="66" charset="0"/>
            </a:endParaRPr>
          </a:p>
          <a:p>
            <a:pPr marL="233363" indent="-233363" algn="l"/>
            <a:r>
              <a:rPr lang="en-US" sz="2000" b="1" dirty="0">
                <a:latin typeface="Comic Sans MS" pitchFamily="66" charset="0"/>
              </a:rPr>
              <a:t>* Climate change scenarios (Vulnerability and adaptation)</a:t>
            </a:r>
          </a:p>
          <a:p>
            <a:pPr marL="233363" indent="-233363" algn="l"/>
            <a:endParaRPr lang="en-US" sz="2000" b="1" dirty="0">
              <a:latin typeface="Comic Sans MS" pitchFamily="66" charset="0"/>
            </a:endParaRPr>
          </a:p>
          <a:p>
            <a:pPr marL="233363" indent="-233363" algn="l"/>
            <a:r>
              <a:rPr lang="en-US" sz="2000" b="1" dirty="0">
                <a:latin typeface="Comic Sans MS" pitchFamily="66" charset="0"/>
              </a:rPr>
              <a:t>* Impacts on the system’s hydrology</a:t>
            </a:r>
          </a:p>
        </p:txBody>
      </p:sp>
      <p:pic>
        <p:nvPicPr>
          <p:cNvPr id="5" name="Picture 4" descr="C:\My Files\Hugo\LPB\PPTs\logos\logo_Sumer_SchoolLP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288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52400" y="4114800"/>
            <a:ext cx="2590800" cy="19812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2400" b="1" dirty="0">
                <a:solidFill>
                  <a:srgbClr val="990000"/>
                </a:solidFill>
                <a:latin typeface="Calibri" pitchFamily="34" charset="0"/>
                <a:ea typeface="굴림" pitchFamily="34" charset="-127"/>
                <a:cs typeface="Arial" pitchFamily="34" charset="0"/>
              </a:rPr>
              <a:t>CLARIS - LPB</a:t>
            </a:r>
            <a:br>
              <a:rPr lang="en-GB" sz="2400" b="1" dirty="0">
                <a:solidFill>
                  <a:srgbClr val="990000"/>
                </a:solidFill>
                <a:latin typeface="Calibri" pitchFamily="34" charset="0"/>
                <a:ea typeface="굴림" pitchFamily="34" charset="-127"/>
                <a:cs typeface="Arial" pitchFamily="34" charset="0"/>
              </a:rPr>
            </a:br>
            <a:r>
              <a:rPr lang="en-GB" sz="2400" b="1" dirty="0">
                <a:solidFill>
                  <a:srgbClr val="333399"/>
                </a:solidFill>
                <a:latin typeface="Calibri" pitchFamily="34" charset="0"/>
                <a:ea typeface="굴림" pitchFamily="34" charset="-127"/>
                <a:cs typeface="Arial" pitchFamily="34" charset="0"/>
              </a:rPr>
              <a:t>ACC</a:t>
            </a:r>
            <a:endParaRPr lang="en-GB" sz="3600" b="1" dirty="0">
              <a:solidFill>
                <a:srgbClr val="278961"/>
              </a:solidFill>
              <a:latin typeface="Calibri" pitchFamily="34" charset="0"/>
              <a:ea typeface="굴림" pitchFamily="34" charset="-127"/>
              <a:cs typeface="Arial" pitchFamily="34" charset="0"/>
            </a:endParaRP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2971800" y="4125913"/>
            <a:ext cx="2743200" cy="1970087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990000"/>
                </a:solidFill>
                <a:latin typeface="Calibri" pitchFamily="34" charset="0"/>
                <a:ea typeface="굴림" pitchFamily="34" charset="-127"/>
                <a:cs typeface="Arial" pitchFamily="34" charset="0"/>
              </a:rPr>
              <a:t>IAI - LPB </a:t>
            </a:r>
          </a:p>
          <a:p>
            <a:pPr>
              <a:defRPr/>
            </a:pPr>
            <a:r>
              <a:rPr lang="en-US" sz="2000" b="1" dirty="0">
                <a:solidFill>
                  <a:srgbClr val="333399"/>
                </a:solidFill>
                <a:latin typeface="Calibri" pitchFamily="34" charset="0"/>
                <a:ea typeface="굴림" pitchFamily="34" charset="-127"/>
                <a:cs typeface="Arial" pitchFamily="34" charset="0"/>
              </a:rPr>
              <a:t>Ecosystems, Biodiversity, </a:t>
            </a:r>
          </a:p>
          <a:p>
            <a:pPr>
              <a:defRPr/>
            </a:pPr>
            <a:r>
              <a:rPr lang="en-US" sz="2000" b="1" dirty="0">
                <a:solidFill>
                  <a:srgbClr val="333399"/>
                </a:solidFill>
                <a:latin typeface="Calibri" pitchFamily="34" charset="0"/>
                <a:ea typeface="굴림" pitchFamily="34" charset="-127"/>
                <a:cs typeface="Arial" pitchFamily="34" charset="0"/>
              </a:rPr>
              <a:t>LCLUC,</a:t>
            </a:r>
          </a:p>
          <a:p>
            <a:pPr>
              <a:defRPr/>
            </a:pPr>
            <a:r>
              <a:rPr lang="en-US" sz="2000" b="1" dirty="0">
                <a:solidFill>
                  <a:srgbClr val="333399"/>
                </a:solidFill>
                <a:latin typeface="Calibri" pitchFamily="34" charset="0"/>
                <a:ea typeface="굴림" pitchFamily="34" charset="-127"/>
                <a:cs typeface="Arial" pitchFamily="34" charset="0"/>
              </a:rPr>
              <a:t>Water Resources</a:t>
            </a:r>
          </a:p>
          <a:p>
            <a:pPr>
              <a:defRPr/>
            </a:pPr>
            <a:endParaRPr lang="en-US" b="1" dirty="0">
              <a:solidFill>
                <a:srgbClr val="333399"/>
              </a:solidFill>
              <a:latin typeface="Calibri" pitchFamily="34" charset="0"/>
              <a:ea typeface="굴림" pitchFamily="34" charset="-127"/>
              <a:cs typeface="Arial" pitchFamily="34" charset="0"/>
            </a:endParaRPr>
          </a:p>
        </p:txBody>
      </p:sp>
      <p:sp>
        <p:nvSpPr>
          <p:cNvPr id="40969" name="Text Box 12"/>
          <p:cNvSpPr txBox="1">
            <a:spLocks noChangeArrowheads="1"/>
          </p:cNvSpPr>
          <p:nvPr/>
        </p:nvSpPr>
        <p:spPr bwMode="auto">
          <a:xfrm>
            <a:off x="304800" y="6324600"/>
            <a:ext cx="6934200" cy="338138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u="sng" dirty="0">
                <a:solidFill>
                  <a:srgbClr val="990000"/>
                </a:solidFill>
                <a:latin typeface="Calibri" pitchFamily="34" charset="0"/>
                <a:ea typeface="굴림" pitchFamily="34" charset="-127"/>
                <a:cs typeface="Arial" pitchFamily="34" charset="0"/>
              </a:rPr>
              <a:t>Multiple Regional Projects</a:t>
            </a:r>
          </a:p>
        </p:txBody>
      </p:sp>
      <p:sp>
        <p:nvSpPr>
          <p:cNvPr id="40972" name="Text Box 15"/>
          <p:cNvSpPr txBox="1">
            <a:spLocks noChangeArrowheads="1"/>
          </p:cNvSpPr>
          <p:nvPr/>
        </p:nvSpPr>
        <p:spPr bwMode="auto">
          <a:xfrm>
            <a:off x="5943600" y="4114800"/>
            <a:ext cx="3124200" cy="200025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990000"/>
                </a:solidFill>
                <a:latin typeface="Calibri" pitchFamily="34" charset="0"/>
                <a:ea typeface="굴림" pitchFamily="34" charset="-127"/>
                <a:cs typeface="Arial" pitchFamily="34" charset="0"/>
              </a:rPr>
              <a:t>NASA</a:t>
            </a:r>
          </a:p>
          <a:p>
            <a:pPr>
              <a:defRPr/>
            </a:pPr>
            <a:r>
              <a:rPr lang="en-US" sz="2000" b="1" dirty="0">
                <a:solidFill>
                  <a:srgbClr val="333399"/>
                </a:solidFill>
                <a:latin typeface="Calibri" pitchFamily="34" charset="0"/>
                <a:ea typeface="굴림" pitchFamily="34" charset="-127"/>
                <a:cs typeface="Arial" pitchFamily="34" charset="0"/>
              </a:rPr>
              <a:t>- Remote Sensing</a:t>
            </a:r>
          </a:p>
          <a:p>
            <a:pPr>
              <a:defRPr/>
            </a:pPr>
            <a:r>
              <a:rPr lang="en-US" sz="2000" b="1" dirty="0">
                <a:solidFill>
                  <a:srgbClr val="333399"/>
                </a:solidFill>
                <a:latin typeface="Calibri" pitchFamily="34" charset="0"/>
                <a:ea typeface="굴림" pitchFamily="34" charset="-127"/>
                <a:cs typeface="Arial" pitchFamily="34" charset="0"/>
              </a:rPr>
              <a:t>- Capacity Building</a:t>
            </a:r>
          </a:p>
          <a:p>
            <a:pPr>
              <a:defRPr/>
            </a:pPr>
            <a:r>
              <a:rPr lang="en-US" sz="2000" b="1" dirty="0">
                <a:solidFill>
                  <a:srgbClr val="333399"/>
                </a:solidFill>
                <a:latin typeface="Calibri" pitchFamily="34" charset="0"/>
                <a:ea typeface="굴림" pitchFamily="34" charset="-127"/>
                <a:cs typeface="Arial" pitchFamily="34" charset="0"/>
              </a:rPr>
              <a:t>- Decision support for water management and agriculture</a:t>
            </a:r>
            <a:endParaRPr lang="pt-BR" sz="2000" dirty="0">
              <a:solidFill>
                <a:srgbClr val="FFFF66"/>
              </a:solidFill>
              <a:latin typeface="Calibri" pitchFamily="34" charset="0"/>
              <a:ea typeface="굴림" pitchFamily="34" charset="-127"/>
              <a:cs typeface="Arial" pitchFamily="34" charset="0"/>
            </a:endParaRPr>
          </a:p>
        </p:txBody>
      </p:sp>
      <p:pic>
        <p:nvPicPr>
          <p:cNvPr id="105478" name="Picture 4" descr="C:\My Files\Hugo\LPB\PPTs\logos\logo_Sumer_SchoolLP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0"/>
            <a:ext cx="18288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9" name="Picture 7" descr="CLARISLPB_Logo_w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590800"/>
            <a:ext cx="144938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0" name="Picture 4" descr="C:\My Files\Hugo\LPB\PPTs\logos\Logo_new_IAI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3300" y="2514600"/>
            <a:ext cx="1333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1" name="Picture 17" descr="nasa_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7513" y="2628900"/>
            <a:ext cx="153828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eft Arrow 22"/>
          <p:cNvSpPr/>
          <p:nvPr/>
        </p:nvSpPr>
        <p:spPr>
          <a:xfrm rot="19633982">
            <a:off x="1839913" y="1938338"/>
            <a:ext cx="1600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Left Arrow 23"/>
          <p:cNvSpPr/>
          <p:nvPr/>
        </p:nvSpPr>
        <p:spPr>
          <a:xfrm rot="13013553">
            <a:off x="5241925" y="1905000"/>
            <a:ext cx="1600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Left Arrow 24"/>
          <p:cNvSpPr/>
          <p:nvPr/>
        </p:nvSpPr>
        <p:spPr>
          <a:xfrm rot="16200000">
            <a:off x="3962400" y="2133600"/>
            <a:ext cx="533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4" descr="C:\My Files\Hugo\LPB\PPTs\logos\logo_Sumer_SchoolLP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9213" y="0"/>
            <a:ext cx="147478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7" descr="CLARISLPB_Logo_w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7225" y="0"/>
            <a:ext cx="1908175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57200" y="2667000"/>
            <a:ext cx="1371600" cy="6096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2400" b="1" dirty="0">
                <a:solidFill>
                  <a:srgbClr val="278961"/>
                </a:solidFill>
                <a:latin typeface="Calibri" pitchFamily="34" charset="0"/>
                <a:ea typeface="굴림" pitchFamily="34" charset="-127"/>
                <a:cs typeface="Arial" pitchFamily="34" charset="0"/>
              </a:rPr>
              <a:t>WG</a:t>
            </a:r>
          </a:p>
          <a:p>
            <a:pPr>
              <a:defRPr/>
            </a:pPr>
            <a:r>
              <a:rPr lang="en-GB" sz="2400" b="1" dirty="0">
                <a:solidFill>
                  <a:srgbClr val="278961"/>
                </a:solidFill>
                <a:latin typeface="Calibri" pitchFamily="34" charset="0"/>
                <a:ea typeface="굴림" pitchFamily="34" charset="-127"/>
                <a:cs typeface="Arial" pitchFamily="34" charset="0"/>
              </a:rPr>
              <a:t>Extremes</a:t>
            </a:r>
          </a:p>
        </p:txBody>
      </p:sp>
      <p:sp>
        <p:nvSpPr>
          <p:cNvPr id="18" name="16-Point Star 17"/>
          <p:cNvSpPr/>
          <p:nvPr/>
        </p:nvSpPr>
        <p:spPr>
          <a:xfrm>
            <a:off x="0" y="5562600"/>
            <a:ext cx="2286000" cy="990600"/>
          </a:xfrm>
          <a:prstGeom prst="star1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1000" y="5867400"/>
            <a:ext cx="1547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00099"/>
                </a:solidFill>
                <a:ea typeface="굴림" pitchFamily="34" charset="-127"/>
              </a:rPr>
              <a:t>WCRP’s DIG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38400" y="2667000"/>
            <a:ext cx="2949575" cy="1200150"/>
          </a:xfrm>
          <a:prstGeom prst="rect">
            <a:avLst/>
          </a:prstGeom>
          <a:solidFill>
            <a:srgbClr val="FFFFCC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278961"/>
                </a:solidFill>
                <a:latin typeface="Calibri" pitchFamily="34" charset="0"/>
                <a:ea typeface="굴림" pitchFamily="34" charset="-127"/>
                <a:cs typeface="Arial" charset="0"/>
              </a:rPr>
              <a:t>WG</a:t>
            </a:r>
          </a:p>
          <a:p>
            <a:r>
              <a:rPr lang="en-GB" sz="2400" b="1">
                <a:solidFill>
                  <a:srgbClr val="278961"/>
                </a:solidFill>
                <a:latin typeface="Calibri" pitchFamily="34" charset="0"/>
                <a:ea typeface="굴림" pitchFamily="34" charset="-127"/>
                <a:cs typeface="Arial" charset="0"/>
              </a:rPr>
              <a:t>Reg. Climate Models, </a:t>
            </a:r>
          </a:p>
          <a:p>
            <a:r>
              <a:rPr lang="en-GB" sz="2400" b="1">
                <a:solidFill>
                  <a:srgbClr val="278961"/>
                </a:solidFill>
                <a:latin typeface="Calibri" pitchFamily="34" charset="0"/>
                <a:ea typeface="굴림" pitchFamily="34" charset="-127"/>
                <a:cs typeface="Arial" charset="0"/>
              </a:rPr>
              <a:t>Reg. Downscaling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200" y="4038600"/>
            <a:ext cx="1371600" cy="10668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2400" b="1" dirty="0">
                <a:solidFill>
                  <a:srgbClr val="278961"/>
                </a:solidFill>
                <a:latin typeface="Calibri" pitchFamily="34" charset="0"/>
                <a:ea typeface="굴림" pitchFamily="34" charset="-127"/>
                <a:cs typeface="Arial" pitchFamily="34" charset="0"/>
              </a:rPr>
              <a:t>VAMOS</a:t>
            </a:r>
          </a:p>
          <a:p>
            <a:pPr>
              <a:defRPr/>
            </a:pPr>
            <a:r>
              <a:rPr lang="en-GB" sz="2400" b="1" dirty="0">
                <a:solidFill>
                  <a:srgbClr val="278961"/>
                </a:solidFill>
                <a:latin typeface="Calibri" pitchFamily="34" charset="0"/>
                <a:ea typeface="굴림" pitchFamily="34" charset="-127"/>
                <a:cs typeface="Arial" pitchFamily="34" charset="0"/>
              </a:rPr>
              <a:t>Extremes</a:t>
            </a:r>
          </a:p>
          <a:p>
            <a:pPr>
              <a:defRPr/>
            </a:pPr>
            <a:r>
              <a:rPr lang="en-GB" sz="2400" b="1" dirty="0">
                <a:solidFill>
                  <a:srgbClr val="278961"/>
                </a:solidFill>
                <a:latin typeface="Calibri" pitchFamily="34" charset="0"/>
                <a:ea typeface="굴림" pitchFamily="34" charset="-127"/>
                <a:cs typeface="Arial" pitchFamily="34" charset="0"/>
              </a:rPr>
              <a:t>WG</a:t>
            </a:r>
          </a:p>
        </p:txBody>
      </p:sp>
      <p:sp>
        <p:nvSpPr>
          <p:cNvPr id="17" name="16-Point Star 16"/>
          <p:cNvSpPr/>
          <p:nvPr/>
        </p:nvSpPr>
        <p:spPr>
          <a:xfrm>
            <a:off x="2971800" y="4876800"/>
            <a:ext cx="2286000" cy="1676400"/>
          </a:xfrm>
          <a:prstGeom prst="star1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581400" y="5257800"/>
            <a:ext cx="1171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00099"/>
                </a:solidFill>
                <a:ea typeface="굴림" pitchFamily="34" charset="-127"/>
              </a:rPr>
              <a:t>CORDEX</a:t>
            </a:r>
          </a:p>
          <a:p>
            <a:pPr algn="l"/>
            <a:r>
              <a:rPr lang="en-US" b="1">
                <a:solidFill>
                  <a:srgbClr val="000099"/>
                </a:solidFill>
                <a:ea typeface="굴림" pitchFamily="34" charset="-127"/>
              </a:rPr>
              <a:t>TFRCD</a:t>
            </a:r>
          </a:p>
          <a:p>
            <a:pPr algn="l"/>
            <a:r>
              <a:rPr lang="en-US" b="1">
                <a:solidFill>
                  <a:srgbClr val="000099"/>
                </a:solidFill>
                <a:ea typeface="굴림" pitchFamily="34" charset="-127"/>
              </a:rPr>
              <a:t> (WCRP)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467600" y="3562350"/>
            <a:ext cx="1657350" cy="708025"/>
          </a:xfrm>
          <a:prstGeom prst="rect">
            <a:avLst/>
          </a:prstGeom>
          <a:solidFill>
            <a:srgbClr val="FFFFCC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ea typeface="굴림" pitchFamily="34" charset="-127"/>
              </a:rPr>
              <a:t>WG</a:t>
            </a:r>
          </a:p>
          <a:p>
            <a:r>
              <a:rPr lang="en-US" sz="2000" b="1">
                <a:solidFill>
                  <a:srgbClr val="008000"/>
                </a:solidFill>
                <a:ea typeface="굴림" pitchFamily="34" charset="-127"/>
              </a:rPr>
              <a:t>Agriculture</a:t>
            </a:r>
          </a:p>
        </p:txBody>
      </p:sp>
      <p:sp>
        <p:nvSpPr>
          <p:cNvPr id="25" name="16-Point Star 24"/>
          <p:cNvSpPr/>
          <p:nvPr/>
        </p:nvSpPr>
        <p:spPr>
          <a:xfrm>
            <a:off x="6096000" y="5181600"/>
            <a:ext cx="2590800" cy="1143000"/>
          </a:xfrm>
          <a:prstGeom prst="star1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477000" y="5562600"/>
            <a:ext cx="1795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000099"/>
                </a:solidFill>
                <a:ea typeface="굴림" pitchFamily="34" charset="-127"/>
              </a:rPr>
              <a:t>Stakeholders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1371600" y="1752600"/>
            <a:ext cx="1447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239000" y="1828800"/>
            <a:ext cx="1668463" cy="830263"/>
          </a:xfrm>
          <a:prstGeom prst="rect">
            <a:avLst/>
          </a:prstGeom>
          <a:solidFill>
            <a:srgbClr val="FFFFCC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278961"/>
                </a:solidFill>
                <a:latin typeface="Calibri" pitchFamily="34" charset="0"/>
                <a:ea typeface="굴림" pitchFamily="34" charset="-127"/>
                <a:cs typeface="Arial" charset="0"/>
              </a:rPr>
              <a:t>CLARIS LPB </a:t>
            </a:r>
          </a:p>
          <a:p>
            <a:r>
              <a:rPr lang="en-GB" sz="2400" b="1">
                <a:solidFill>
                  <a:srgbClr val="278961"/>
                </a:solidFill>
                <a:latin typeface="Calibri" pitchFamily="34" charset="0"/>
                <a:ea typeface="굴림" pitchFamily="34" charset="-127"/>
                <a:cs typeface="Arial" charset="0"/>
              </a:rPr>
              <a:t>Database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410200" y="1524000"/>
            <a:ext cx="1524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105400" y="1981200"/>
            <a:ext cx="16002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3733007" y="2285206"/>
            <a:ext cx="6096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800101" y="3695700"/>
            <a:ext cx="5334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3619501" y="4305300"/>
            <a:ext cx="8382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410200" y="1905000"/>
            <a:ext cx="24384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 flipH="1">
            <a:off x="6363494" y="4687094"/>
            <a:ext cx="685800" cy="150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838994" y="54094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5562600" y="3200400"/>
            <a:ext cx="1752600" cy="9906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2400" b="1" dirty="0">
                <a:solidFill>
                  <a:srgbClr val="278961"/>
                </a:solidFill>
                <a:latin typeface="Calibri" pitchFamily="34" charset="0"/>
                <a:ea typeface="굴림" pitchFamily="34" charset="-127"/>
                <a:cs typeface="Arial" pitchFamily="34" charset="0"/>
              </a:rPr>
              <a:t>WG </a:t>
            </a:r>
          </a:p>
          <a:p>
            <a:pPr>
              <a:defRPr/>
            </a:pPr>
            <a:r>
              <a:rPr lang="en-GB" sz="2400" b="1" dirty="0">
                <a:solidFill>
                  <a:srgbClr val="278961"/>
                </a:solidFill>
                <a:latin typeface="Calibri" pitchFamily="34" charset="0"/>
                <a:ea typeface="굴림" pitchFamily="34" charset="-127"/>
                <a:cs typeface="Arial" pitchFamily="34" charset="0"/>
              </a:rPr>
              <a:t>Water resources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rot="5400000">
            <a:off x="7696200" y="4648200"/>
            <a:ext cx="838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522" name="Picture 1" descr="claris_LPB-paises.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/>
      <p:bldP spid="13" grpId="0" animBg="1"/>
      <p:bldP spid="16" grpId="0" animBg="1"/>
      <p:bldP spid="17" grpId="0" animBg="1"/>
      <p:bldP spid="21" grpId="0"/>
      <p:bldP spid="23" grpId="0" animBg="1"/>
      <p:bldP spid="25" grpId="0" animBg="1"/>
      <p:bldP spid="27" grpId="0"/>
      <p:bldP spid="30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381000" y="2971800"/>
            <a:ext cx="3352800" cy="461963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rgbClr val="990000"/>
                </a:solidFill>
                <a:latin typeface="Calibri" pitchFamily="34" charset="0"/>
                <a:ea typeface="굴림" pitchFamily="34" charset="-127"/>
                <a:cs typeface="Arial" pitchFamily="34" charset="0"/>
              </a:rPr>
              <a:t>IAI</a:t>
            </a:r>
            <a:r>
              <a:rPr lang="en-US" sz="2400" b="1" dirty="0">
                <a:solidFill>
                  <a:srgbClr val="990000"/>
                </a:solidFill>
                <a:latin typeface="Calibri" pitchFamily="34" charset="0"/>
                <a:ea typeface="굴림" pitchFamily="34" charset="-127"/>
                <a:cs typeface="Arial" pitchFamily="34" charset="0"/>
              </a:rPr>
              <a:t> </a:t>
            </a:r>
          </a:p>
        </p:txBody>
      </p:sp>
      <p:pic>
        <p:nvPicPr>
          <p:cNvPr id="107523" name="Picture 4" descr="C:\My Files\Hugo\LPB\PPTs\logos\logo_Sumer_SchoolLP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0"/>
            <a:ext cx="1905000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09600" y="4648200"/>
            <a:ext cx="990600" cy="6096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GB" sz="2400" b="1" dirty="0">
                <a:solidFill>
                  <a:srgbClr val="278961"/>
                </a:solidFill>
                <a:latin typeface="Calibri" pitchFamily="34" charset="0"/>
                <a:ea typeface="굴림" pitchFamily="34" charset="-127"/>
                <a:cs typeface="Arial" pitchFamily="34" charset="0"/>
              </a:rPr>
              <a:t>LCLUC </a:t>
            </a:r>
          </a:p>
        </p:txBody>
      </p:sp>
      <p:pic>
        <p:nvPicPr>
          <p:cNvPr id="107525" name="Picture 4" descr="C:\My Files\Hugo\LPB\PPTs\logos\Logo_new_IA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600200"/>
            <a:ext cx="11430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905000" y="4648200"/>
            <a:ext cx="1752600" cy="6096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GB" sz="2400" b="1" dirty="0">
                <a:solidFill>
                  <a:srgbClr val="278961"/>
                </a:solidFill>
                <a:latin typeface="Calibri" pitchFamily="34" charset="0"/>
                <a:ea typeface="굴림" pitchFamily="34" charset="-127"/>
                <a:cs typeface="Arial" pitchFamily="34" charset="0"/>
              </a:rPr>
              <a:t>Ecosystems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62000" y="3810000"/>
            <a:ext cx="2743200" cy="6858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2400" b="1" dirty="0">
                <a:solidFill>
                  <a:srgbClr val="278961"/>
                </a:solidFill>
                <a:latin typeface="Calibri" pitchFamily="34" charset="0"/>
                <a:ea typeface="굴림" pitchFamily="34" charset="-127"/>
                <a:cs typeface="Arial" pitchFamily="34" charset="0"/>
              </a:rPr>
              <a:t>Land use</a:t>
            </a:r>
          </a:p>
          <a:p>
            <a:pPr>
              <a:defRPr/>
            </a:pPr>
            <a:r>
              <a:rPr lang="en-GB" sz="2400" b="1" dirty="0">
                <a:solidFill>
                  <a:srgbClr val="278961"/>
                </a:solidFill>
                <a:latin typeface="Calibri" pitchFamily="34" charset="0"/>
                <a:ea typeface="굴림" pitchFamily="34" charset="-127"/>
                <a:cs typeface="Arial" pitchFamily="34" charset="0"/>
              </a:rPr>
              <a:t>Rural development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81000" y="5410200"/>
            <a:ext cx="3352800" cy="6096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2400" b="1" dirty="0">
                <a:solidFill>
                  <a:srgbClr val="278961"/>
                </a:solidFill>
                <a:latin typeface="Calibri" pitchFamily="34" charset="0"/>
                <a:ea typeface="굴림" pitchFamily="34" charset="-127"/>
                <a:cs typeface="Arial" pitchFamily="34" charset="0"/>
              </a:rPr>
              <a:t>Capacity Building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715000" y="2971800"/>
            <a:ext cx="3124200" cy="461963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990000"/>
                </a:solidFill>
                <a:latin typeface="Calibri" pitchFamily="34" charset="0"/>
                <a:ea typeface="굴림" pitchFamily="34" charset="-127"/>
                <a:cs typeface="Arial" pitchFamily="34" charset="0"/>
              </a:rPr>
              <a:t>NASA</a:t>
            </a:r>
          </a:p>
        </p:txBody>
      </p:sp>
      <p:pic>
        <p:nvPicPr>
          <p:cNvPr id="107530" name="Picture 17" descr="nasa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447800"/>
            <a:ext cx="153828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5791200" y="3881438"/>
            <a:ext cx="3124200" cy="461962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333399"/>
                </a:solidFill>
                <a:latin typeface="Calibri" pitchFamily="34" charset="0"/>
                <a:ea typeface="굴림" pitchFamily="34" charset="-127"/>
                <a:cs typeface="Arial" pitchFamily="34" charset="0"/>
              </a:rPr>
              <a:t>Remote Sensing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5791200" y="4438650"/>
            <a:ext cx="3124200" cy="120015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333399"/>
                </a:solidFill>
                <a:latin typeface="Calibri" pitchFamily="34" charset="0"/>
                <a:ea typeface="굴림" pitchFamily="34" charset="-127"/>
                <a:cs typeface="Arial" pitchFamily="34" charset="0"/>
              </a:rPr>
              <a:t>Decision support for water management and agriculture</a:t>
            </a:r>
            <a:endParaRPr lang="pt-BR" sz="2400" dirty="0">
              <a:solidFill>
                <a:srgbClr val="FFFF66"/>
              </a:solidFill>
              <a:latin typeface="Calibri" pitchFamily="34" charset="0"/>
              <a:ea typeface="굴림" pitchFamily="34" charset="-127"/>
              <a:cs typeface="Arial" pitchFamily="34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791200" y="5791200"/>
            <a:ext cx="3124200" cy="6096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2400" b="1" dirty="0">
                <a:solidFill>
                  <a:srgbClr val="000099"/>
                </a:solidFill>
                <a:latin typeface="Calibri" pitchFamily="34" charset="0"/>
                <a:ea typeface="굴림" pitchFamily="34" charset="-127"/>
                <a:cs typeface="Arial" pitchFamily="34" charset="0"/>
              </a:rPr>
              <a:t>Capacity Building</a:t>
            </a:r>
          </a:p>
        </p:txBody>
      </p:sp>
      <p:pic>
        <p:nvPicPr>
          <p:cNvPr id="107534" name="Picture 2" descr="Capture.JPG"/>
          <p:cNvPicPr>
            <a:picLocks noChangeAspect="1"/>
          </p:cNvPicPr>
          <p:nvPr/>
        </p:nvPicPr>
        <p:blipFill>
          <a:blip r:embed="rId6" cstate="print"/>
          <a:srcRect l="2383" t="12791" r="4620" b="2789"/>
          <a:stretch>
            <a:fillRect/>
          </a:stretch>
        </p:blipFill>
        <p:spPr bwMode="auto">
          <a:xfrm>
            <a:off x="0" y="0"/>
            <a:ext cx="14478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5"/>
          <p:cNvSpPr>
            <a:spLocks noChangeArrowheads="1"/>
          </p:cNvSpPr>
          <p:nvPr/>
        </p:nvSpPr>
        <p:spPr bwMode="auto">
          <a:xfrm>
            <a:off x="1371600" y="0"/>
            <a:ext cx="6096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CC"/>
                </a:solidFill>
              </a:rPr>
              <a:t>Meetings and workshops </a:t>
            </a:r>
          </a:p>
          <a:p>
            <a:r>
              <a:rPr lang="en-US" sz="2800" b="1">
                <a:solidFill>
                  <a:srgbClr val="0000CC"/>
                </a:solidFill>
              </a:rPr>
              <a:t> CLARIS LPB </a:t>
            </a:r>
            <a:endParaRPr lang="en-US" sz="2800" b="1" i="1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43000"/>
            <a:ext cx="4267200" cy="5324475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 marL="693738" indent="-693738" algn="l"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2008: 1</a:t>
            </a:r>
            <a:r>
              <a:rPr lang="en-US" sz="2000" baseline="30000" dirty="0">
                <a:solidFill>
                  <a:srgbClr val="000000"/>
                </a:solidFill>
                <a:latin typeface="Arial" pitchFamily="34" charset="0"/>
              </a:rPr>
              <a:t>st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 CLARIS LPB Plenary Meeting</a:t>
            </a:r>
          </a:p>
          <a:p>
            <a:pPr marL="693738" indent="-693738" algn="l"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marL="693738" indent="-693738" algn="l"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2009: Workshop on Extremes</a:t>
            </a:r>
          </a:p>
          <a:p>
            <a:pPr marL="693738" indent="-693738" algn="l"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marL="693738" indent="-693738" algn="l"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2009: Meeting on Regional Modeling</a:t>
            </a:r>
          </a:p>
          <a:p>
            <a:pPr marL="693738" indent="-693738" algn="l"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marL="693738" indent="-693738" algn="l"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2009: Workshop on Water resources</a:t>
            </a:r>
          </a:p>
          <a:p>
            <a:pPr marL="693738" indent="-693738" algn="l"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marL="693738" indent="-693738" algn="l"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2010: 2</a:t>
            </a:r>
            <a:r>
              <a:rPr lang="en-US" sz="2000" baseline="30000" dirty="0">
                <a:solidFill>
                  <a:srgbClr val="000000"/>
                </a:solidFill>
                <a:latin typeface="Arial" pitchFamily="34" charset="0"/>
              </a:rPr>
              <a:t>nd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 CLARIS LPB Plenary Meeting</a:t>
            </a:r>
          </a:p>
          <a:p>
            <a:pPr marL="693738" indent="-693738" algn="l"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marL="693738" indent="-693738" algn="l"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Nov 2010: 3</a:t>
            </a:r>
            <a:r>
              <a:rPr lang="en-US" sz="2000" baseline="30000" dirty="0">
                <a:solidFill>
                  <a:srgbClr val="000000"/>
                </a:solidFill>
                <a:latin typeface="Arial" pitchFamily="34" charset="0"/>
              </a:rPr>
              <a:t>rd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 CLARIS LPB Plenary Meeting</a:t>
            </a:r>
          </a:p>
          <a:p>
            <a:pPr algn="l"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85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1188" y="1295400"/>
            <a:ext cx="4722812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1350" y="4038600"/>
            <a:ext cx="46164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Verdana"/>
        <a:ea typeface="굴림"/>
        <a:cs typeface=""/>
      </a:majorFont>
      <a:minorFont>
        <a:latin typeface="Verdana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MD아트체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MD아트체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Verdana"/>
        <a:ea typeface="굴림"/>
        <a:cs typeface=""/>
      </a:majorFont>
      <a:minorFont>
        <a:latin typeface="Verdana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MD아트체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MD아트체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3083</TotalTime>
  <Words>459</Words>
  <Application>Microsoft Office PowerPoint</Application>
  <PresentationFormat>On-screen Show (4:3)</PresentationFormat>
  <Paragraphs>146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Default Design</vt:lpstr>
      <vt:lpstr>Office Theme</vt:lpstr>
      <vt:lpstr>3_기본 디자인</vt:lpstr>
      <vt:lpstr>1_기본 디자인</vt:lpstr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U Maryland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berbery</dc:creator>
  <cp:lastModifiedBy>Hugo</cp:lastModifiedBy>
  <cp:revision>208</cp:revision>
  <dcterms:created xsi:type="dcterms:W3CDTF">2004-09-15T16:33:22Z</dcterms:created>
  <dcterms:modified xsi:type="dcterms:W3CDTF">2010-11-05T14:14:55Z</dcterms:modified>
</cp:coreProperties>
</file>