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83" r:id="rId1"/>
    <p:sldMasterId id="2147484715" r:id="rId2"/>
  </p:sldMasterIdLst>
  <p:notesMasterIdLst>
    <p:notesMasterId r:id="rId17"/>
  </p:notesMasterIdLst>
  <p:handoutMasterIdLst>
    <p:handoutMasterId r:id="rId18"/>
  </p:handoutMasterIdLst>
  <p:sldIdLst>
    <p:sldId id="256" r:id="rId3"/>
    <p:sldId id="916" r:id="rId4"/>
    <p:sldId id="902" r:id="rId5"/>
    <p:sldId id="900" r:id="rId6"/>
    <p:sldId id="263" r:id="rId7"/>
    <p:sldId id="907" r:id="rId8"/>
    <p:sldId id="908" r:id="rId9"/>
    <p:sldId id="917" r:id="rId10"/>
    <p:sldId id="919" r:id="rId11"/>
    <p:sldId id="913" r:id="rId12"/>
    <p:sldId id="920" r:id="rId13"/>
    <p:sldId id="883" r:id="rId14"/>
    <p:sldId id="265" r:id="rId15"/>
    <p:sldId id="921" r:id="rId16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E8ABB2-27E3-E8AC-3BDA-AA58E357276E}" name="Silvina Alicia Solman" initials="SAS" userId="S::solman@cima.fcen.uba.ar::83f5af9e-24e9-45aa-a794-2ce132708f4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97"/>
    <a:srgbClr val="040303"/>
    <a:srgbClr val="5E428E"/>
    <a:srgbClr val="00AC60"/>
    <a:srgbClr val="7E9BCD"/>
    <a:srgbClr val="CECE00"/>
    <a:srgbClr val="628911"/>
    <a:srgbClr val="19895A"/>
    <a:srgbClr val="8091BF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9" autoAdjust="0"/>
    <p:restoredTop sz="97046" autoAdjust="0"/>
  </p:normalViewPr>
  <p:slideViewPr>
    <p:cSldViewPr>
      <p:cViewPr varScale="1">
        <p:scale>
          <a:sx n="108" d="100"/>
          <a:sy n="108" d="100"/>
        </p:scale>
        <p:origin x="63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37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2CFF7CD-2A19-452C-A59B-99C199C73FC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6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E988A84-5294-40B0-A803-C3903FB7E19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88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478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25ffb94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e25ffb94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e25ffb948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338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099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Statistical</a:t>
            </a:r>
            <a:r>
              <a:rPr lang="sv-SE" dirty="0"/>
              <a:t> and </a:t>
            </a:r>
            <a:r>
              <a:rPr lang="sv-SE" dirty="0" err="1"/>
              <a:t>dynamical</a:t>
            </a:r>
            <a:r>
              <a:rPr lang="sv-SE" dirty="0"/>
              <a:t> </a:t>
            </a:r>
            <a:r>
              <a:rPr lang="sv-SE" dirty="0" err="1"/>
              <a:t>donwscaling</a:t>
            </a:r>
            <a:r>
              <a:rPr lang="sv-SE" dirty="0"/>
              <a:t> </a:t>
            </a:r>
            <a:r>
              <a:rPr lang="sv-SE" dirty="0" err="1"/>
              <a:t>methods</a:t>
            </a:r>
            <a:r>
              <a:rPr lang="sv-SE" dirty="0"/>
              <a:t>.</a:t>
            </a:r>
          </a:p>
          <a:p>
            <a:r>
              <a:rPr lang="sv-SE" dirty="0"/>
              <a:t>ESD workshop coming </a:t>
            </a:r>
            <a:r>
              <a:rPr lang="sv-SE" dirty="0" err="1"/>
              <a:t>up</a:t>
            </a:r>
            <a:endParaRPr lang="sv-S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err="1"/>
              <a:t>compromise</a:t>
            </a:r>
            <a:r>
              <a:rPr lang="sv-SE" sz="1200" dirty="0"/>
              <a:t> resolution/</a:t>
            </a:r>
            <a:r>
              <a:rPr lang="sv-SE" sz="1200" dirty="0" err="1"/>
              <a:t>complexity</a:t>
            </a:r>
            <a:r>
              <a:rPr lang="sv-SE" sz="1200" dirty="0"/>
              <a:t>/</a:t>
            </a:r>
            <a:r>
              <a:rPr lang="sv-SE" sz="1200" dirty="0" err="1"/>
              <a:t>domain</a:t>
            </a:r>
            <a:r>
              <a:rPr lang="sv-SE" sz="1200" dirty="0"/>
              <a:t> </a:t>
            </a:r>
            <a:r>
              <a:rPr lang="sv-SE" sz="1200" dirty="0" err="1"/>
              <a:t>size</a:t>
            </a:r>
            <a:r>
              <a:rPr lang="sv-SE" sz="1200" dirty="0"/>
              <a:t>?</a:t>
            </a:r>
            <a:endParaRPr lang="sv-S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AE1E0-7186-3A40-8E9B-A9B36AF6370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5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199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62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262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25ffb94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e25ffb94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e25ffb948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0041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677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84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34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25ffb94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e25ffb94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e25ffb948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88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03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Vergelijkin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3"/>
          </p:nvPr>
        </p:nvSpPr>
        <p:spPr>
          <a:xfrm>
            <a:off x="6193374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5BAE2D9-DD68-B242-AD41-6E20F1A3142F}" type="datetime1">
              <a:rPr lang="es-AR" smtClean="0"/>
              <a:t>8/9/22</a:t>
            </a:fld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/>
              <a:t>Meeting, Place, Date</a:t>
            </a:r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0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Inhoud met bijschrif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4766735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2"/>
          </p:nvPr>
        </p:nvSpPr>
        <p:spPr>
          <a:xfrm>
            <a:off x="609606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AB4847D-ABAA-E741-98F5-53B9E733B39E}" type="datetime1">
              <a:rPr lang="es-AR" smtClean="0"/>
              <a:t>8/9/22</a:t>
            </a:fld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/>
              <a:t>Meeting, Place, Date</a:t>
            </a:r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10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Afbeelding met bijschrif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75E07B2D-8686-5943-A63E-047A59928D97}" type="datetime1">
              <a:rPr lang="es-AR" smtClean="0"/>
              <a:t>8/9/22</a:t>
            </a:fld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/>
              <a:t>Meeting, Place, Date</a:t>
            </a:r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8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Titel en verticale teks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0363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43000"/>
            <a:ext cx="39624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AD7A34-0370-034C-B463-AAAF38FAFC51}" type="datetime1">
              <a:rPr lang="es-AR" smtClean="0"/>
              <a:t>8/9/22</a:t>
            </a:fld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/>
              <a:t>Meeting, Place, Date</a:t>
            </a:r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1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e titel en teks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 rot="5400000">
            <a:off x="7505700" y="2247901"/>
            <a:ext cx="4953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 rot="5400000">
            <a:off x="2222500" y="-241299"/>
            <a:ext cx="49530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DF495A7-A491-A543-B883-BAFFE095AEBF}" type="datetime1">
              <a:rPr lang="es-AR" smtClean="0"/>
              <a:t>8/9/22</a:t>
            </a:fld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/>
              <a:t>Meeting, Place, Date</a:t>
            </a:r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40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tekst en inhoud" type="txAndObj">
  <p:cSld name="Titel, tekst en inhoud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914400" y="1066800"/>
            <a:ext cx="10363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5080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2"/>
          </p:nvPr>
        </p:nvSpPr>
        <p:spPr>
          <a:xfrm>
            <a:off x="6197600" y="2057400"/>
            <a:ext cx="5080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08AC8D6-9214-0D49-A95F-AEB0D62332A3}" type="datetime1">
              <a:rPr lang="es-AR" smtClean="0"/>
              <a:t>8/9/22</a:t>
            </a:fld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/>
              <a:t>Meeting, Place, Date</a:t>
            </a:r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70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304801" y="6594475"/>
            <a:ext cx="3124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1E40F77-274B-9E48-A92D-E26AC90B2D4A}" type="datetime1">
              <a:rPr lang="es-AR" smtClean="0"/>
              <a:t>8/9/22</a:t>
            </a:fld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711200" y="62484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/>
              <a:t>Meeting, Place, Date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614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Leeg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E21B7F1-C8BD-224B-AE97-5027E51E1C12}" type="datetime1">
              <a:rPr lang="es-AR" smtClean="0"/>
              <a:t>8/9/22</a:t>
            </a:fld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/>
              <a:t>Meeting, Place, Date</a:t>
            </a:r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8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152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10363200" cy="436165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F1A61-AD2C-6F4E-82B4-2DBC571F0C94}" type="datetime1">
              <a:rPr lang="es-AR" smtClean="0"/>
              <a:t>8/9/22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Meeting, Place, Date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8903A-0BD3-8948-802B-EE6C6B68FA09}" type="datetime1">
              <a:rPr lang="es-AR" smtClean="0"/>
              <a:t>8/9/22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Meeting, Place, Date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3632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5080000" cy="3962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5080000" cy="3962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B5234-C25E-534F-9B6D-5E88D4AF28C6}" type="datetime1">
              <a:rPr lang="es-AR" smtClean="0"/>
              <a:t>8/9/22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Meeting, Place, Date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C91D6-F017-5D4C-B1CC-57DFBFD6F0CB}" type="datetime1">
              <a:rPr lang="es-AR" smtClean="0"/>
              <a:t>8/9/22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Meeting, Place, Date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3632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95297-26AA-F841-986F-BCED79FA7B2D}" type="datetime1">
              <a:rPr lang="es-AR" smtClean="0"/>
              <a:t>8/9/22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Meeting, Place, Date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4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86B5-270E-7344-81F1-0D52BE2B11AC}" type="datetime1">
              <a:rPr lang="es-AR" smtClean="0"/>
              <a:t>8/9/22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Meeting, Place, Date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t>‹Nº›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407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dia">
  <p:cSld name="1_Titeldi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08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 type="twoObj">
  <p:cSld name="Twee objecte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0363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5080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6197600" y="2057400"/>
            <a:ext cx="5080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60A236CC-EE50-EA42-8A44-6FCD8B2FE9C2}" type="datetime1">
              <a:rPr lang="es-AR" smtClean="0"/>
              <a:t>8/9/22</a:t>
            </a:fld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/>
              <a:t>Meeting, Place, Date</a:t>
            </a:r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963" y="-27384"/>
            <a:ext cx="12384000" cy="101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CB0573-4938-4242-86E5-8B064D0BCFD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955194" y="6533976"/>
            <a:ext cx="7241135" cy="351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C9C52-ECF2-9344-A04C-F0BE757DD60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60364" y="5877271"/>
            <a:ext cx="2724745" cy="7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CCEBFA-1669-F841-A24B-E45B49B88D0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039883" y="5936451"/>
            <a:ext cx="3983765" cy="672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 descr="banner1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87984" y="-76200"/>
            <a:ext cx="12367968" cy="10150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8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0363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103632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8" descr="BannerLow_WCRP_PPT-2-MedQ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604000" y="5943600"/>
            <a:ext cx="579120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2028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716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WCRPFacebookBackground_VS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465732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0" name="Google Shape;90;p1"/>
          <p:cNvSpPr txBox="1"/>
          <p:nvPr/>
        </p:nvSpPr>
        <p:spPr>
          <a:xfrm>
            <a:off x="1153350" y="4437112"/>
            <a:ext cx="9885300" cy="189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Regional information for Society (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RifS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</a:p>
          <a:p>
            <a:pPr lvl="0" algn="ctr" fontAlgn="auto"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2800"/>
              <a:defRPr/>
            </a:pPr>
            <a:r>
              <a:rPr lang="es-AR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</a:t>
            </a:r>
            <a:r>
              <a:rPr lang="es-AR" sz="2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roadmap</a:t>
            </a:r>
            <a:r>
              <a:rPr lang="es-AR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</a:t>
            </a:r>
            <a:r>
              <a:rPr lang="es-AR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policy-relevant</a:t>
            </a:r>
            <a:r>
              <a:rPr lang="es-AR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climate</a:t>
            </a:r>
            <a:r>
              <a:rPr lang="es-AR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s-AR" sz="2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research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Silvina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Solman, </a:t>
            </a:r>
            <a:r>
              <a:rPr lang="en-US" sz="2400" b="1" kern="0" dirty="0">
                <a:solidFill>
                  <a:srgbClr val="262626"/>
                </a:solidFill>
                <a:latin typeface="Arial"/>
                <a:cs typeface="Arial"/>
                <a:sym typeface="Arial"/>
              </a:rPr>
              <a:t>Bruce </a:t>
            </a:r>
            <a:r>
              <a:rPr lang="en-US" sz="2400" b="1" kern="0" dirty="0" err="1">
                <a:solidFill>
                  <a:srgbClr val="262626"/>
                </a:solidFill>
                <a:latin typeface="Arial"/>
                <a:cs typeface="Arial"/>
                <a:sym typeface="Arial"/>
              </a:rPr>
              <a:t>Hewitson</a:t>
            </a:r>
            <a:r>
              <a:rPr lang="en-US" sz="2400" b="1" kern="0" dirty="0">
                <a:solidFill>
                  <a:srgbClr val="262626"/>
                </a:solidFill>
                <a:latin typeface="Arial"/>
                <a:cs typeface="Arial"/>
                <a:sym typeface="Arial"/>
              </a:rPr>
              <a:t>, Sara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C. Pryor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/>
        </p:nvSpPr>
        <p:spPr>
          <a:xfrm>
            <a:off x="263352" y="115413"/>
            <a:ext cx="1159328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Global weather and climate Extremes Platform Platform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" name="Google Shape;110;p3">
            <a:extLst>
              <a:ext uri="{FF2B5EF4-FFF2-40B4-BE49-F238E27FC236}">
                <a16:creationId xmlns:a16="http://schemas.microsoft.com/office/drawing/2014/main" id="{97A2A781-4816-DC13-D88D-C2A9DE55D42F}"/>
              </a:ext>
            </a:extLst>
          </p:cNvPr>
          <p:cNvGrpSpPr/>
          <p:nvPr/>
        </p:nvGrpSpPr>
        <p:grpSpPr>
          <a:xfrm>
            <a:off x="114822" y="1052736"/>
            <a:ext cx="11962356" cy="433888"/>
            <a:chOff x="0" y="212"/>
            <a:chExt cx="8969828" cy="433888"/>
          </a:xfrm>
        </p:grpSpPr>
        <p:sp>
          <p:nvSpPr>
            <p:cNvPr id="10" name="Google Shape;111;p3">
              <a:extLst>
                <a:ext uri="{FF2B5EF4-FFF2-40B4-BE49-F238E27FC236}">
                  <a16:creationId xmlns:a16="http://schemas.microsoft.com/office/drawing/2014/main" id="{85FA465D-61EB-9AC3-80DB-5E7381572619}"/>
                </a:ext>
              </a:extLst>
            </p:cNvPr>
            <p:cNvSpPr/>
            <p:nvPr/>
          </p:nvSpPr>
          <p:spPr>
            <a:xfrm rot="5400000">
              <a:off x="5925928" y="-2653188"/>
              <a:ext cx="347111" cy="574069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9DDDD">
                <a:alpha val="89411"/>
              </a:srgbClr>
            </a:solidFill>
            <a:ln w="25400" cap="flat" cmpd="sng">
              <a:solidFill>
                <a:srgbClr val="C9DDDD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2;p3">
              <a:extLst>
                <a:ext uri="{FF2B5EF4-FFF2-40B4-BE49-F238E27FC236}">
                  <a16:creationId xmlns:a16="http://schemas.microsoft.com/office/drawing/2014/main" id="{978ED426-38E7-BC90-DABB-6E8919F88D2D}"/>
                </a:ext>
              </a:extLst>
            </p:cNvPr>
            <p:cNvSpPr txBox="1"/>
            <p:nvPr/>
          </p:nvSpPr>
          <p:spPr>
            <a:xfrm>
              <a:off x="3229139" y="60546"/>
              <a:ext cx="5723745" cy="313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Still early days … GEP needs and welcomes inputs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13;p3">
              <a:extLst>
                <a:ext uri="{FF2B5EF4-FFF2-40B4-BE49-F238E27FC236}">
                  <a16:creationId xmlns:a16="http://schemas.microsoft.com/office/drawing/2014/main" id="{3E9F2FFC-CDB0-8812-0329-DF7BB2A112CF}"/>
                </a:ext>
              </a:extLst>
            </p:cNvPr>
            <p:cNvSpPr/>
            <p:nvPr/>
          </p:nvSpPr>
          <p:spPr>
            <a:xfrm>
              <a:off x="0" y="212"/>
              <a:ext cx="3229138" cy="433888"/>
            </a:xfrm>
            <a:prstGeom prst="roundRect">
              <a:avLst>
                <a:gd name="adj" fmla="val 16667"/>
              </a:avLst>
            </a:prstGeom>
            <a:solidFill>
              <a:srgbClr val="00999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14;p3">
              <a:extLst>
                <a:ext uri="{FF2B5EF4-FFF2-40B4-BE49-F238E27FC236}">
                  <a16:creationId xmlns:a16="http://schemas.microsoft.com/office/drawing/2014/main" id="{37DBAC06-E785-7953-A412-0DCD1BEB2149}"/>
                </a:ext>
              </a:extLst>
            </p:cNvPr>
            <p:cNvSpPr txBox="1"/>
            <p:nvPr/>
          </p:nvSpPr>
          <p:spPr>
            <a:xfrm>
              <a:off x="21181" y="21393"/>
              <a:ext cx="3186776" cy="39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GEP Implementation plans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93FB96C-7197-23EA-740C-8FBE3F20DD08}"/>
              </a:ext>
            </a:extLst>
          </p:cNvPr>
          <p:cNvSpPr txBox="1"/>
          <p:nvPr/>
        </p:nvSpPr>
        <p:spPr>
          <a:xfrm>
            <a:off x="140981" y="1580594"/>
            <a:ext cx="11911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Annual GEP assessment</a:t>
            </a:r>
            <a:r>
              <a:rPr lang="en-US" sz="2000" dirty="0">
                <a:solidFill>
                  <a:schemeClr val="tx1"/>
                </a:solidFill>
              </a:rPr>
              <a:t>: e.g. update annual assessment of extremes to support UNFCCC COP’s and global stock take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Indices development and research</a:t>
            </a:r>
            <a:r>
              <a:rPr lang="en-US" sz="2000" dirty="0">
                <a:solidFill>
                  <a:schemeClr val="tx1"/>
                </a:solidFill>
              </a:rPr>
              <a:t>: e.g. regional and global analysis to provide input in-time for GEP annual assessment and IPCC AR7</a:t>
            </a:r>
          </a:p>
          <a:p>
            <a:pPr marL="342900" indent="-342900"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Event attribution and compound events</a:t>
            </a:r>
            <a:r>
              <a:rPr lang="en-US" sz="2000" dirty="0">
                <a:solidFill>
                  <a:schemeClr val="tx1"/>
                </a:solidFill>
              </a:rPr>
              <a:t>: e.g. methodological development and critical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0B4C7B-3FAB-5438-2182-715C82153322}"/>
              </a:ext>
            </a:extLst>
          </p:cNvPr>
          <p:cNvSpPr txBox="1"/>
          <p:nvPr/>
        </p:nvSpPr>
        <p:spPr>
          <a:xfrm>
            <a:off x="407368" y="4221088"/>
            <a:ext cx="11449271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GEP is in the process of being established, plans being approved, etc.   </a:t>
            </a:r>
          </a:p>
        </p:txBody>
      </p:sp>
    </p:spTree>
    <p:extLst>
      <p:ext uri="{BB962C8B-B14F-4D97-AF65-F5344CB8AC3E}">
        <p14:creationId xmlns:p14="http://schemas.microsoft.com/office/powerpoint/2010/main" val="25021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rrow: Left-Right 56">
            <a:extLst>
              <a:ext uri="{FF2B5EF4-FFF2-40B4-BE49-F238E27FC236}">
                <a16:creationId xmlns:a16="http://schemas.microsoft.com/office/drawing/2014/main" id="{6E9E995B-CF2B-15DB-424F-8F44ACB91F26}"/>
              </a:ext>
            </a:extLst>
          </p:cNvPr>
          <p:cNvSpPr/>
          <p:nvPr/>
        </p:nvSpPr>
        <p:spPr>
          <a:xfrm>
            <a:off x="1127448" y="1609356"/>
            <a:ext cx="3877184" cy="4201147"/>
          </a:xfrm>
          <a:prstGeom prst="leftRightArrow">
            <a:avLst>
              <a:gd name="adj1" fmla="val 84670"/>
              <a:gd name="adj2" fmla="val 33350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FBC446C2-A4C4-4A3C-A5AB-2A1571C8A159}"/>
              </a:ext>
            </a:extLst>
          </p:cNvPr>
          <p:cNvSpPr/>
          <p:nvPr/>
        </p:nvSpPr>
        <p:spPr>
          <a:xfrm>
            <a:off x="5464172" y="1635624"/>
            <a:ext cx="3224116" cy="4201147"/>
          </a:xfrm>
          <a:prstGeom prst="leftRightArrow">
            <a:avLst>
              <a:gd name="adj1" fmla="val 84670"/>
              <a:gd name="adj2" fmla="val 33350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A56CFA-A737-C5A0-8222-B8D36BB96657}"/>
              </a:ext>
            </a:extLst>
          </p:cNvPr>
          <p:cNvSpPr/>
          <p:nvPr/>
        </p:nvSpPr>
        <p:spPr>
          <a:xfrm>
            <a:off x="6096000" y="6143534"/>
            <a:ext cx="3950808" cy="7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45F2B4-FAE9-ED05-414C-DBDE949854F8}"/>
              </a:ext>
            </a:extLst>
          </p:cNvPr>
          <p:cNvSpPr/>
          <p:nvPr/>
        </p:nvSpPr>
        <p:spPr>
          <a:xfrm>
            <a:off x="7896200" y="332656"/>
            <a:ext cx="1872208" cy="652534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Google Shape;135;ge25ffb948d_0_0"/>
          <p:cNvSpPr txBox="1"/>
          <p:nvPr/>
        </p:nvSpPr>
        <p:spPr>
          <a:xfrm>
            <a:off x="192360" y="116632"/>
            <a:ext cx="75598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CORDEX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4CD553-DD88-4BB8-9887-3C095C145103}"/>
              </a:ext>
            </a:extLst>
          </p:cNvPr>
          <p:cNvSpPr/>
          <p:nvPr/>
        </p:nvSpPr>
        <p:spPr>
          <a:xfrm>
            <a:off x="6128759" y="3146975"/>
            <a:ext cx="2166730" cy="1321904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Allied WCRP Assembly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C26A02-FD0F-4883-8950-61218431D3A9}"/>
              </a:ext>
            </a:extLst>
          </p:cNvPr>
          <p:cNvSpPr/>
          <p:nvPr/>
        </p:nvSpPr>
        <p:spPr>
          <a:xfrm>
            <a:off x="2378361" y="3075245"/>
            <a:ext cx="2166730" cy="1321904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External board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C426D3-6FB3-454C-9556-3B33BA3AF174}"/>
              </a:ext>
            </a:extLst>
          </p:cNvPr>
          <p:cNvSpPr/>
          <p:nvPr/>
        </p:nvSpPr>
        <p:spPr>
          <a:xfrm>
            <a:off x="4361318" y="2582014"/>
            <a:ext cx="2166730" cy="241024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RifS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Scientific Steering Group (SSG)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6C77C3-60EC-4654-8B9B-F5DACC3266D4}"/>
              </a:ext>
            </a:extLst>
          </p:cNvPr>
          <p:cNvSpPr/>
          <p:nvPr/>
        </p:nvSpPr>
        <p:spPr>
          <a:xfrm>
            <a:off x="4617655" y="4358166"/>
            <a:ext cx="1729409" cy="16399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CORDEX IPO &amp; SAT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065EDC-2F8E-46C4-BA8F-DE5696700219}"/>
              </a:ext>
            </a:extLst>
          </p:cNvPr>
          <p:cNvSpPr/>
          <p:nvPr/>
        </p:nvSpPr>
        <p:spPr>
          <a:xfrm>
            <a:off x="4617654" y="1576146"/>
            <a:ext cx="1729409" cy="1639957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RifS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IPO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0F8961B-B897-F6F2-F772-A2AD5D39550A}"/>
              </a:ext>
            </a:extLst>
          </p:cNvPr>
          <p:cNvSpPr/>
          <p:nvPr/>
        </p:nvSpPr>
        <p:spPr>
          <a:xfrm>
            <a:off x="4617653" y="5157216"/>
            <a:ext cx="1729409" cy="1639957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Global Extremes Platform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A5E0EC-925B-2E8A-6655-93BADA3EFCA8}"/>
              </a:ext>
            </a:extLst>
          </p:cNvPr>
          <p:cNvGrpSpPr/>
          <p:nvPr/>
        </p:nvGrpSpPr>
        <p:grpSpPr>
          <a:xfrm>
            <a:off x="8077681" y="3591528"/>
            <a:ext cx="1476382" cy="3149840"/>
            <a:chOff x="1574074" y="1447383"/>
            <a:chExt cx="1476382" cy="3149840"/>
          </a:xfrm>
          <a:solidFill>
            <a:srgbClr val="70AD47">
              <a:lumMod val="40000"/>
              <a:lumOff val="60000"/>
            </a:srgbClr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5ED3915-3861-974C-0B35-A39A1DFD5745}"/>
                </a:ext>
              </a:extLst>
            </p:cNvPr>
            <p:cNvSpPr/>
            <p:nvPr/>
          </p:nvSpPr>
          <p:spPr>
            <a:xfrm>
              <a:off x="1574074" y="1447383"/>
              <a:ext cx="1476382" cy="629968"/>
            </a:xfrm>
            <a:prstGeom prst="round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GEWEX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FC58189-580D-57DC-CB3B-CE8E22A7FC37}"/>
                </a:ext>
              </a:extLst>
            </p:cNvPr>
            <p:cNvSpPr/>
            <p:nvPr/>
          </p:nvSpPr>
          <p:spPr>
            <a:xfrm>
              <a:off x="1574074" y="2077351"/>
              <a:ext cx="1476382" cy="629968"/>
            </a:xfrm>
            <a:prstGeom prst="round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CLIVAR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660834F-1754-BCC3-7796-9ECD2EBF360C}"/>
                </a:ext>
              </a:extLst>
            </p:cNvPr>
            <p:cNvSpPr/>
            <p:nvPr/>
          </p:nvSpPr>
          <p:spPr>
            <a:xfrm>
              <a:off x="1574074" y="2707319"/>
              <a:ext cx="1476382" cy="629968"/>
            </a:xfrm>
            <a:prstGeom prst="round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ESMO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5466D1C-F9C1-9712-B064-F342AEBF3153}"/>
                </a:ext>
              </a:extLst>
            </p:cNvPr>
            <p:cNvSpPr/>
            <p:nvPr/>
          </p:nvSpPr>
          <p:spPr>
            <a:xfrm>
              <a:off x="1574074" y="3337287"/>
              <a:ext cx="1476382" cy="629968"/>
            </a:xfrm>
            <a:prstGeom prst="round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SPARC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E24B3C2-780C-867B-F02F-C63340C2BF17}"/>
                </a:ext>
              </a:extLst>
            </p:cNvPr>
            <p:cNvSpPr/>
            <p:nvPr/>
          </p:nvSpPr>
          <p:spPr>
            <a:xfrm>
              <a:off x="1574074" y="3967255"/>
              <a:ext cx="1476382" cy="629968"/>
            </a:xfrm>
            <a:prstGeom prst="round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E429BC2-3BEC-CF12-A7FC-BD4310C9CDDC}"/>
              </a:ext>
            </a:extLst>
          </p:cNvPr>
          <p:cNvSpPr txBox="1"/>
          <p:nvPr/>
        </p:nvSpPr>
        <p:spPr>
          <a:xfrm>
            <a:off x="9768408" y="4975506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WCRP Core Projects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CEF853-6D34-D932-7ACB-E919B9A1D365}"/>
              </a:ext>
            </a:extLst>
          </p:cNvPr>
          <p:cNvGrpSpPr/>
          <p:nvPr/>
        </p:nvGrpSpPr>
        <p:grpSpPr>
          <a:xfrm>
            <a:off x="8077681" y="441688"/>
            <a:ext cx="1476382" cy="3149840"/>
            <a:chOff x="1574074" y="1447383"/>
            <a:chExt cx="1476382" cy="314984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D874990-F1ED-1F71-0244-F1397604657D}"/>
                </a:ext>
              </a:extLst>
            </p:cNvPr>
            <p:cNvSpPr/>
            <p:nvPr/>
          </p:nvSpPr>
          <p:spPr>
            <a:xfrm>
              <a:off x="1574074" y="1447383"/>
              <a:ext cx="1476382" cy="629968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 Climate Risk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2F59B03F-7C59-2AA0-892A-85716579B534}"/>
                </a:ext>
              </a:extLst>
            </p:cNvPr>
            <p:cNvSpPr/>
            <p:nvPr/>
          </p:nvSpPr>
          <p:spPr>
            <a:xfrm>
              <a:off x="1574074" y="2077351"/>
              <a:ext cx="1476382" cy="629968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 Landing Climates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29A6EEA-A916-0273-7E47-09500155E58A}"/>
                </a:ext>
              </a:extLst>
            </p:cNvPr>
            <p:cNvSpPr/>
            <p:nvPr/>
          </p:nvSpPr>
          <p:spPr>
            <a:xfrm>
              <a:off x="1574074" y="2707319"/>
              <a:ext cx="1476382" cy="629968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Digital Earths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3A3FAA07-A173-FF31-BB41-0EBB44DF433C}"/>
                </a:ext>
              </a:extLst>
            </p:cNvPr>
            <p:cNvSpPr/>
            <p:nvPr/>
          </p:nvSpPr>
          <p:spPr>
            <a:xfrm>
              <a:off x="1574074" y="3337287"/>
              <a:ext cx="1476382" cy="629968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WCRP Academy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2289A1C-71CC-58D1-0235-4E9F73BF9A21}"/>
                </a:ext>
              </a:extLst>
            </p:cNvPr>
            <p:cNvSpPr/>
            <p:nvPr/>
          </p:nvSpPr>
          <p:spPr>
            <a:xfrm>
              <a:off x="1574074" y="3967255"/>
              <a:ext cx="1476382" cy="629968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Explaining and Predicting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E9315C3-5B7C-1D88-C5E3-3807FCF015BA}"/>
              </a:ext>
            </a:extLst>
          </p:cNvPr>
          <p:cNvSpPr txBox="1"/>
          <p:nvPr/>
        </p:nvSpPr>
        <p:spPr>
          <a:xfrm>
            <a:off x="9768408" y="1669648"/>
            <a:ext cx="208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Lighthouse regional activities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DBA62-C97E-EF99-FC7A-C98156902A46}"/>
              </a:ext>
            </a:extLst>
          </p:cNvPr>
          <p:cNvSpPr txBox="1"/>
          <p:nvPr/>
        </p:nvSpPr>
        <p:spPr>
          <a:xfrm>
            <a:off x="99341" y="2925099"/>
            <a:ext cx="204925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External partnerships and stakeholders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E29184-3077-1668-5D6C-F28008349134}"/>
              </a:ext>
            </a:extLst>
          </p:cNvPr>
          <p:cNvCxnSpPr>
            <a:cxnSpLocks/>
          </p:cNvCxnSpPr>
          <p:nvPr/>
        </p:nvCxnSpPr>
        <p:spPr>
          <a:xfrm flipV="1">
            <a:off x="3071664" y="5344838"/>
            <a:ext cx="1545989" cy="766562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1CA263-0BBA-307B-5E09-F5310931FAA6}"/>
              </a:ext>
            </a:extLst>
          </p:cNvPr>
          <p:cNvSpPr txBox="1"/>
          <p:nvPr/>
        </p:nvSpPr>
        <p:spPr>
          <a:xfrm>
            <a:off x="1434600" y="5462300"/>
            <a:ext cx="18398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Co-Chairs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Silvina</a:t>
            </a:r>
            <a:r>
              <a:rPr lang="en-US" sz="1600" dirty="0">
                <a:solidFill>
                  <a:schemeClr val="tx1"/>
                </a:solidFill>
              </a:rPr>
              <a:t> Solman</a:t>
            </a:r>
          </a:p>
          <a:p>
            <a:r>
              <a:rPr lang="en-US" sz="1600" dirty="0">
                <a:solidFill>
                  <a:schemeClr val="tx1"/>
                </a:solidFill>
              </a:rPr>
              <a:t>Daniela Jacob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IPO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Iréne</a:t>
            </a:r>
            <a:r>
              <a:rPr lang="en-US" sz="1600" dirty="0">
                <a:solidFill>
                  <a:schemeClr val="tx1"/>
                </a:solidFill>
              </a:rPr>
              <a:t> Lake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2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90F41E-27E4-49D9-A3AD-90B9F7EA0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261" y="1"/>
            <a:ext cx="5958563" cy="725748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0" indent="0">
              <a:buNone/>
            </a:pPr>
            <a:endParaRPr lang="sv-SE" sz="7600" dirty="0">
              <a:latin typeface="+mj-lt"/>
            </a:endParaRPr>
          </a:p>
          <a:p>
            <a:pPr marL="657225" lvl="1" indent="-257175">
              <a:buFont typeface="Wingdings" panose="05000000000000000000" pitchFamily="2" charset="2"/>
              <a:buChar char="q"/>
            </a:pPr>
            <a:endParaRPr lang="sv-SE" sz="7200" dirty="0">
              <a:latin typeface="+mj-lt"/>
            </a:endParaRPr>
          </a:p>
          <a:p>
            <a:pPr marL="0" indent="0">
              <a:buNone/>
            </a:pPr>
            <a:r>
              <a:rPr lang="sv-SE" dirty="0"/>
              <a:t>    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2" name="Bildobjekt 3_1">
            <a:extLst>
              <a:ext uri="{FF2B5EF4-FFF2-40B4-BE49-F238E27FC236}">
                <a16:creationId xmlns:a16="http://schemas.microsoft.com/office/drawing/2014/main" id="{F92790CE-1239-464B-9400-3BA2DEB49F2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8457" y="1364023"/>
            <a:ext cx="6201805" cy="43920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4CC3CA66-2256-46B6-9D36-9D10550A3D81}"/>
              </a:ext>
            </a:extLst>
          </p:cNvPr>
          <p:cNvSpPr txBox="1"/>
          <p:nvPr/>
        </p:nvSpPr>
        <p:spPr>
          <a:xfrm>
            <a:off x="4014879" y="2458694"/>
            <a:ext cx="2120690" cy="14181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9933"/>
                </a:solidFill>
                <a:latin typeface="Liberation Sans" pitchFamily="18"/>
                <a:ea typeface="Liberation Sans" pitchFamily="2"/>
                <a:cs typeface="Liberation Sans" pitchFamily="2"/>
              </a:rPr>
              <a:t>Regional Climate Model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9933"/>
                </a:solidFill>
                <a:latin typeface="Liberation Sans" pitchFamily="18"/>
                <a:ea typeface="Liberation Sans" pitchFamily="2"/>
                <a:cs typeface="Liberation Sans" pitchFamily="2"/>
              </a:rPr>
              <a:t>12-25 km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9933"/>
                </a:solidFill>
                <a:latin typeface="Liberation Sans" pitchFamily="18"/>
                <a:ea typeface="Liberation Sans" pitchFamily="2"/>
                <a:cs typeface="Liberation Sans" pitchFamily="2"/>
              </a:rPr>
              <a:t>CORDEX standard 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11BC24E-BB36-4248-AEFC-C1608D6067EB}"/>
              </a:ext>
            </a:extLst>
          </p:cNvPr>
          <p:cNvSpPr txBox="1"/>
          <p:nvPr/>
        </p:nvSpPr>
        <p:spPr>
          <a:xfrm>
            <a:off x="1692087" y="4770146"/>
            <a:ext cx="2376264" cy="14476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9933"/>
                </a:solidFill>
                <a:latin typeface="Liberation Sans" pitchFamily="18"/>
                <a:ea typeface="Liberation Sans" pitchFamily="2"/>
                <a:cs typeface="Liberation Sans" pitchFamily="2"/>
              </a:rPr>
              <a:t>Very High Resolution 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9933"/>
                </a:solidFill>
                <a:latin typeface="Liberation Sans" pitchFamily="18"/>
                <a:ea typeface="Liberation Sans" pitchFamily="2"/>
                <a:cs typeface="Liberation Sans" pitchFamily="2"/>
              </a:rPr>
              <a:t>Convection Permitting Model 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9933"/>
                </a:solidFill>
                <a:latin typeface="Liberation Sans" pitchFamily="18"/>
                <a:ea typeface="Liberation Sans" pitchFamily="2"/>
                <a:cs typeface="Liberation Sans" pitchFamily="2"/>
              </a:rPr>
              <a:t>1-3 km</a:t>
            </a:r>
            <a:endParaRPr lang="en-GB" sz="2000" b="1" dirty="0">
              <a:solidFill>
                <a:srgbClr val="009933"/>
              </a:solidFill>
              <a:latin typeface="Liberation Sans" pitchFamily="18"/>
              <a:ea typeface="Liberation Sans" pitchFamily="2"/>
              <a:cs typeface="Liberation Sans" pitchFamily="2"/>
            </a:endParaRPr>
          </a:p>
        </p:txBody>
      </p:sp>
      <p:sp>
        <p:nvSpPr>
          <p:cNvPr id="17" name="Title 1_0">
            <a:extLst>
              <a:ext uri="{FF2B5EF4-FFF2-40B4-BE49-F238E27FC236}">
                <a16:creationId xmlns:a16="http://schemas.microsoft.com/office/drawing/2014/main" id="{26040B62-D36D-46D4-90DC-654A13DD8F25}"/>
              </a:ext>
            </a:extLst>
          </p:cNvPr>
          <p:cNvSpPr txBox="1">
            <a:spLocks/>
          </p:cNvSpPr>
          <p:nvPr/>
        </p:nvSpPr>
        <p:spPr>
          <a:xfrm>
            <a:off x="1712153" y="101938"/>
            <a:ext cx="8555040" cy="8928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Arial Black" pitchFamily="18"/>
                <a:cs typeface="Arial" pitchFamily="2"/>
              </a:rPr>
              <a:t>The chain from global to local</a:t>
            </a:r>
            <a:br>
              <a:rPr lang="en-US" sz="2400" dirty="0">
                <a:solidFill>
                  <a:schemeClr val="bg1"/>
                </a:solidFill>
                <a:latin typeface="Arial Black" pitchFamily="18"/>
                <a:cs typeface="Arial" pitchFamily="2"/>
              </a:rPr>
            </a:br>
            <a:r>
              <a:rPr lang="en-US" sz="1600" dirty="0">
                <a:solidFill>
                  <a:schemeClr val="bg1"/>
                </a:solidFill>
                <a:latin typeface="Arial Black" pitchFamily="18"/>
                <a:cs typeface="Arial" pitchFamily="2"/>
              </a:rPr>
              <a:t>- from data to knowledge to societal benefit -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308EACC-D0E5-4220-897C-A962574ADD18}"/>
              </a:ext>
            </a:extLst>
          </p:cNvPr>
          <p:cNvSpPr txBox="1"/>
          <p:nvPr/>
        </p:nvSpPr>
        <p:spPr>
          <a:xfrm>
            <a:off x="2198330" y="1098658"/>
            <a:ext cx="1447888" cy="8872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9933"/>
                </a:solidFill>
                <a:latin typeface="Liberation Sans" pitchFamily="18"/>
                <a:ea typeface="Liberation Sans" pitchFamily="2"/>
                <a:cs typeface="Liberation Sans" pitchFamily="2"/>
              </a:rPr>
              <a:t>Global Climate Model</a:t>
            </a:r>
          </a:p>
        </p:txBody>
      </p:sp>
      <p:sp>
        <p:nvSpPr>
          <p:cNvPr id="2" name="textruta 9">
            <a:extLst>
              <a:ext uri="{FF2B5EF4-FFF2-40B4-BE49-F238E27FC236}">
                <a16:creationId xmlns:a16="http://schemas.microsoft.com/office/drawing/2014/main" id="{66A65CA0-97AD-A10A-CF49-C5B82D77EB36}"/>
              </a:ext>
            </a:extLst>
          </p:cNvPr>
          <p:cNvSpPr txBox="1"/>
          <p:nvPr/>
        </p:nvSpPr>
        <p:spPr>
          <a:xfrm>
            <a:off x="6489770" y="1308642"/>
            <a:ext cx="5414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Global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Regional/local climate phenomena and variability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Understanding/knowledge transfer/capacity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Coordinated, easy to use, climate information for regions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Informed decisions</a:t>
            </a:r>
          </a:p>
        </p:txBody>
      </p:sp>
      <p:pic>
        <p:nvPicPr>
          <p:cNvPr id="3" name="Picture 12" descr="\\winfs-proj\proj\IPOC\Website\images\CORDEX-nylogga.png">
            <a:extLst>
              <a:ext uri="{FF2B5EF4-FFF2-40B4-BE49-F238E27FC236}">
                <a16:creationId xmlns:a16="http://schemas.microsoft.com/office/drawing/2014/main" id="{692DF41A-D5C7-8C70-0D66-39AC83E98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9" y="100698"/>
            <a:ext cx="1587295" cy="6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74D464F-1596-9785-C6AD-D0D380284087}"/>
              </a:ext>
            </a:extLst>
          </p:cNvPr>
          <p:cNvSpPr txBox="1"/>
          <p:nvPr/>
        </p:nvSpPr>
        <p:spPr>
          <a:xfrm>
            <a:off x="6653639" y="4216288"/>
            <a:ext cx="51309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chemeClr val="tx1"/>
                </a:solidFill>
              </a:rPr>
              <a:t>Instruments</a:t>
            </a:r>
          </a:p>
          <a:p>
            <a:pPr marL="285750" indent="-285750">
              <a:buFontTx/>
              <a:buChar char="-"/>
            </a:pPr>
            <a:r>
              <a:rPr lang="es-AR" dirty="0" err="1">
                <a:solidFill>
                  <a:schemeClr val="tx1"/>
                </a:solidFill>
              </a:rPr>
              <a:t>Flagship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err="1">
                <a:solidFill>
                  <a:schemeClr val="tx1"/>
                </a:solidFill>
              </a:rPr>
              <a:t>Pilot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err="1">
                <a:solidFill>
                  <a:schemeClr val="tx1"/>
                </a:solidFill>
              </a:rPr>
              <a:t>Studies</a:t>
            </a:r>
            <a:r>
              <a:rPr lang="es-AR" dirty="0">
                <a:solidFill>
                  <a:schemeClr val="tx1"/>
                </a:solidFill>
              </a:rPr>
              <a:t> (FPS)</a:t>
            </a:r>
          </a:p>
          <a:p>
            <a:pPr marL="285750" indent="-285750">
              <a:buFontTx/>
              <a:buChar char="-"/>
            </a:pPr>
            <a:r>
              <a:rPr lang="es-AR" dirty="0" err="1">
                <a:solidFill>
                  <a:schemeClr val="tx1"/>
                </a:solidFill>
              </a:rPr>
              <a:t>Coordinated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err="1">
                <a:solidFill>
                  <a:schemeClr val="tx1"/>
                </a:solidFill>
              </a:rPr>
              <a:t>modelling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err="1">
                <a:solidFill>
                  <a:schemeClr val="tx1"/>
                </a:solidFill>
              </a:rPr>
              <a:t>efforts</a:t>
            </a:r>
            <a:r>
              <a:rPr lang="es-AR" dirty="0">
                <a:solidFill>
                  <a:schemeClr val="tx1"/>
                </a:solidFill>
              </a:rPr>
              <a:t> (</a:t>
            </a:r>
            <a:r>
              <a:rPr lang="es-AR" dirty="0" err="1">
                <a:solidFill>
                  <a:schemeClr val="tx1"/>
                </a:solidFill>
              </a:rPr>
              <a:t>RCMs&amp;ESDs</a:t>
            </a:r>
            <a:r>
              <a:rPr lang="es-AR" dirty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es-AR" dirty="0" err="1">
                <a:solidFill>
                  <a:schemeClr val="tx1"/>
                </a:solidFill>
              </a:rPr>
              <a:t>Capacity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err="1">
                <a:solidFill>
                  <a:schemeClr val="tx1"/>
                </a:solidFill>
              </a:rPr>
              <a:t>building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dirty="0" err="1">
                <a:solidFill>
                  <a:schemeClr val="tx1"/>
                </a:solidFill>
              </a:rPr>
              <a:t>activities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9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/>
        </p:nvSpPr>
        <p:spPr>
          <a:xfrm>
            <a:off x="1524001" y="115413"/>
            <a:ext cx="914399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2022 - 2023 plans – opportunities to engage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AECF6B-E17F-4FA3-BD21-45166B5D1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50432"/>
              </p:ext>
            </p:extLst>
          </p:nvPr>
        </p:nvGraphicFramePr>
        <p:xfrm>
          <a:off x="140981" y="1484784"/>
          <a:ext cx="11911512" cy="4359440"/>
        </p:xfrm>
        <a:graphic>
          <a:graphicData uri="http://schemas.openxmlformats.org/drawingml/2006/table">
            <a:tbl>
              <a:tblPr bandRow="1"/>
              <a:tblGrid>
                <a:gridCol w="2858675">
                  <a:extLst>
                    <a:ext uri="{9D8B030D-6E8A-4147-A177-3AD203B41FA5}">
                      <a16:colId xmlns:a16="http://schemas.microsoft.com/office/drawing/2014/main" val="1971512600"/>
                    </a:ext>
                  </a:extLst>
                </a:gridCol>
                <a:gridCol w="9052837">
                  <a:extLst>
                    <a:ext uri="{9D8B030D-6E8A-4147-A177-3AD203B41FA5}">
                      <a16:colId xmlns:a16="http://schemas.microsoft.com/office/drawing/2014/main" val="1717250453"/>
                    </a:ext>
                  </a:extLst>
                </a:gridCol>
              </a:tblGrid>
              <a:tr h="328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Event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Purpose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971587"/>
                  </a:ext>
                </a:extLst>
              </a:tr>
              <a:tr h="509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AGU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– </a:t>
                      </a:r>
                      <a:r>
                        <a:rPr lang="en-US" sz="2000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committed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RIfS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sponsored session proposed and accepted … Session title is “Pathways to Provision of more Robust Regional Information for Society”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250706"/>
                  </a:ext>
                </a:extLst>
              </a:tr>
              <a:tr h="716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Conversations within WCRP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– </a:t>
                      </a:r>
                      <a:r>
                        <a:rPr lang="en-US" sz="2000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ongoing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RIfS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co-chairs are initiating conversations with, and participating in meetings to explore collaboration and mutual interests –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please contact if you see potential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26376"/>
                  </a:ext>
                </a:extLst>
              </a:tr>
              <a:tr h="696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RIfS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IPO 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– </a:t>
                      </a:r>
                      <a:r>
                        <a:rPr lang="en-US" sz="2000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call closed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 essential resource for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RIfS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that we hope will soon be established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077422"/>
                  </a:ext>
                </a:extLst>
              </a:tr>
              <a:tr h="811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Election of </a:t>
                      </a: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RIfS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SSG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– </a:t>
                      </a:r>
                      <a:r>
                        <a:rPr lang="en-US" sz="2000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call open</a:t>
                      </a:r>
                      <a:endParaRPr lang="en-US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Capacity for designing and implementing initial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RIfS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pilot projects and collaborations –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call is open - please consider possible nomination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459297"/>
                  </a:ext>
                </a:extLst>
              </a:tr>
              <a:tr h="509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Webinar series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– </a:t>
                      </a:r>
                      <a:r>
                        <a:rPr lang="en-US" sz="2000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pending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SSG appointment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 webinar discussion series on priority topics from the science plan –participation opportunities.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68748"/>
                  </a:ext>
                </a:extLst>
              </a:tr>
              <a:tr h="484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Workshop(s)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– </a:t>
                      </a:r>
                      <a:r>
                        <a:rPr lang="en-US" sz="2000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mixed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Plans are in development, news will be forthcoming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265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42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6D2F7C-69D1-495E-918F-6D1D8627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-19067"/>
            <a:ext cx="11377264" cy="838200"/>
          </a:xfrm>
        </p:spPr>
        <p:txBody>
          <a:bodyPr/>
          <a:lstStyle/>
          <a:p>
            <a:pPr algn="ctr"/>
            <a:r>
              <a:rPr lang="en-US" sz="4400" b="0" dirty="0">
                <a:latin typeface="Helvetica" panose="020B0604020202020204" pitchFamily="34" charset="0"/>
                <a:cs typeface="Helvetica" panose="020B0604020202020204" pitchFamily="34" charset="0"/>
              </a:rPr>
              <a:t>Final Remarks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16C80-9BA5-FB42-5E84-32A7989A0929}"/>
              </a:ext>
            </a:extLst>
          </p:cNvPr>
          <p:cNvSpPr txBox="1"/>
          <p:nvPr/>
        </p:nvSpPr>
        <p:spPr>
          <a:xfrm>
            <a:off x="263352" y="1124744"/>
            <a:ext cx="1166529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RIfS</a:t>
            </a:r>
            <a:r>
              <a:rPr lang="en-US" sz="2800" dirty="0">
                <a:solidFill>
                  <a:schemeClr val="tx1"/>
                </a:solidFill>
              </a:rPr>
              <a:t> is about REGIONS and better </a:t>
            </a:r>
            <a:r>
              <a:rPr lang="en-US" sz="2800" dirty="0" err="1">
                <a:solidFill>
                  <a:schemeClr val="tx1"/>
                </a:solidFill>
              </a:rPr>
              <a:t>integrtated</a:t>
            </a:r>
            <a:r>
              <a:rPr lang="en-US" sz="2800" dirty="0">
                <a:solidFill>
                  <a:schemeClr val="tx1"/>
                </a:solidFill>
              </a:rPr>
              <a:t> INFORMATION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for stakeholders, policy, and decision makers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based on sound science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1. There are clear points of connection around how to best use convection permitting modelling products for planning and adaptation at the various temporal scales (</a:t>
            </a:r>
            <a:r>
              <a:rPr lang="en-US" sz="2000" dirty="0" err="1">
                <a:solidFill>
                  <a:schemeClr val="tx1"/>
                </a:solidFill>
              </a:rPr>
              <a:t>e.g</a:t>
            </a:r>
            <a:r>
              <a:rPr lang="en-US" sz="2000" dirty="0">
                <a:solidFill>
                  <a:schemeClr val="tx1"/>
                </a:solidFill>
              </a:rPr>
              <a:t> from seasonal to multidecadal)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2. </a:t>
            </a:r>
            <a:r>
              <a:rPr lang="en-US" sz="2000" dirty="0" err="1">
                <a:solidFill>
                  <a:schemeClr val="tx1"/>
                </a:solidFill>
              </a:rPr>
              <a:t>RIfS</a:t>
            </a:r>
            <a:r>
              <a:rPr lang="en-US" sz="2000" dirty="0">
                <a:solidFill>
                  <a:schemeClr val="tx1"/>
                </a:solidFill>
              </a:rPr>
              <a:t> is in its establishment year, conversations NOW are needed</a:t>
            </a:r>
          </a:p>
        </p:txBody>
      </p:sp>
    </p:spTree>
    <p:extLst>
      <p:ext uri="{BB962C8B-B14F-4D97-AF65-F5344CB8AC3E}">
        <p14:creationId xmlns:p14="http://schemas.microsoft.com/office/powerpoint/2010/main" val="153759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1524001" y="115413"/>
            <a:ext cx="91439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What is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RIfS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about?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C6E33-46F8-EF61-00EF-9B96697F775D}"/>
              </a:ext>
            </a:extLst>
          </p:cNvPr>
          <p:cNvSpPr txBox="1"/>
          <p:nvPr/>
        </p:nvSpPr>
        <p:spPr>
          <a:xfrm>
            <a:off x="335360" y="908720"/>
            <a:ext cx="1152128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VISION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[New WCRP Core project] To understand, develop, and enhance the effective flow of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relevant information among scientists, decision makers and society developing policy-relevant climate research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argeted research on regional climate information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ntegrated with activities of other WCRP activities and initiatives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ugmented through external partnerships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ngaged with the climate services community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Connected with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stakeholder communities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nhanced construction, communication, and adoption of climate information by society.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45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1524001" y="115413"/>
            <a:ext cx="91439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WCRP Core Project: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RifS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" name="Google Shape;110;p3">
            <a:extLst>
              <a:ext uri="{FF2B5EF4-FFF2-40B4-BE49-F238E27FC236}">
                <a16:creationId xmlns:a16="http://schemas.microsoft.com/office/drawing/2014/main" id="{7D48C20F-A355-45A2-856D-605F92DBD095}"/>
              </a:ext>
            </a:extLst>
          </p:cNvPr>
          <p:cNvGrpSpPr/>
          <p:nvPr/>
        </p:nvGrpSpPr>
        <p:grpSpPr>
          <a:xfrm>
            <a:off x="112734" y="977840"/>
            <a:ext cx="11962357" cy="433888"/>
            <a:chOff x="0" y="212"/>
            <a:chExt cx="8969829" cy="433888"/>
          </a:xfrm>
        </p:grpSpPr>
        <p:sp>
          <p:nvSpPr>
            <p:cNvPr id="12" name="Google Shape;111;p3">
              <a:extLst>
                <a:ext uri="{FF2B5EF4-FFF2-40B4-BE49-F238E27FC236}">
                  <a16:creationId xmlns:a16="http://schemas.microsoft.com/office/drawing/2014/main" id="{F33AC2F0-FE80-43D2-8F1E-61F74E1B2ACF}"/>
                </a:ext>
              </a:extLst>
            </p:cNvPr>
            <p:cNvSpPr/>
            <p:nvPr/>
          </p:nvSpPr>
          <p:spPr>
            <a:xfrm rot="5400000">
              <a:off x="5925928" y="-2653188"/>
              <a:ext cx="347111" cy="574069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9DDDD">
                <a:alpha val="89411"/>
              </a:srgbClr>
            </a:solidFill>
            <a:ln w="25400" cap="flat" cmpd="sng">
              <a:solidFill>
                <a:srgbClr val="C9DDDD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13;p3">
              <a:extLst>
                <a:ext uri="{FF2B5EF4-FFF2-40B4-BE49-F238E27FC236}">
                  <a16:creationId xmlns:a16="http://schemas.microsoft.com/office/drawing/2014/main" id="{5FB143DB-2723-453F-AE01-2E5C6886EC1A}"/>
                </a:ext>
              </a:extLst>
            </p:cNvPr>
            <p:cNvSpPr/>
            <p:nvPr/>
          </p:nvSpPr>
          <p:spPr>
            <a:xfrm>
              <a:off x="0" y="212"/>
              <a:ext cx="3229138" cy="433888"/>
            </a:xfrm>
            <a:prstGeom prst="roundRect">
              <a:avLst>
                <a:gd name="adj" fmla="val 16667"/>
              </a:avLst>
            </a:prstGeom>
            <a:solidFill>
              <a:srgbClr val="00999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14;p3">
              <a:extLst>
                <a:ext uri="{FF2B5EF4-FFF2-40B4-BE49-F238E27FC236}">
                  <a16:creationId xmlns:a16="http://schemas.microsoft.com/office/drawing/2014/main" id="{E4210D26-96FE-4A70-A7C5-EE9DEA9DF89C}"/>
                </a:ext>
              </a:extLst>
            </p:cNvPr>
            <p:cNvSpPr txBox="1"/>
            <p:nvPr/>
          </p:nvSpPr>
          <p:spPr>
            <a:xfrm>
              <a:off x="21181" y="21393"/>
              <a:ext cx="3186776" cy="39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Where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RIfS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came from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02;p2">
            <a:extLst>
              <a:ext uri="{FF2B5EF4-FFF2-40B4-BE49-F238E27FC236}">
                <a16:creationId xmlns:a16="http://schemas.microsoft.com/office/drawing/2014/main" id="{67F1E465-9C61-7E4B-9EA2-F87833C2F62F}"/>
              </a:ext>
            </a:extLst>
          </p:cNvPr>
          <p:cNvSpPr txBox="1"/>
          <p:nvPr/>
        </p:nvSpPr>
        <p:spPr>
          <a:xfrm>
            <a:off x="263352" y="1484784"/>
            <a:ext cx="11665296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May 2019: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following JSC 41: Task Team on Regional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Activities (TTRA)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1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Responding to the recognition that WCRP need stronger engagement with society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Early 2021,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Interim Coordinating Group (ICG), and appointment of three 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RIfS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co-chairs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i="1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Mandate to establish new core project, and engage community on designing science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2022,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core implementation, and development of the </a:t>
            </a:r>
            <a:r>
              <a:rPr lang="en-US" sz="2400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kumimoji="0" 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IfS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science plan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Broad consultation process with community (self nominated to an open call)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 50 participants in 4 working groups in more than 10 science plan virtual meetings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tabLst/>
              <a:defRPr/>
            </a:pPr>
            <a:r>
              <a:rPr lang="en-US" sz="2400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kern="0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RIfS</a:t>
            </a:r>
            <a:r>
              <a:rPr lang="en-US" sz="2400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co-chairs have integrated the working group outputs as a living-document science plan, provisionally approved by the WCRP JSC in July 2022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179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1A6DC1-7991-F5A3-80CE-B60E39055F77}"/>
              </a:ext>
            </a:extLst>
          </p:cNvPr>
          <p:cNvSpPr/>
          <p:nvPr/>
        </p:nvSpPr>
        <p:spPr>
          <a:xfrm>
            <a:off x="-4178" y="4437112"/>
            <a:ext cx="12192000" cy="15121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C1F93C-DD19-2ACE-C0A0-23E83E1275CC}"/>
              </a:ext>
            </a:extLst>
          </p:cNvPr>
          <p:cNvSpPr/>
          <p:nvPr/>
        </p:nvSpPr>
        <p:spPr>
          <a:xfrm>
            <a:off x="-2089" y="2924944"/>
            <a:ext cx="12192000" cy="1152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B4BB21-43A8-4DFB-6931-44FF7B7695A0}"/>
              </a:ext>
            </a:extLst>
          </p:cNvPr>
          <p:cNvSpPr/>
          <p:nvPr/>
        </p:nvSpPr>
        <p:spPr>
          <a:xfrm>
            <a:off x="0" y="1412776"/>
            <a:ext cx="12192000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oogle Shape;96;p2"/>
          <p:cNvSpPr txBox="1"/>
          <p:nvPr/>
        </p:nvSpPr>
        <p:spPr>
          <a:xfrm>
            <a:off x="119336" y="115413"/>
            <a:ext cx="1195332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science plan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02;p2">
            <a:extLst>
              <a:ext uri="{FF2B5EF4-FFF2-40B4-BE49-F238E27FC236}">
                <a16:creationId xmlns:a16="http://schemas.microsoft.com/office/drawing/2014/main" id="{F73CDA43-4AE2-ECF3-0E84-3A51A020F7AE}"/>
              </a:ext>
            </a:extLst>
          </p:cNvPr>
          <p:cNvSpPr txBox="1"/>
          <p:nvPr/>
        </p:nvSpPr>
        <p:spPr>
          <a:xfrm>
            <a:off x="463462" y="836712"/>
            <a:ext cx="11260899" cy="52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Three overarching CHALLENGES focused on the regional / decision 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  <a:tabLst/>
              <a:defRPr/>
            </a:pP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to optimally identify, understand, and model the relevant climate processes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their interactions which are 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most critical to manage the socio-ecological risks at the decision scales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within regions.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  <a:tabLst/>
              <a:defRPr/>
            </a:pP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  <a:tabLst/>
              <a:defRPr/>
            </a:pP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  <a:tabLst/>
              <a:defRPr/>
            </a:pP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to optimally integrate multiple lines of evidence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from observations, understanding of physical climate processes, and data from dynamical and statistical regional and global models 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inform society’s climate information needs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  <a:tabLst/>
              <a:defRPr/>
            </a:pP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  <a:tabLst/>
              <a:defRPr/>
            </a:pP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  <a:tabLst/>
              <a:defRPr/>
            </a:pP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to best undertake engagement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between stakeholders and the science community in different regional contexts 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maximize the information benefit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for the stakeholder 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and ensure that the user context is integrated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into the design and execution of relevant climate research. </a:t>
            </a:r>
          </a:p>
        </p:txBody>
      </p:sp>
    </p:spTree>
    <p:extLst>
      <p:ext uri="{BB962C8B-B14F-4D97-AF65-F5344CB8AC3E}">
        <p14:creationId xmlns:p14="http://schemas.microsoft.com/office/powerpoint/2010/main" val="42182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rrow: Left-Right 56">
            <a:extLst>
              <a:ext uri="{FF2B5EF4-FFF2-40B4-BE49-F238E27FC236}">
                <a16:creationId xmlns:a16="http://schemas.microsoft.com/office/drawing/2014/main" id="{6E9E995B-CF2B-15DB-424F-8F44ACB91F26}"/>
              </a:ext>
            </a:extLst>
          </p:cNvPr>
          <p:cNvSpPr/>
          <p:nvPr/>
        </p:nvSpPr>
        <p:spPr>
          <a:xfrm>
            <a:off x="1127448" y="1609356"/>
            <a:ext cx="3877184" cy="4201147"/>
          </a:xfrm>
          <a:prstGeom prst="leftRightArrow">
            <a:avLst>
              <a:gd name="adj1" fmla="val 84670"/>
              <a:gd name="adj2" fmla="val 33350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FBC446C2-A4C4-4A3C-A5AB-2A1571C8A159}"/>
              </a:ext>
            </a:extLst>
          </p:cNvPr>
          <p:cNvSpPr/>
          <p:nvPr/>
        </p:nvSpPr>
        <p:spPr>
          <a:xfrm>
            <a:off x="5464172" y="1635624"/>
            <a:ext cx="3224116" cy="4201147"/>
          </a:xfrm>
          <a:prstGeom prst="leftRightArrow">
            <a:avLst>
              <a:gd name="adj1" fmla="val 84670"/>
              <a:gd name="adj2" fmla="val 33350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A56CFA-A737-C5A0-8222-B8D36BB96657}"/>
              </a:ext>
            </a:extLst>
          </p:cNvPr>
          <p:cNvSpPr/>
          <p:nvPr/>
        </p:nvSpPr>
        <p:spPr>
          <a:xfrm>
            <a:off x="6096000" y="6143534"/>
            <a:ext cx="3950808" cy="7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45F2B4-FAE9-ED05-414C-DBDE949854F8}"/>
              </a:ext>
            </a:extLst>
          </p:cNvPr>
          <p:cNvSpPr/>
          <p:nvPr/>
        </p:nvSpPr>
        <p:spPr>
          <a:xfrm>
            <a:off x="7896200" y="332656"/>
            <a:ext cx="1872208" cy="652534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Google Shape;135;ge25ffb948d_0_0"/>
          <p:cNvSpPr txBox="1"/>
          <p:nvPr/>
        </p:nvSpPr>
        <p:spPr>
          <a:xfrm>
            <a:off x="-24680" y="-99392"/>
            <a:ext cx="856895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Current activities (2022) are focused on building conversations to establish linkages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4CD553-DD88-4BB8-9887-3C095C145103}"/>
              </a:ext>
            </a:extLst>
          </p:cNvPr>
          <p:cNvSpPr/>
          <p:nvPr/>
        </p:nvSpPr>
        <p:spPr>
          <a:xfrm>
            <a:off x="6128759" y="3146975"/>
            <a:ext cx="2166730" cy="1321904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Allied WCRP Assembly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C26A02-FD0F-4883-8950-61218431D3A9}"/>
              </a:ext>
            </a:extLst>
          </p:cNvPr>
          <p:cNvSpPr/>
          <p:nvPr/>
        </p:nvSpPr>
        <p:spPr>
          <a:xfrm>
            <a:off x="2378361" y="3075245"/>
            <a:ext cx="2166730" cy="1321904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External board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C426D3-6FB3-454C-9556-3B33BA3AF174}"/>
              </a:ext>
            </a:extLst>
          </p:cNvPr>
          <p:cNvSpPr/>
          <p:nvPr/>
        </p:nvSpPr>
        <p:spPr>
          <a:xfrm>
            <a:off x="4361318" y="2582014"/>
            <a:ext cx="2166730" cy="241024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RifS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Scientific Steering Group (SSG)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6C77C3-60EC-4654-8B9B-F5DACC3266D4}"/>
              </a:ext>
            </a:extLst>
          </p:cNvPr>
          <p:cNvSpPr/>
          <p:nvPr/>
        </p:nvSpPr>
        <p:spPr>
          <a:xfrm>
            <a:off x="4617655" y="4358166"/>
            <a:ext cx="1729409" cy="1639957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CORDEX IPO &amp; SAT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065EDC-2F8E-46C4-BA8F-DE5696700219}"/>
              </a:ext>
            </a:extLst>
          </p:cNvPr>
          <p:cNvSpPr/>
          <p:nvPr/>
        </p:nvSpPr>
        <p:spPr>
          <a:xfrm>
            <a:off x="4617654" y="1576146"/>
            <a:ext cx="1729409" cy="1639957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RifS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IPO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0F8961B-B897-F6F2-F772-A2AD5D39550A}"/>
              </a:ext>
            </a:extLst>
          </p:cNvPr>
          <p:cNvSpPr/>
          <p:nvPr/>
        </p:nvSpPr>
        <p:spPr>
          <a:xfrm>
            <a:off x="4617653" y="5157216"/>
            <a:ext cx="1729409" cy="1639957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Global Extremes Platform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A5E0EC-925B-2E8A-6655-93BADA3EFCA8}"/>
              </a:ext>
            </a:extLst>
          </p:cNvPr>
          <p:cNvGrpSpPr/>
          <p:nvPr/>
        </p:nvGrpSpPr>
        <p:grpSpPr>
          <a:xfrm>
            <a:off x="8077681" y="3591528"/>
            <a:ext cx="1476382" cy="3149840"/>
            <a:chOff x="1574074" y="1447383"/>
            <a:chExt cx="1476382" cy="3149840"/>
          </a:xfrm>
          <a:solidFill>
            <a:srgbClr val="70AD47">
              <a:lumMod val="40000"/>
              <a:lumOff val="60000"/>
            </a:srgbClr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5ED3915-3861-974C-0B35-A39A1DFD5745}"/>
                </a:ext>
              </a:extLst>
            </p:cNvPr>
            <p:cNvSpPr/>
            <p:nvPr/>
          </p:nvSpPr>
          <p:spPr>
            <a:xfrm>
              <a:off x="1574074" y="1447383"/>
              <a:ext cx="1476382" cy="629968"/>
            </a:xfrm>
            <a:prstGeom prst="round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GEWEX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FC58189-580D-57DC-CB3B-CE8E22A7FC37}"/>
                </a:ext>
              </a:extLst>
            </p:cNvPr>
            <p:cNvSpPr/>
            <p:nvPr/>
          </p:nvSpPr>
          <p:spPr>
            <a:xfrm>
              <a:off x="1574074" y="2077351"/>
              <a:ext cx="1476382" cy="629968"/>
            </a:xfrm>
            <a:prstGeom prst="round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CLIVAR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660834F-1754-BCC3-7796-9ECD2EBF360C}"/>
                </a:ext>
              </a:extLst>
            </p:cNvPr>
            <p:cNvSpPr/>
            <p:nvPr/>
          </p:nvSpPr>
          <p:spPr>
            <a:xfrm>
              <a:off x="1574074" y="2707319"/>
              <a:ext cx="1476382" cy="629968"/>
            </a:xfrm>
            <a:prstGeom prst="round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ESMO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5466D1C-F9C1-9712-B064-F342AEBF3153}"/>
                </a:ext>
              </a:extLst>
            </p:cNvPr>
            <p:cNvSpPr/>
            <p:nvPr/>
          </p:nvSpPr>
          <p:spPr>
            <a:xfrm>
              <a:off x="1574074" y="3337287"/>
              <a:ext cx="1476382" cy="629968"/>
            </a:xfrm>
            <a:prstGeom prst="round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SPARC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E24B3C2-780C-867B-F02F-C63340C2BF17}"/>
                </a:ext>
              </a:extLst>
            </p:cNvPr>
            <p:cNvSpPr/>
            <p:nvPr/>
          </p:nvSpPr>
          <p:spPr>
            <a:xfrm>
              <a:off x="1574074" y="3967255"/>
              <a:ext cx="1476382" cy="629968"/>
            </a:xfrm>
            <a:prstGeom prst="round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E429BC2-3BEC-CF12-A7FC-BD4310C9CDDC}"/>
              </a:ext>
            </a:extLst>
          </p:cNvPr>
          <p:cNvSpPr txBox="1"/>
          <p:nvPr/>
        </p:nvSpPr>
        <p:spPr>
          <a:xfrm>
            <a:off x="9768408" y="4975506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WCRP Core Projects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CEF853-6D34-D932-7ACB-E919B9A1D365}"/>
              </a:ext>
            </a:extLst>
          </p:cNvPr>
          <p:cNvGrpSpPr/>
          <p:nvPr/>
        </p:nvGrpSpPr>
        <p:grpSpPr>
          <a:xfrm>
            <a:off x="8077681" y="441688"/>
            <a:ext cx="1476382" cy="3149840"/>
            <a:chOff x="1574074" y="1447383"/>
            <a:chExt cx="1476382" cy="314984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D874990-F1ED-1F71-0244-F1397604657D}"/>
                </a:ext>
              </a:extLst>
            </p:cNvPr>
            <p:cNvSpPr/>
            <p:nvPr/>
          </p:nvSpPr>
          <p:spPr>
            <a:xfrm>
              <a:off x="1574074" y="1447383"/>
              <a:ext cx="1476382" cy="629968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 Climate Risk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2F59B03F-7C59-2AA0-892A-85716579B534}"/>
                </a:ext>
              </a:extLst>
            </p:cNvPr>
            <p:cNvSpPr/>
            <p:nvPr/>
          </p:nvSpPr>
          <p:spPr>
            <a:xfrm>
              <a:off x="1574074" y="2077351"/>
              <a:ext cx="1476382" cy="629968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 Landing Climates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29A6EEA-A916-0273-7E47-09500155E58A}"/>
                </a:ext>
              </a:extLst>
            </p:cNvPr>
            <p:cNvSpPr/>
            <p:nvPr/>
          </p:nvSpPr>
          <p:spPr>
            <a:xfrm>
              <a:off x="1574074" y="2707319"/>
              <a:ext cx="1476382" cy="629968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Digital Earths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3A3FAA07-A173-FF31-BB41-0EBB44DF433C}"/>
                </a:ext>
              </a:extLst>
            </p:cNvPr>
            <p:cNvSpPr/>
            <p:nvPr/>
          </p:nvSpPr>
          <p:spPr>
            <a:xfrm>
              <a:off x="1574074" y="3337287"/>
              <a:ext cx="1476382" cy="629968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WCRP Academy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2289A1C-71CC-58D1-0235-4E9F73BF9A21}"/>
                </a:ext>
              </a:extLst>
            </p:cNvPr>
            <p:cNvSpPr/>
            <p:nvPr/>
          </p:nvSpPr>
          <p:spPr>
            <a:xfrm>
              <a:off x="1574074" y="3967255"/>
              <a:ext cx="1476382" cy="629968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Explaining and Predicting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E9315C3-5B7C-1D88-C5E3-3807FCF015BA}"/>
              </a:ext>
            </a:extLst>
          </p:cNvPr>
          <p:cNvSpPr txBox="1"/>
          <p:nvPr/>
        </p:nvSpPr>
        <p:spPr>
          <a:xfrm>
            <a:off x="9768408" y="1669648"/>
            <a:ext cx="208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Lighthouse regional activities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DBA62-C97E-EF99-FC7A-C98156902A46}"/>
              </a:ext>
            </a:extLst>
          </p:cNvPr>
          <p:cNvSpPr txBox="1"/>
          <p:nvPr/>
        </p:nvSpPr>
        <p:spPr>
          <a:xfrm>
            <a:off x="99341" y="2925099"/>
            <a:ext cx="204925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External partnerships and stakeholders</a:t>
            </a:r>
          </a:p>
        </p:txBody>
      </p:sp>
    </p:spTree>
    <p:extLst>
      <p:ext uri="{BB962C8B-B14F-4D97-AF65-F5344CB8AC3E}">
        <p14:creationId xmlns:p14="http://schemas.microsoft.com/office/powerpoint/2010/main" val="14353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EA1EC5-6C48-9818-D134-5A97C4C20F99}"/>
              </a:ext>
            </a:extLst>
          </p:cNvPr>
          <p:cNvSpPr/>
          <p:nvPr/>
        </p:nvSpPr>
        <p:spPr>
          <a:xfrm>
            <a:off x="335360" y="1700808"/>
            <a:ext cx="11389001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oogle Shape;96;p2"/>
          <p:cNvSpPr txBox="1"/>
          <p:nvPr/>
        </p:nvSpPr>
        <p:spPr>
          <a:xfrm>
            <a:off x="1524001" y="115413"/>
            <a:ext cx="91439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Science Plan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63462" y="1700808"/>
            <a:ext cx="11260899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tabLst/>
              <a:defRPr/>
            </a:pP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Four CLUSTERS of research activities that are </a:t>
            </a: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inter-related, co-dependent, overlapping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tabLst/>
              <a:defRPr/>
            </a:pPr>
            <a:endParaRPr kumimoji="0" lang="en-US" sz="2400" b="1" i="0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  <a:defRPr/>
            </a:pP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Regional climate understanding for 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climate projections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(multi-decadal)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  <a:defRPr/>
            </a:pPr>
            <a:endParaRPr kumimoji="0" lang="en-US" sz="2400" i="0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  <a:defRPr/>
            </a:pP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Regional climate understanding for 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climate predictions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(seasonal to decadal)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  <a:defRPr/>
            </a:pPr>
            <a:endParaRPr kumimoji="0" lang="en-US" sz="2400" i="0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  <a:defRPr/>
            </a:pP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Weather and climate 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extremes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  <a:defRPr/>
            </a:pPr>
            <a:endParaRPr kumimoji="0" lang="en-US" sz="2400" i="0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  <a:defRPr/>
            </a:pP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Communication and Societal 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Engagement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defRPr/>
            </a:pPr>
            <a:endParaRPr lang="en-US" sz="2400" kern="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16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90C34E-905E-CE7E-D6B2-A5E84595F243}"/>
              </a:ext>
            </a:extLst>
          </p:cNvPr>
          <p:cNvSpPr/>
          <p:nvPr/>
        </p:nvSpPr>
        <p:spPr>
          <a:xfrm>
            <a:off x="335360" y="1628800"/>
            <a:ext cx="11389001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oogle Shape;96;p2"/>
          <p:cNvSpPr txBox="1"/>
          <p:nvPr/>
        </p:nvSpPr>
        <p:spPr>
          <a:xfrm>
            <a:off x="1524001" y="115413"/>
            <a:ext cx="91439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WCRP Core Project: RifS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63462" y="1641029"/>
            <a:ext cx="11260899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tabLst/>
              <a:defRPr/>
            </a:pP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Major QUESTIONS specific to each cluster’s foci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tabLst/>
              <a:defRPr/>
            </a:pPr>
            <a:endParaRPr kumimoji="0" lang="en-US" sz="2400" b="1" i="0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tabLst/>
              <a:defRPr/>
            </a:pPr>
            <a:r>
              <a:rPr lang="en-US" sz="2400" i="1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Examples research questions:</a:t>
            </a:r>
            <a:endParaRPr kumimoji="0" lang="en-US" sz="2400" i="1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model complexity is required to 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usefully represent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regional climates and change? 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endParaRPr kumimoji="0" lang="en-US" sz="1400" i="0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to 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reconcile and integrate multiple lines of evidence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 providing regional climate information?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endParaRPr kumimoji="0" lang="en-US" sz="1200" i="0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can we best develop 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methods to attribute change in probability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of observed extreme events?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endParaRPr kumimoji="0" lang="en-US" sz="1200" i="0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can we enable improved understanding of, and 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advance the dialogue with stakeholders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sz="2400" kern="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oogle Shape;110;p3">
            <a:extLst>
              <a:ext uri="{FF2B5EF4-FFF2-40B4-BE49-F238E27FC236}">
                <a16:creationId xmlns:a16="http://schemas.microsoft.com/office/drawing/2014/main" id="{5FCFF687-83E6-F953-3EBB-8321F493CCE9}"/>
              </a:ext>
            </a:extLst>
          </p:cNvPr>
          <p:cNvGrpSpPr/>
          <p:nvPr/>
        </p:nvGrpSpPr>
        <p:grpSpPr>
          <a:xfrm>
            <a:off x="114821" y="978888"/>
            <a:ext cx="11934111" cy="433888"/>
            <a:chOff x="0" y="212"/>
            <a:chExt cx="8948649" cy="433888"/>
          </a:xfrm>
        </p:grpSpPr>
        <p:sp>
          <p:nvSpPr>
            <p:cNvPr id="9" name="Google Shape;111;p3">
              <a:extLst>
                <a:ext uri="{FF2B5EF4-FFF2-40B4-BE49-F238E27FC236}">
                  <a16:creationId xmlns:a16="http://schemas.microsoft.com/office/drawing/2014/main" id="{CAF7E512-5E87-630E-7A6F-878A9F20A0F3}"/>
                </a:ext>
              </a:extLst>
            </p:cNvPr>
            <p:cNvSpPr/>
            <p:nvPr/>
          </p:nvSpPr>
          <p:spPr>
            <a:xfrm>
              <a:off x="3135057" y="21393"/>
              <a:ext cx="5813592" cy="41270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9DDDD">
                <a:alpha val="89411"/>
              </a:srgbClr>
            </a:solidFill>
            <a:ln w="25400" cap="flat" cmpd="sng">
              <a:solidFill>
                <a:srgbClr val="C9DDDD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 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 living document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13;p3">
              <a:extLst>
                <a:ext uri="{FF2B5EF4-FFF2-40B4-BE49-F238E27FC236}">
                  <a16:creationId xmlns:a16="http://schemas.microsoft.com/office/drawing/2014/main" id="{47D00F23-006E-629F-984B-27C0293E6C0A}"/>
                </a:ext>
              </a:extLst>
            </p:cNvPr>
            <p:cNvSpPr/>
            <p:nvPr/>
          </p:nvSpPr>
          <p:spPr>
            <a:xfrm>
              <a:off x="0" y="212"/>
              <a:ext cx="3229138" cy="433888"/>
            </a:xfrm>
            <a:prstGeom prst="roundRect">
              <a:avLst>
                <a:gd name="adj" fmla="val 16667"/>
              </a:avLst>
            </a:prstGeom>
            <a:solidFill>
              <a:srgbClr val="00999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14;p3">
              <a:extLst>
                <a:ext uri="{FF2B5EF4-FFF2-40B4-BE49-F238E27FC236}">
                  <a16:creationId xmlns:a16="http://schemas.microsoft.com/office/drawing/2014/main" id="{C6199C1E-2B32-1F2C-E4F0-09EF2AFE5CA4}"/>
                </a:ext>
              </a:extLst>
            </p:cNvPr>
            <p:cNvSpPr txBox="1"/>
            <p:nvPr/>
          </p:nvSpPr>
          <p:spPr>
            <a:xfrm>
              <a:off x="21181" y="21393"/>
              <a:ext cx="3186776" cy="39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SCIENCE PLAN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92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90C34E-905E-CE7E-D6B2-A5E84595F243}"/>
              </a:ext>
            </a:extLst>
          </p:cNvPr>
          <p:cNvSpPr/>
          <p:nvPr/>
        </p:nvSpPr>
        <p:spPr>
          <a:xfrm>
            <a:off x="335360" y="1628800"/>
            <a:ext cx="11389001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oogle Shape;96;p2"/>
          <p:cNvSpPr txBox="1"/>
          <p:nvPr/>
        </p:nvSpPr>
        <p:spPr>
          <a:xfrm>
            <a:off x="1524001" y="115413"/>
            <a:ext cx="91439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WCRP Core Project: RifS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63462" y="1641029"/>
            <a:ext cx="11260899" cy="51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tabLst/>
              <a:defRPr/>
            </a:pP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Multiple proposed </a:t>
            </a:r>
            <a:r>
              <a:rPr lang="en-US" sz="2400" b="1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ACTIONS to address the cluster science questions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tabLst/>
              <a:defRPr/>
            </a:pPr>
            <a:endParaRPr kumimoji="0" lang="en-US" sz="2400" b="1" i="0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tabLst/>
              <a:defRPr/>
            </a:pPr>
            <a:r>
              <a:rPr lang="en-US" sz="2400" i="1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Example proposed actions:</a:t>
            </a:r>
            <a:endParaRPr kumimoji="0" lang="en-US" sz="2400" i="1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Assess/qualify the reliability and uncertainty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of predictions/projections for derivative parameters relevant to stakeholders. </a:t>
            </a:r>
            <a:endParaRPr kumimoji="0" lang="en-US" sz="1400" i="0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Use the understanding of the regionally relevant multi-scale drivers of climate variability and change to 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reconcile the differences of data sources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so improve the signal-to-noise ratio </a:t>
            </a:r>
          </a:p>
          <a:p>
            <a:pPr marL="971550" lvl="1" indent="-514350" fontAlgn="auto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Develop and </a:t>
            </a:r>
            <a:r>
              <a:rPr kumimoji="0" lang="en-US" sz="2400" i="0" u="sng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apply new metrics for the detection and characterization of extreme events</a:t>
            </a:r>
            <a:r>
              <a:rPr kumimoji="0" lang="en-US" sz="2400" i="0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in the contemporary climate</a:t>
            </a:r>
          </a:p>
          <a:p>
            <a:pPr marL="971550" lvl="1" indent="-514350" fontAlgn="auto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Understand how to </a:t>
            </a:r>
            <a:r>
              <a:rPr lang="en-US" sz="2400" u="sng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assess user context and incorporate this</a:t>
            </a:r>
            <a:r>
              <a:rPr lang="en-US" sz="2400" kern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into the design and communication of information</a:t>
            </a:r>
          </a:p>
        </p:txBody>
      </p:sp>
      <p:grpSp>
        <p:nvGrpSpPr>
          <p:cNvPr id="8" name="Google Shape;110;p3">
            <a:extLst>
              <a:ext uri="{FF2B5EF4-FFF2-40B4-BE49-F238E27FC236}">
                <a16:creationId xmlns:a16="http://schemas.microsoft.com/office/drawing/2014/main" id="{5FCFF687-83E6-F953-3EBB-8321F493CCE9}"/>
              </a:ext>
            </a:extLst>
          </p:cNvPr>
          <p:cNvGrpSpPr/>
          <p:nvPr/>
        </p:nvGrpSpPr>
        <p:grpSpPr>
          <a:xfrm>
            <a:off x="114821" y="978888"/>
            <a:ext cx="11934111" cy="433888"/>
            <a:chOff x="0" y="212"/>
            <a:chExt cx="8948649" cy="433888"/>
          </a:xfrm>
        </p:grpSpPr>
        <p:sp>
          <p:nvSpPr>
            <p:cNvPr id="9" name="Google Shape;111;p3">
              <a:extLst>
                <a:ext uri="{FF2B5EF4-FFF2-40B4-BE49-F238E27FC236}">
                  <a16:creationId xmlns:a16="http://schemas.microsoft.com/office/drawing/2014/main" id="{CAF7E512-5E87-630E-7A6F-878A9F20A0F3}"/>
                </a:ext>
              </a:extLst>
            </p:cNvPr>
            <p:cNvSpPr/>
            <p:nvPr/>
          </p:nvSpPr>
          <p:spPr>
            <a:xfrm>
              <a:off x="3135057" y="21393"/>
              <a:ext cx="5813592" cy="41270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9DDDD">
                <a:alpha val="89411"/>
              </a:srgbClr>
            </a:solidFill>
            <a:ln w="25400" cap="flat" cmpd="sng">
              <a:solidFill>
                <a:srgbClr val="C9DDDD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 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 living document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13;p3">
              <a:extLst>
                <a:ext uri="{FF2B5EF4-FFF2-40B4-BE49-F238E27FC236}">
                  <a16:creationId xmlns:a16="http://schemas.microsoft.com/office/drawing/2014/main" id="{47D00F23-006E-629F-984B-27C0293E6C0A}"/>
                </a:ext>
              </a:extLst>
            </p:cNvPr>
            <p:cNvSpPr/>
            <p:nvPr/>
          </p:nvSpPr>
          <p:spPr>
            <a:xfrm>
              <a:off x="0" y="212"/>
              <a:ext cx="3229138" cy="433888"/>
            </a:xfrm>
            <a:prstGeom prst="roundRect">
              <a:avLst>
                <a:gd name="adj" fmla="val 16667"/>
              </a:avLst>
            </a:prstGeom>
            <a:solidFill>
              <a:srgbClr val="00999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14;p3">
              <a:extLst>
                <a:ext uri="{FF2B5EF4-FFF2-40B4-BE49-F238E27FC236}">
                  <a16:creationId xmlns:a16="http://schemas.microsoft.com/office/drawing/2014/main" id="{C6199C1E-2B32-1F2C-E4F0-09EF2AFE5CA4}"/>
                </a:ext>
              </a:extLst>
            </p:cNvPr>
            <p:cNvSpPr txBox="1"/>
            <p:nvPr/>
          </p:nvSpPr>
          <p:spPr>
            <a:xfrm>
              <a:off x="21181" y="21393"/>
              <a:ext cx="3186776" cy="39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SCIENCE PLAN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44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rrow: Left-Right 56">
            <a:extLst>
              <a:ext uri="{FF2B5EF4-FFF2-40B4-BE49-F238E27FC236}">
                <a16:creationId xmlns:a16="http://schemas.microsoft.com/office/drawing/2014/main" id="{6E9E995B-CF2B-15DB-424F-8F44ACB91F26}"/>
              </a:ext>
            </a:extLst>
          </p:cNvPr>
          <p:cNvSpPr/>
          <p:nvPr/>
        </p:nvSpPr>
        <p:spPr>
          <a:xfrm>
            <a:off x="1127448" y="1609356"/>
            <a:ext cx="3877184" cy="4201147"/>
          </a:xfrm>
          <a:prstGeom prst="leftRightArrow">
            <a:avLst>
              <a:gd name="adj1" fmla="val 84670"/>
              <a:gd name="adj2" fmla="val 33350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FBC446C2-A4C4-4A3C-A5AB-2A1571C8A159}"/>
              </a:ext>
            </a:extLst>
          </p:cNvPr>
          <p:cNvSpPr/>
          <p:nvPr/>
        </p:nvSpPr>
        <p:spPr>
          <a:xfrm>
            <a:off x="5464172" y="1635624"/>
            <a:ext cx="3224116" cy="4201147"/>
          </a:xfrm>
          <a:prstGeom prst="leftRightArrow">
            <a:avLst>
              <a:gd name="adj1" fmla="val 84670"/>
              <a:gd name="adj2" fmla="val 33350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A56CFA-A737-C5A0-8222-B8D36BB96657}"/>
              </a:ext>
            </a:extLst>
          </p:cNvPr>
          <p:cNvSpPr/>
          <p:nvPr/>
        </p:nvSpPr>
        <p:spPr>
          <a:xfrm>
            <a:off x="6096000" y="6143534"/>
            <a:ext cx="3950808" cy="7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45F2B4-FAE9-ED05-414C-DBDE949854F8}"/>
              </a:ext>
            </a:extLst>
          </p:cNvPr>
          <p:cNvSpPr/>
          <p:nvPr/>
        </p:nvSpPr>
        <p:spPr>
          <a:xfrm>
            <a:off x="7896200" y="332656"/>
            <a:ext cx="1872208" cy="652534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Google Shape;135;ge25ffb948d_0_0"/>
          <p:cNvSpPr txBox="1"/>
          <p:nvPr/>
        </p:nvSpPr>
        <p:spPr>
          <a:xfrm>
            <a:off x="192360" y="116632"/>
            <a:ext cx="75598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GEP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4CD553-DD88-4BB8-9887-3C095C145103}"/>
              </a:ext>
            </a:extLst>
          </p:cNvPr>
          <p:cNvSpPr/>
          <p:nvPr/>
        </p:nvSpPr>
        <p:spPr>
          <a:xfrm>
            <a:off x="6128759" y="3146975"/>
            <a:ext cx="2166730" cy="1321904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Allied WCRP Assembly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C26A02-FD0F-4883-8950-61218431D3A9}"/>
              </a:ext>
            </a:extLst>
          </p:cNvPr>
          <p:cNvSpPr/>
          <p:nvPr/>
        </p:nvSpPr>
        <p:spPr>
          <a:xfrm>
            <a:off x="2378361" y="3075245"/>
            <a:ext cx="2166730" cy="1321904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External board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C426D3-6FB3-454C-9556-3B33BA3AF174}"/>
              </a:ext>
            </a:extLst>
          </p:cNvPr>
          <p:cNvSpPr/>
          <p:nvPr/>
        </p:nvSpPr>
        <p:spPr>
          <a:xfrm>
            <a:off x="4361318" y="2582014"/>
            <a:ext cx="2166730" cy="241024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RifS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Scientific Steering Group (SSG)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6C77C3-60EC-4654-8B9B-F5DACC3266D4}"/>
              </a:ext>
            </a:extLst>
          </p:cNvPr>
          <p:cNvSpPr/>
          <p:nvPr/>
        </p:nvSpPr>
        <p:spPr>
          <a:xfrm>
            <a:off x="4617655" y="4358166"/>
            <a:ext cx="1729409" cy="1639957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CORDEX IPO &amp; SAT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065EDC-2F8E-46C4-BA8F-DE5696700219}"/>
              </a:ext>
            </a:extLst>
          </p:cNvPr>
          <p:cNvSpPr/>
          <p:nvPr/>
        </p:nvSpPr>
        <p:spPr>
          <a:xfrm>
            <a:off x="4617654" y="1576146"/>
            <a:ext cx="1729409" cy="1639957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RifS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IPO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0F8961B-B897-F6F2-F772-A2AD5D39550A}"/>
              </a:ext>
            </a:extLst>
          </p:cNvPr>
          <p:cNvSpPr/>
          <p:nvPr/>
        </p:nvSpPr>
        <p:spPr>
          <a:xfrm>
            <a:off x="4617653" y="5157216"/>
            <a:ext cx="1729409" cy="16399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762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Global Extremes Platform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A5E0EC-925B-2E8A-6655-93BADA3EFCA8}"/>
              </a:ext>
            </a:extLst>
          </p:cNvPr>
          <p:cNvGrpSpPr/>
          <p:nvPr/>
        </p:nvGrpSpPr>
        <p:grpSpPr>
          <a:xfrm>
            <a:off x="8077681" y="3591528"/>
            <a:ext cx="1476382" cy="3149840"/>
            <a:chOff x="1574074" y="1447383"/>
            <a:chExt cx="1476382" cy="3149840"/>
          </a:xfrm>
          <a:solidFill>
            <a:srgbClr val="70AD47">
              <a:lumMod val="40000"/>
              <a:lumOff val="60000"/>
            </a:srgbClr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5ED3915-3861-974C-0B35-A39A1DFD5745}"/>
                </a:ext>
              </a:extLst>
            </p:cNvPr>
            <p:cNvSpPr/>
            <p:nvPr/>
          </p:nvSpPr>
          <p:spPr>
            <a:xfrm>
              <a:off x="1574074" y="1447383"/>
              <a:ext cx="1476382" cy="629968"/>
            </a:xfrm>
            <a:prstGeom prst="round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GEWEX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FC58189-580D-57DC-CB3B-CE8E22A7FC37}"/>
                </a:ext>
              </a:extLst>
            </p:cNvPr>
            <p:cNvSpPr/>
            <p:nvPr/>
          </p:nvSpPr>
          <p:spPr>
            <a:xfrm>
              <a:off x="1574074" y="2077351"/>
              <a:ext cx="1476382" cy="629968"/>
            </a:xfrm>
            <a:prstGeom prst="round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CLIVAR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660834F-1754-BCC3-7796-9ECD2EBF360C}"/>
                </a:ext>
              </a:extLst>
            </p:cNvPr>
            <p:cNvSpPr/>
            <p:nvPr/>
          </p:nvSpPr>
          <p:spPr>
            <a:xfrm>
              <a:off x="1574074" y="2707319"/>
              <a:ext cx="1476382" cy="629968"/>
            </a:xfrm>
            <a:prstGeom prst="round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ESMO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5466D1C-F9C1-9712-B064-F342AEBF3153}"/>
                </a:ext>
              </a:extLst>
            </p:cNvPr>
            <p:cNvSpPr/>
            <p:nvPr/>
          </p:nvSpPr>
          <p:spPr>
            <a:xfrm>
              <a:off x="1574074" y="3337287"/>
              <a:ext cx="1476382" cy="629968"/>
            </a:xfrm>
            <a:prstGeom prst="round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SPARC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E24B3C2-780C-867B-F02F-C63340C2BF17}"/>
                </a:ext>
              </a:extLst>
            </p:cNvPr>
            <p:cNvSpPr/>
            <p:nvPr/>
          </p:nvSpPr>
          <p:spPr>
            <a:xfrm>
              <a:off x="1574074" y="3967255"/>
              <a:ext cx="1476382" cy="629968"/>
            </a:xfrm>
            <a:prstGeom prst="round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E429BC2-3BEC-CF12-A7FC-BD4310C9CDDC}"/>
              </a:ext>
            </a:extLst>
          </p:cNvPr>
          <p:cNvSpPr txBox="1"/>
          <p:nvPr/>
        </p:nvSpPr>
        <p:spPr>
          <a:xfrm>
            <a:off x="9768408" y="4975506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WCRP Core Projects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2CEF853-6D34-D932-7ACB-E919B9A1D365}"/>
              </a:ext>
            </a:extLst>
          </p:cNvPr>
          <p:cNvGrpSpPr/>
          <p:nvPr/>
        </p:nvGrpSpPr>
        <p:grpSpPr>
          <a:xfrm>
            <a:off x="8077681" y="441688"/>
            <a:ext cx="1476382" cy="3149840"/>
            <a:chOff x="1574074" y="1447383"/>
            <a:chExt cx="1476382" cy="314984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D874990-F1ED-1F71-0244-F1397604657D}"/>
                </a:ext>
              </a:extLst>
            </p:cNvPr>
            <p:cNvSpPr/>
            <p:nvPr/>
          </p:nvSpPr>
          <p:spPr>
            <a:xfrm>
              <a:off x="1574074" y="1447383"/>
              <a:ext cx="1476382" cy="629968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 Climate Risk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2F59B03F-7C59-2AA0-892A-85716579B534}"/>
                </a:ext>
              </a:extLst>
            </p:cNvPr>
            <p:cNvSpPr/>
            <p:nvPr/>
          </p:nvSpPr>
          <p:spPr>
            <a:xfrm>
              <a:off x="1574074" y="2077351"/>
              <a:ext cx="1476382" cy="629968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 Landing Climates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829A6EEA-A916-0273-7E47-09500155E58A}"/>
                </a:ext>
              </a:extLst>
            </p:cNvPr>
            <p:cNvSpPr/>
            <p:nvPr/>
          </p:nvSpPr>
          <p:spPr>
            <a:xfrm>
              <a:off x="1574074" y="2707319"/>
              <a:ext cx="1476382" cy="629968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Digital Earths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3A3FAA07-A173-FF31-BB41-0EBB44DF433C}"/>
                </a:ext>
              </a:extLst>
            </p:cNvPr>
            <p:cNvSpPr/>
            <p:nvPr/>
          </p:nvSpPr>
          <p:spPr>
            <a:xfrm>
              <a:off x="1574074" y="3337287"/>
              <a:ext cx="1476382" cy="629968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WCRP Academy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2289A1C-71CC-58D1-0235-4E9F73BF9A21}"/>
                </a:ext>
              </a:extLst>
            </p:cNvPr>
            <p:cNvSpPr/>
            <p:nvPr/>
          </p:nvSpPr>
          <p:spPr>
            <a:xfrm>
              <a:off x="1574074" y="3967255"/>
              <a:ext cx="1476382" cy="629968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Explaining and Predicting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E9315C3-5B7C-1D88-C5E3-3807FCF015BA}"/>
              </a:ext>
            </a:extLst>
          </p:cNvPr>
          <p:cNvSpPr txBox="1"/>
          <p:nvPr/>
        </p:nvSpPr>
        <p:spPr>
          <a:xfrm>
            <a:off x="9768408" y="1669648"/>
            <a:ext cx="208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Lighthouse regional activities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DBA62-C97E-EF99-FC7A-C98156902A46}"/>
              </a:ext>
            </a:extLst>
          </p:cNvPr>
          <p:cNvSpPr txBox="1"/>
          <p:nvPr/>
        </p:nvSpPr>
        <p:spPr>
          <a:xfrm>
            <a:off x="99341" y="2925099"/>
            <a:ext cx="204925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External partnerships and stakeholders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C58D7EC-B353-D9BC-5163-DB1690A3DABE}"/>
              </a:ext>
            </a:extLst>
          </p:cNvPr>
          <p:cNvCxnSpPr>
            <a:cxnSpLocks/>
          </p:cNvCxnSpPr>
          <p:nvPr/>
        </p:nvCxnSpPr>
        <p:spPr>
          <a:xfrm flipV="1">
            <a:off x="3071664" y="5977195"/>
            <a:ext cx="1545989" cy="13420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0">
            <a:extLst>
              <a:ext uri="{FF2B5EF4-FFF2-40B4-BE49-F238E27FC236}">
                <a16:creationId xmlns:a16="http://schemas.microsoft.com/office/drawing/2014/main" id="{CA4B5D89-130E-67F3-4516-ED0BEE802DB3}"/>
              </a:ext>
            </a:extLst>
          </p:cNvPr>
          <p:cNvSpPr txBox="1"/>
          <p:nvPr/>
        </p:nvSpPr>
        <p:spPr>
          <a:xfrm>
            <a:off x="1434600" y="5462300"/>
            <a:ext cx="18398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Co-Chairs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Xuebin</a:t>
            </a:r>
            <a:r>
              <a:rPr lang="en-US" sz="1600" dirty="0">
                <a:solidFill>
                  <a:schemeClr val="tx1"/>
                </a:solidFill>
              </a:rPr>
              <a:t> Zhang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IPO</a:t>
            </a:r>
          </a:p>
          <a:p>
            <a:r>
              <a:rPr lang="en-US" sz="1600" dirty="0">
                <a:solidFill>
                  <a:schemeClr val="tx1"/>
                </a:solidFill>
              </a:rPr>
              <a:t>upcoming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1611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CRP_Blank_Slides" id="{0E390EFC-A3B1-AD43-A739-C757499BBB05}" vid="{EFF5401D-C3B8-7B4C-BB77-583857DB3C43}"/>
    </a:ext>
  </a:extLst>
</a:theme>
</file>

<file path=ppt/theme/theme2.xml><?xml version="1.0" encoding="utf-8"?>
<a:theme xmlns:a="http://schemas.openxmlformats.org/drawingml/2006/main" name="1_WCRP_Overview_Thema_V2_V2">
  <a:themeElements>
    <a:clrScheme name="WCRP">
      <a:dk1>
        <a:srgbClr val="262626"/>
      </a:dk1>
      <a:lt1>
        <a:srgbClr val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1_Standaardthema</Template>
  <TotalTime>3196</TotalTime>
  <Words>1171</Words>
  <Application>Microsoft Macintosh PowerPoint</Application>
  <PresentationFormat>Panorámica</PresentationFormat>
  <Paragraphs>231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Helvetica</vt:lpstr>
      <vt:lpstr>Helvetica Neue</vt:lpstr>
      <vt:lpstr>Liberation Sans</vt:lpstr>
      <vt:lpstr>Tahoma</vt:lpstr>
      <vt:lpstr>Wingdings</vt:lpstr>
      <vt:lpstr>1_Standaardthema</vt:lpstr>
      <vt:lpstr>1_WCRP_Overview_Thema_V2_V2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Final Remarks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Narelle</dc:creator>
  <cp:lastModifiedBy>Silvina Alicia Solman</cp:lastModifiedBy>
  <cp:revision>95</cp:revision>
  <dcterms:created xsi:type="dcterms:W3CDTF">2019-04-15T10:49:29Z</dcterms:created>
  <dcterms:modified xsi:type="dcterms:W3CDTF">2022-09-08T18:07:11Z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1033</vt:i4>
  </property>
</Properties>
</file>