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8787" autoAdjust="0"/>
  </p:normalViewPr>
  <p:slideViewPr>
    <p:cSldViewPr snapToGrid="0">
      <p:cViewPr varScale="1">
        <p:scale>
          <a:sx n="77" d="100"/>
          <a:sy n="77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FBD0-0F56-4277-B4E8-CCF17FB79059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9D81D-8236-42DE-8D16-E973858E07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8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s-E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181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473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053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357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355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D81D-8236-42DE-8D16-E973858E07A4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35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220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79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77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85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82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67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91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9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24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9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506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72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864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30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84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680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FDAF-11AD-40EE-9132-F46B40F7CC96}" type="datetimeFigureOut">
              <a:rPr lang="es-AR" smtClean="0"/>
              <a:t>12/11/2024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CF1E40-8136-462F-A7AC-48C2E18DDA2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71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9A4032-DA83-AAB6-5A95-0DB4F2E3C53F}"/>
              </a:ext>
            </a:extLst>
          </p:cNvPr>
          <p:cNvSpPr txBox="1"/>
          <p:nvPr/>
        </p:nvSpPr>
        <p:spPr>
          <a:xfrm>
            <a:off x="1559171" y="668215"/>
            <a:ext cx="10550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eras Jornadas de </a:t>
            </a:r>
            <a:r>
              <a:rPr lang="es-AR" sz="2800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Hidroclima</a:t>
            </a:r>
            <a:r>
              <a:rPr lang="es-AR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Impactos y Toma de Decisiones. </a:t>
            </a:r>
            <a:r>
              <a:rPr lang="es-E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Buenos Aires, 5-6 Noviembre 2024 </a:t>
            </a:r>
            <a:endParaRPr lang="es-A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55AA62-546C-445C-5176-66235596774D}"/>
              </a:ext>
            </a:extLst>
          </p:cNvPr>
          <p:cNvSpPr txBox="1"/>
          <p:nvPr/>
        </p:nvSpPr>
        <p:spPr>
          <a:xfrm>
            <a:off x="1078523" y="2280028"/>
            <a:ext cx="107954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 eventos compuestos: cálidos y secos, y su impacto en cultivos de soja y maíz en la región Chaco Pampeana</a:t>
            </a:r>
            <a:endParaRPr lang="es-AR" sz="28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48B2B0-2C85-C263-410B-82270D28AF36}"/>
              </a:ext>
            </a:extLst>
          </p:cNvPr>
          <p:cNvSpPr txBox="1"/>
          <p:nvPr/>
        </p:nvSpPr>
        <p:spPr>
          <a:xfrm>
            <a:off x="1518140" y="5098438"/>
            <a:ext cx="7736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Instituto Nacional de Tecnología Agropecuaria (INTA)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Consejo Nacional de Investigaciones Científicas y Técnicas (CONICET)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de Graduados (FAUBA- UBA)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Departamento de Ciencias de la Atmósfera y los Océanos (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FCEyN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UBA)</a:t>
            </a:r>
            <a:r>
              <a:rPr lang="es-ES" sz="18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lang="es-E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B20F85-A302-BAE4-3FAA-E32BCFBB44ED}"/>
              </a:ext>
            </a:extLst>
          </p:cNvPr>
          <p:cNvSpPr txBox="1"/>
          <p:nvPr/>
        </p:nvSpPr>
        <p:spPr>
          <a:xfrm>
            <a:off x="1690922" y="3825442"/>
            <a:ext cx="1003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Belén A. Martorelli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Gabriela Posse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María E. Beget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María L. Bettolli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it-IT" dirty="0"/>
          </a:p>
        </p:txBody>
      </p:sp>
      <p:pic>
        <p:nvPicPr>
          <p:cNvPr id="10" name="Google Shape;85;p1" descr="CONICET: Concursos de Ingreso a la Carrera del Profesional y Técnico de  Apoyo (CPA) – Facultad de Ciencias Exactas">
            <a:extLst>
              <a:ext uri="{FF2B5EF4-FFF2-40B4-BE49-F238E27FC236}">
                <a16:creationId xmlns:a16="http://schemas.microsoft.com/office/drawing/2014/main" id="{7BFB7C7A-82E3-1132-AC12-CE37F85D93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851" t="30053" r="20370" b="31851"/>
          <a:stretch/>
        </p:blipFill>
        <p:spPr>
          <a:xfrm>
            <a:off x="10292576" y="5928749"/>
            <a:ext cx="967176" cy="63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6;p1">
            <a:extLst>
              <a:ext uri="{FF2B5EF4-FFF2-40B4-BE49-F238E27FC236}">
                <a16:creationId xmlns:a16="http://schemas.microsoft.com/office/drawing/2014/main" id="{B209D05F-5673-9246-84C2-09B550AFDB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9610" y="5868771"/>
            <a:ext cx="768125" cy="7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7;p1">
            <a:extLst>
              <a:ext uri="{FF2B5EF4-FFF2-40B4-BE49-F238E27FC236}">
                <a16:creationId xmlns:a16="http://schemas.microsoft.com/office/drawing/2014/main" id="{11ACDE7E-A3DA-6561-9400-04DC5DAFDF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1813" y="5861289"/>
            <a:ext cx="768126" cy="772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13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93AC9-7925-CFE5-A9A1-4D64608E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7-rt.googleusercontent.com/docsz/AD_4nXeXr9v6ptPmP7oOoAv1XL0vKuaHlq8U5V55HNGFGWw2-OlGWDESz4JAK_sCAE0eCEvKXa7JwZJSLh0cYBI4dbV2VDhB_HHpyccaSPpj2EeQJbYdWdp5hvJ7g2awMPz0UVeDhU3v93sDkpGE34B98HByht5N?key=9KGtkLfM9Hlt4DcNgmy5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9" y="3536824"/>
            <a:ext cx="3943061" cy="31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7-rt.googleusercontent.com/docsz/AD_4nXcf31NdQTmAMPrXzRKq6hrMxH_8b0u_ogXPRc9IX269OPFzpYlFlg4nflfJO2xW02hq15PRKpV0_DBlJUOpJs5249UdfclmynWJfJPj6RrKiwpvFrvdbqMIryoJbxI92ihAixQfjbBjlrsB4b325bFeJHvl?key=9KGtkLfM9Hlt4DcNgmy5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0" y="181546"/>
            <a:ext cx="4026190" cy="32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7-rt.googleusercontent.com/slidesz/AGV_vUcGiFhHtE5hBC-8ea5KXjpeipwtFGFJDlZtW17q97ViA7Lt5wK1WtTWS6heMp-6l418iUldRNE1HewCM5au4oWJ7UMn4y95_jVtTBejkNZkiAylcoNMZwu6BJYY9LC8IUGy1Eb3jE5h-E9VesZVg-1iQRtGMn0O=s2048?key=bP0rvCTlTzkCbICSZKE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11" y="3536824"/>
            <a:ext cx="3783734" cy="325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7-rt.googleusercontent.com/slidesz/AGV_vUdee-z3uiG5EJyAATxherYXMqivHgRuRhh4YbBG9rbp9zkgC1wmtfk3S8MbnPfeCYBsmpdpEOYeP5KRNMpa2ShXWnTJeOBxBhxzsvrM-9ayJ33ipVka1nSYI_W9zS0MgnLfzH9M5gr45Efv9qdss1C5rhLvof4=s2048?key=bP0rvCTlTzkCbICSZKE8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0" y="182703"/>
            <a:ext cx="3705224" cy="31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4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2">
            <a:extLst>
              <a:ext uri="{FF2B5EF4-FFF2-40B4-BE49-F238E27FC236}">
                <a16:creationId xmlns:a16="http://schemas.microsoft.com/office/drawing/2014/main" id="{6358D3EC-BB35-AE6C-4F0A-4EC51818D245}"/>
              </a:ext>
            </a:extLst>
          </p:cNvPr>
          <p:cNvSpPr txBox="1"/>
          <p:nvPr/>
        </p:nvSpPr>
        <p:spPr>
          <a:xfrm>
            <a:off x="2190037" y="631350"/>
            <a:ext cx="3173700" cy="74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Trabajo en proceso 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93;p2">
            <a:extLst>
              <a:ext uri="{FF2B5EF4-FFF2-40B4-BE49-F238E27FC236}">
                <a16:creationId xmlns:a16="http://schemas.microsoft.com/office/drawing/2014/main" id="{5E161509-E787-389B-706E-B1C0BEE28263}"/>
              </a:ext>
            </a:extLst>
          </p:cNvPr>
          <p:cNvSpPr txBox="1"/>
          <p:nvPr/>
        </p:nvSpPr>
        <p:spPr>
          <a:xfrm>
            <a:off x="175490" y="1806677"/>
            <a:ext cx="11166763" cy="10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Regionalización del área de estudio en base a periodos críticos brindados por Oficina de Riesgo Agropecuario</a:t>
            </a:r>
            <a:endParaRPr sz="24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93;p2">
            <a:extLst>
              <a:ext uri="{FF2B5EF4-FFF2-40B4-BE49-F238E27FC236}">
                <a16:creationId xmlns:a16="http://schemas.microsoft.com/office/drawing/2014/main" id="{D3626951-2250-5CA1-6F89-EEC4C0C5CC8D}"/>
              </a:ext>
            </a:extLst>
          </p:cNvPr>
          <p:cNvSpPr txBox="1"/>
          <p:nvPr/>
        </p:nvSpPr>
        <p:spPr>
          <a:xfrm>
            <a:off x="242318" y="3425730"/>
            <a:ext cx="10333318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>
              <a:spcAft>
                <a:spcPts val="100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Estimaciones agrícolas (Secretaría de Agroindustria)</a:t>
            </a:r>
            <a:endParaRPr lang="es-ES"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70" name="Picture 2" descr="Trabajo en proceso trabajo manufactura esbelta gestión de reclutamiento,  ícono de trabajo duro, ángulo, texto png | PNGEg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r="18330"/>
          <a:stretch/>
        </p:blipFill>
        <p:spPr bwMode="auto">
          <a:xfrm>
            <a:off x="1572823" y="650493"/>
            <a:ext cx="617214" cy="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0887" y="5128598"/>
            <a:ext cx="1035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000000"/>
              </a:buClr>
              <a:buSzPts val="2800"/>
              <a:buFont typeface="Arial" pitchFamily="34" charset="0"/>
              <a:buChar char="•"/>
            </a:pPr>
            <a:r>
              <a:rPr lang="es-E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espectrales, para analizar indicadores de rendimiento </a:t>
            </a:r>
          </a:p>
        </p:txBody>
      </p:sp>
    </p:spTree>
    <p:extLst>
      <p:ext uri="{BB962C8B-B14F-4D97-AF65-F5344CB8AC3E}">
        <p14:creationId xmlns:p14="http://schemas.microsoft.com/office/powerpoint/2010/main" val="289568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9;p16"/>
          <p:cNvSpPr txBox="1"/>
          <p:nvPr/>
        </p:nvSpPr>
        <p:spPr>
          <a:xfrm>
            <a:off x="1565372" y="1169756"/>
            <a:ext cx="10829828" cy="108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5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¡¡¡¡¡¡MUCHAS GRACIAS!!!!!!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0;p16"/>
          <p:cNvSpPr txBox="1"/>
          <p:nvPr/>
        </p:nvSpPr>
        <p:spPr>
          <a:xfrm>
            <a:off x="3538495" y="2409651"/>
            <a:ext cx="4985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5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¿PREGUNTAS?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02" y="3540246"/>
            <a:ext cx="5176116" cy="33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3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3B9F-37B6-1E3C-070E-91C0A306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307DFDFD-5702-73F2-B8B4-66D8E025ADBB}"/>
              </a:ext>
            </a:extLst>
          </p:cNvPr>
          <p:cNvSpPr txBox="1"/>
          <p:nvPr/>
        </p:nvSpPr>
        <p:spPr>
          <a:xfrm>
            <a:off x="2434801" y="665502"/>
            <a:ext cx="317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INTRODUCCIÓN: 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AFF46EE8-0132-C70F-4233-8ECD210C8D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1747" y="586855"/>
            <a:ext cx="733055" cy="78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cono de dibujo premium de clima cálido | Vector Premium">
            <a:extLst>
              <a:ext uri="{FF2B5EF4-FFF2-40B4-BE49-F238E27FC236}">
                <a16:creationId xmlns:a16="http://schemas.microsoft.com/office/drawing/2014/main" id="{36E098C0-587C-1D56-C7BC-577C158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64" y="3273557"/>
            <a:ext cx="1460372" cy="14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9E584A-883C-BEC7-CE7D-2B1588F21BFE}"/>
              </a:ext>
            </a:extLst>
          </p:cNvPr>
          <p:cNvSpPr txBox="1"/>
          <p:nvPr/>
        </p:nvSpPr>
        <p:spPr>
          <a:xfrm>
            <a:off x="7072735" y="4739111"/>
            <a:ext cx="246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dk1"/>
                </a:solidFill>
                <a:latin typeface="Times New Roman"/>
                <a:cs typeface="Times New Roman"/>
              </a:rPr>
              <a:t>Eventos secos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90D927-0626-0E7C-52C5-84EAF3B26568}"/>
              </a:ext>
            </a:extLst>
          </p:cNvPr>
          <p:cNvSpPr txBox="1"/>
          <p:nvPr/>
        </p:nvSpPr>
        <p:spPr>
          <a:xfrm>
            <a:off x="3255900" y="4746832"/>
            <a:ext cx="26211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dk1"/>
                </a:solidFill>
                <a:latin typeface="Times New Roman"/>
                <a:cs typeface="Times New Roman"/>
              </a:rPr>
              <a:t>Eventos cálidos </a:t>
            </a:r>
          </a:p>
        </p:txBody>
      </p:sp>
      <p:pic>
        <p:nvPicPr>
          <p:cNvPr id="12" name="Google Shape;97;p2">
            <a:extLst>
              <a:ext uri="{FF2B5EF4-FFF2-40B4-BE49-F238E27FC236}">
                <a16:creationId xmlns:a16="http://schemas.microsoft.com/office/drawing/2014/main" id="{82EA0C72-02C4-C4F2-9746-0A51904782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6783" y="3490921"/>
            <a:ext cx="1525668" cy="12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2;p2">
            <a:extLst>
              <a:ext uri="{FF2B5EF4-FFF2-40B4-BE49-F238E27FC236}">
                <a16:creationId xmlns:a16="http://schemas.microsoft.com/office/drawing/2014/main" id="{40EFE4D5-9B01-9C2F-E8D2-9170219CB0B1}"/>
              </a:ext>
            </a:extLst>
          </p:cNvPr>
          <p:cNvSpPr txBox="1"/>
          <p:nvPr/>
        </p:nvSpPr>
        <p:spPr>
          <a:xfrm>
            <a:off x="565500" y="1995421"/>
            <a:ext cx="518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Grupo Intergubernamental de Expertos sobre el Cambio Climático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01;p2">
            <a:extLst>
              <a:ext uri="{FF2B5EF4-FFF2-40B4-BE49-F238E27FC236}">
                <a16:creationId xmlns:a16="http://schemas.microsoft.com/office/drawing/2014/main" id="{D2C04FC6-0120-4744-A89E-FF2E451FE7C7}"/>
              </a:ext>
            </a:extLst>
          </p:cNvPr>
          <p:cNvSpPr/>
          <p:nvPr/>
        </p:nvSpPr>
        <p:spPr>
          <a:xfrm>
            <a:off x="5534637" y="2133175"/>
            <a:ext cx="2136300" cy="43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2;p2">
            <a:extLst>
              <a:ext uri="{FF2B5EF4-FFF2-40B4-BE49-F238E27FC236}">
                <a16:creationId xmlns:a16="http://schemas.microsoft.com/office/drawing/2014/main" id="{7270D49B-04A2-288C-D2A1-F115141B68DA}"/>
              </a:ext>
            </a:extLst>
          </p:cNvPr>
          <p:cNvSpPr txBox="1"/>
          <p:nvPr/>
        </p:nvSpPr>
        <p:spPr>
          <a:xfrm>
            <a:off x="7796743" y="1919705"/>
            <a:ext cx="401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Frecuencia de eventos extremos se está acelerando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E44AD8BD-5404-6066-ADE6-93CF916D6B4D}"/>
              </a:ext>
            </a:extLst>
          </p:cNvPr>
          <p:cNvSpPr txBox="1"/>
          <p:nvPr/>
        </p:nvSpPr>
        <p:spPr>
          <a:xfrm>
            <a:off x="4458811" y="6245379"/>
            <a:ext cx="4863600" cy="5541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Afectan gravemente a la agricultura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925251A1-9D20-B68E-1C5F-F6E3EB3E7FEC}"/>
              </a:ext>
            </a:extLst>
          </p:cNvPr>
          <p:cNvSpPr/>
          <p:nvPr/>
        </p:nvSpPr>
        <p:spPr>
          <a:xfrm rot="5400000">
            <a:off x="5612439" y="2050830"/>
            <a:ext cx="1402568" cy="6876225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358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5962-29DF-E1CD-4A4B-CB2FB9BD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32101" y="746408"/>
            <a:ext cx="720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buClr>
                <a:srgbClr val="000000"/>
              </a:buClr>
              <a:buSzPts val="2400"/>
            </a:pPr>
            <a:r>
              <a:rPr lang="es-MX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Eventos concurrentes/compuestos: tienen la capacidad de provocar aún más daños que los eventos individuales.</a:t>
            </a:r>
            <a:endParaRPr lang="es-MX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Icono de dibujo premium de clima cálido | Vector Premium">
            <a:extLst>
              <a:ext uri="{FF2B5EF4-FFF2-40B4-BE49-F238E27FC236}">
                <a16:creationId xmlns:a16="http://schemas.microsoft.com/office/drawing/2014/main" id="{36E098C0-587C-1D56-C7BC-577C158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8" y="266364"/>
            <a:ext cx="1460372" cy="14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82EA0C72-02C4-C4F2-9746-0A51904782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372" y="483728"/>
            <a:ext cx="1525668" cy="12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647310" y="70416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s-A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11;p3"/>
          <p:cNvSpPr txBox="1"/>
          <p:nvPr/>
        </p:nvSpPr>
        <p:spPr>
          <a:xfrm>
            <a:off x="639798" y="2389629"/>
            <a:ext cx="219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Argentina: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3;p3"/>
          <p:cNvSpPr txBox="1"/>
          <p:nvPr/>
        </p:nvSpPr>
        <p:spPr>
          <a:xfrm>
            <a:off x="2444151" y="2933503"/>
            <a:ext cx="877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★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escasos trabajos incluyen el estudio de eventos compuestos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73460" y="3715387"/>
            <a:ext cx="5264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81000">
              <a:buClr>
                <a:schemeClr val="dk1"/>
              </a:buClr>
              <a:buSzPts val="2400"/>
              <a:buFont typeface="Times New Roman"/>
              <a:buChar char="★"/>
            </a:pPr>
            <a:r>
              <a:rPr lang="es-MX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Pocos estudian el impacto en cultivos</a:t>
            </a:r>
            <a:endParaRPr lang="es-MX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Arial"/>
            </a:endParaRPr>
          </a:p>
        </p:txBody>
      </p:sp>
      <p:pic>
        <p:nvPicPr>
          <p:cNvPr id="1026" name="Picture 2" descr="Cómo es el cultivo de maíz? | Agropt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98" y="470414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consejos para obtener alto rendimiento en el cultivo de so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0" y="4887746"/>
            <a:ext cx="3472873" cy="19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20AFF-B18D-01CE-3AF6-DBD0027D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4"/>
          <p:cNvSpPr txBox="1"/>
          <p:nvPr/>
        </p:nvSpPr>
        <p:spPr>
          <a:xfrm>
            <a:off x="240303" y="80131"/>
            <a:ext cx="152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Objetivo: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1;p4"/>
          <p:cNvSpPr txBox="1"/>
          <p:nvPr/>
        </p:nvSpPr>
        <p:spPr>
          <a:xfrm>
            <a:off x="1692734" y="634231"/>
            <a:ext cx="10499266" cy="108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Identificar áreas más expuestas a eventos compuestos: cálidos y secos, en la región Chaco Pampeana 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0;p4" descr="Map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b="9736"/>
          <a:stretch/>
        </p:blipFill>
        <p:spPr>
          <a:xfrm>
            <a:off x="168733" y="1816329"/>
            <a:ext cx="3202539" cy="37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2;p4"/>
          <p:cNvSpPr txBox="1"/>
          <p:nvPr/>
        </p:nvSpPr>
        <p:spPr>
          <a:xfrm>
            <a:off x="5190583" y="5647126"/>
            <a:ext cx="6891080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9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 de severidad de eventos compuestos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6;p4"/>
          <p:cNvSpPr txBox="1"/>
          <p:nvPr/>
        </p:nvSpPr>
        <p:spPr>
          <a:xfrm>
            <a:off x="4139078" y="1789366"/>
            <a:ext cx="1529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ES" sz="29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¿Cómo?</a:t>
            </a:r>
            <a:endParaRPr sz="29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90583" y="4518818"/>
            <a:ext cx="7010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buClr>
                <a:srgbClr val="000000"/>
              </a:buClr>
              <a:buSzPts val="2600"/>
            </a:pPr>
            <a:r>
              <a:rPr lang="es-MX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SPEI (Índice estandarizado de precipitación y evapotranspiración) </a:t>
            </a:r>
          </a:p>
        </p:txBody>
      </p:sp>
      <p:sp>
        <p:nvSpPr>
          <p:cNvPr id="10" name="Google Shape;122;p4"/>
          <p:cNvSpPr txBox="1"/>
          <p:nvPr/>
        </p:nvSpPr>
        <p:spPr>
          <a:xfrm>
            <a:off x="5185840" y="3402143"/>
            <a:ext cx="3870539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900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Índices de umbrales fijos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Icono de dibujo premium de clima cálido | Vector Premium">
            <a:extLst>
              <a:ext uri="{FF2B5EF4-FFF2-40B4-BE49-F238E27FC236}">
                <a16:creationId xmlns:a16="http://schemas.microsoft.com/office/drawing/2014/main" id="{36E098C0-587C-1D56-C7BC-577C158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1" y="3332558"/>
            <a:ext cx="821378" cy="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97;p2">
            <a:extLst>
              <a:ext uri="{FF2B5EF4-FFF2-40B4-BE49-F238E27FC236}">
                <a16:creationId xmlns:a16="http://schemas.microsoft.com/office/drawing/2014/main" id="{82EA0C72-02C4-C4F2-9746-0A51904782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725" y="4444493"/>
            <a:ext cx="890980" cy="76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veridad Ilustraciones Stock, Vectores, Y Clipart – (1,103 Ilustraciones  Stock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0" t="40612"/>
          <a:stretch/>
        </p:blipFill>
        <p:spPr bwMode="auto">
          <a:xfrm>
            <a:off x="4498597" y="5541223"/>
            <a:ext cx="622588" cy="5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22;p4"/>
          <p:cNvSpPr txBox="1"/>
          <p:nvPr/>
        </p:nvSpPr>
        <p:spPr>
          <a:xfrm>
            <a:off x="5759108" y="1840094"/>
            <a:ext cx="4179342" cy="62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900"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Siguiendo el trabajo de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s-E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52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DEF29-B055-A925-25F5-324BA697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247EDF7F-4423-47EF-CC4B-ED42693C9A34}"/>
              </a:ext>
            </a:extLst>
          </p:cNvPr>
          <p:cNvSpPr txBox="1"/>
          <p:nvPr/>
        </p:nvSpPr>
        <p:spPr>
          <a:xfrm>
            <a:off x="2577964" y="627402"/>
            <a:ext cx="5642399" cy="74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Datos y Metodología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38;p5"/>
          <p:cNvPicPr preferRelativeResize="0"/>
          <p:nvPr/>
        </p:nvPicPr>
        <p:blipFill rotWithShape="1">
          <a:blip r:embed="rId2">
            <a:alphaModFix/>
          </a:blip>
          <a:srcRect l="12203" t="22757" r="13474" b="23440"/>
          <a:stretch/>
        </p:blipFill>
        <p:spPr>
          <a:xfrm>
            <a:off x="1388227" y="627402"/>
            <a:ext cx="1189737" cy="6866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6;p5"/>
          <p:cNvSpPr txBox="1"/>
          <p:nvPr/>
        </p:nvSpPr>
        <p:spPr>
          <a:xfrm>
            <a:off x="497125" y="4427027"/>
            <a:ext cx="108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Datos mensuales del Índice SPEI de la base de datos Global SPEI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 igual resolución espacial.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7;p5"/>
          <p:cNvSpPr txBox="1"/>
          <p:nvPr/>
        </p:nvSpPr>
        <p:spPr>
          <a:xfrm>
            <a:off x="408925" y="2987178"/>
            <a:ext cx="1105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Datos diarios de Temperatura máxima (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TMax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de la base de datos del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Prediction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Center (CPC) de la NOAA, con una resolución de 0.5ºx0.5º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9;p5"/>
          <p:cNvSpPr txBox="1"/>
          <p:nvPr/>
        </p:nvSpPr>
        <p:spPr>
          <a:xfrm>
            <a:off x="408924" y="1950002"/>
            <a:ext cx="115706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periodo analizado corresponde a los meses de Diciembre a Abril entre los años 1979-2023.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00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11F5-9119-10DF-4F39-AD9BE195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4;p6"/>
          <p:cNvSpPr txBox="1"/>
          <p:nvPr/>
        </p:nvSpPr>
        <p:spPr>
          <a:xfrm>
            <a:off x="2598641" y="775941"/>
            <a:ext cx="196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Índice SPEI: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5;p6"/>
          <p:cNvSpPr txBox="1"/>
          <p:nvPr/>
        </p:nvSpPr>
        <p:spPr>
          <a:xfrm>
            <a:off x="3413972" y="5252835"/>
            <a:ext cx="8778028" cy="10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se estima a partir del método de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Penman-Monteith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FAO-56.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6;p6"/>
          <p:cNvSpPr txBox="1"/>
          <p:nvPr/>
        </p:nvSpPr>
        <p:spPr>
          <a:xfrm>
            <a:off x="3330844" y="1528611"/>
            <a:ext cx="1737057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PP-ET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7;p6"/>
          <p:cNvSpPr txBox="1"/>
          <p:nvPr/>
        </p:nvSpPr>
        <p:spPr>
          <a:xfrm>
            <a:off x="3413972" y="2158202"/>
            <a:ext cx="4927800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humedad del suelo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8;p6"/>
          <p:cNvSpPr txBox="1"/>
          <p:nvPr/>
        </p:nvSpPr>
        <p:spPr>
          <a:xfrm>
            <a:off x="3413972" y="2930129"/>
            <a:ext cx="9861000" cy="217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Valores: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Menores que -1 condiciones secas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Mayores que 1 condiciones húmedas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(-1,1) Condiciones normales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0364" y="600363"/>
            <a:ext cx="903043" cy="729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4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111F5-9119-10DF-4F39-AD9BE1958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o de dibujo premium de clima cálido | Vector Premium">
            <a:extLst>
              <a:ext uri="{FF2B5EF4-FFF2-40B4-BE49-F238E27FC236}">
                <a16:creationId xmlns:a16="http://schemas.microsoft.com/office/drawing/2014/main" id="{36E098C0-587C-1D56-C7BC-577C158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76" y="274251"/>
            <a:ext cx="821378" cy="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8;p7"/>
          <p:cNvSpPr txBox="1"/>
          <p:nvPr/>
        </p:nvSpPr>
        <p:spPr>
          <a:xfrm>
            <a:off x="2530938" y="456887"/>
            <a:ext cx="9566557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Día donde la temperatura </a:t>
            </a:r>
            <a:r>
              <a:rPr lang="es-E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Tmax</a:t>
            </a: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&gt; umbral 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007929" y="597936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En este estudio: 32° y 35°</a:t>
            </a:r>
            <a:endParaRPr lang="es-AR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Google Shape;97;p2">
            <a:extLst>
              <a:ext uri="{FF2B5EF4-FFF2-40B4-BE49-F238E27FC236}">
                <a16:creationId xmlns:a16="http://schemas.microsoft.com/office/drawing/2014/main" id="{82EA0C72-02C4-C4F2-9746-0A51904782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1347" y="1636638"/>
            <a:ext cx="890980" cy="766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8;p7"/>
          <p:cNvSpPr txBox="1"/>
          <p:nvPr/>
        </p:nvSpPr>
        <p:spPr>
          <a:xfrm>
            <a:off x="2532327" y="1721207"/>
            <a:ext cx="3415891" cy="6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 donde el SPEI &lt; -1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 descr="Icono de dibujo premium de clima cálido | Vector Premium">
            <a:extLst>
              <a:ext uri="{FF2B5EF4-FFF2-40B4-BE49-F238E27FC236}">
                <a16:creationId xmlns:a16="http://schemas.microsoft.com/office/drawing/2014/main" id="{36E098C0-587C-1D56-C7BC-577C1586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2" y="2893758"/>
            <a:ext cx="821378" cy="8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97;p2">
            <a:extLst>
              <a:ext uri="{FF2B5EF4-FFF2-40B4-BE49-F238E27FC236}">
                <a16:creationId xmlns:a16="http://schemas.microsoft.com/office/drawing/2014/main" id="{82EA0C72-02C4-C4F2-9746-0A51904782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9958" y="2893758"/>
            <a:ext cx="890980" cy="766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285260" y="312479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s-A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25443" y="3132263"/>
            <a:ext cx="917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coincidencia de un evento cálido diario y un evento de sequía mensual</a:t>
            </a:r>
            <a:endParaRPr lang="es-AR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" name="Picture 2" descr="Severidad Ilustraciones Stock, Vectores, Y Clipart – (1,103 Ilustraciones  Stock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0" t="40612"/>
          <a:stretch/>
        </p:blipFill>
        <p:spPr bwMode="auto">
          <a:xfrm>
            <a:off x="463882" y="4793077"/>
            <a:ext cx="622588" cy="5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24" y="4657661"/>
            <a:ext cx="4514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37" y="6026150"/>
            <a:ext cx="24098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2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2">
            <a:extLst>
              <a:ext uri="{FF2B5EF4-FFF2-40B4-BE49-F238E27FC236}">
                <a16:creationId xmlns:a16="http://schemas.microsoft.com/office/drawing/2014/main" id="{6B968D52-2A0A-9280-B203-49F7495A3746}"/>
              </a:ext>
            </a:extLst>
          </p:cNvPr>
          <p:cNvSpPr txBox="1"/>
          <p:nvPr/>
        </p:nvSpPr>
        <p:spPr>
          <a:xfrm>
            <a:off x="2485601" y="563057"/>
            <a:ext cx="3173700" cy="74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762" y="360218"/>
            <a:ext cx="1237673" cy="95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lh7-rt.googleusercontent.com/docsz/AD_4nXeXr9v6ptPmP7oOoAv1XL0vKuaHlq8U5V55HNGFGWw2-OlGWDESz4JAK_sCAE0eCEvKXa7JwZJSLh0cYBI4dbV2VDhB_HHpyccaSPpj2EeQJbYdWdp5hvJ7g2awMPz0UVeDhU3v93sDkpGE34B98HByht5N?key=9KGtkLfM9Hlt4DcNgmy5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39" y="1936455"/>
            <a:ext cx="5189970" cy="41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7-rt.googleusercontent.com/docsz/AD_4nXcf31NdQTmAMPrXzRKq6hrMxH_8b0u_ogXPRc9IX269OPFzpYlFlg4nflfJO2xW02hq15PRKpV0_DBlJUOpJs5249UdfclmynWJfJPj6RrKiwpvFrvdbqMIryoJbxI92ihAixQfjbBjlrsB4b325bFeJHvl?key=9KGtkLfM9Hlt4DcNgmy5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2" y="1936455"/>
            <a:ext cx="5228609" cy="42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6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3BDB-21DE-8781-68D6-98BD50037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7-rt.googleusercontent.com/slidesz/AGV_vUdee-z3uiG5EJyAATxherYXMqivHgRuRhh4YbBG9rbp9zkgC1wmtfk3S8MbnPfeCYBsmpdpEOYeP5KRNMpa2ShXWnTJeOBxBhxzsvrM-9ayJ33ipVka1nSYI_W9zS0MgnLfzH9M5gr45Efv9qdss1C5rhLvof4=s2048?key=bP0rvCTlTzkCbICSZKE8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" y="773832"/>
            <a:ext cx="5150398" cy="44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7-rt.googleusercontent.com/slidesz/AGV_vUcGiFhHtE5hBC-8ea5KXjpeipwtFGFJDlZtW17q97ViA7Lt5wK1WtTWS6heMp-6l418iUldRNE1HewCM5au4oWJ7UMn4y95_jVtTBejkNZkiAylcoNMZwu6BJYY9LC8IUGy1Eb3jE5h-E9VesZVg-1iQRtGMn0O=s2048?key=bP0rvCTlTzkCbICSZKE8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38" y="773832"/>
            <a:ext cx="5064420" cy="43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3929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</TotalTime>
  <Words>408</Words>
  <Application>Microsoft Office PowerPoint</Application>
  <PresentationFormat>Panorámica</PresentationFormat>
  <Paragraphs>55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Noto Sans Symbols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Martorelli</dc:creator>
  <cp:lastModifiedBy>Belen Martorelli</cp:lastModifiedBy>
  <cp:revision>14</cp:revision>
  <dcterms:created xsi:type="dcterms:W3CDTF">2024-11-04T17:14:42Z</dcterms:created>
  <dcterms:modified xsi:type="dcterms:W3CDTF">2024-11-12T15:19:33Z</dcterms:modified>
</cp:coreProperties>
</file>