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2"/>
  </p:notesMasterIdLst>
  <p:handoutMasterIdLst>
    <p:handoutMasterId r:id="rId13"/>
  </p:handoutMasterIdLst>
  <p:sldIdLst>
    <p:sldId id="359" r:id="rId2"/>
    <p:sldId id="363" r:id="rId3"/>
    <p:sldId id="267" r:id="rId4"/>
    <p:sldId id="360" r:id="rId5"/>
    <p:sldId id="361" r:id="rId6"/>
    <p:sldId id="364" r:id="rId7"/>
    <p:sldId id="369" r:id="rId8"/>
    <p:sldId id="366" r:id="rId9"/>
    <p:sldId id="368" r:id="rId10"/>
    <p:sldId id="362" r:id="rId11"/>
  </p:sldIdLst>
  <p:sldSz cx="9144000" cy="5143500" type="screen16x9"/>
  <p:notesSz cx="6858000" cy="9144000"/>
  <p:embeddedFontLst>
    <p:embeddedFont>
      <p:font typeface="Quicksand" pitchFamily="2" charset="77"/>
      <p:regular r:id="rId14"/>
      <p:bold r:id="rId15"/>
    </p:embeddedFont>
    <p:embeddedFont>
      <p:font typeface="Quicksand" pitchFamily="2" charset="77"/>
      <p:regular r:id="rId14"/>
      <p:bold r:id="rId15"/>
    </p:embeddedFont>
    <p:embeddedFont>
      <p:font typeface="Tenor Sans" panose="02000000000000000000" pitchFamily="2" charset="77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GO DELEGLISE" initials="HD" lastIdx="1" clrIdx="0">
    <p:extLst>
      <p:ext uri="{19B8F6BF-5375-455C-9EA6-DF929625EA0E}">
        <p15:presenceInfo xmlns:p15="http://schemas.microsoft.com/office/powerpoint/2012/main" userId="S-1-5-21-2901163039-3281240111-3707936290-3995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800000"/>
    <a:srgbClr val="FF9900"/>
    <a:srgbClr val="E7F7FD"/>
    <a:srgbClr val="FFFFCC"/>
    <a:srgbClr val="3A8FDC"/>
    <a:srgbClr val="FF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1AC1867-52CB-428E-BC26-DA5FD94BC9A9}">
  <a:tblStyle styleId="{01AC1867-52CB-428E-BC26-DA5FD94BC9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4" autoAdjust="0"/>
    <p:restoredTop sz="94550" autoAdjust="0"/>
  </p:normalViewPr>
  <p:slideViewPr>
    <p:cSldViewPr snapToGrid="0">
      <p:cViewPr varScale="1">
        <p:scale>
          <a:sx n="113" d="100"/>
          <a:sy n="113" d="100"/>
        </p:scale>
        <p:origin x="200" y="4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35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7880760-D6B1-4CEA-936F-C792314C39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6A99D64-D467-426A-B1AB-313A5F8C39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A04C6-B861-4CE4-B751-FCC66E6796CC}" type="datetimeFigureOut">
              <a:rPr lang="fr-FR" smtClean="0"/>
              <a:t>24/10/2024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398BC79-F450-4D1F-A07D-8ADA507658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74115D-D861-49BB-BE3A-B78D8EE2DC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C5ADD-D06E-404C-94F6-D004D137ED0D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833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 will present our vision of the current project about protected areas in </a:t>
            </a:r>
            <a:r>
              <a:rPr lang="en-US" dirty="0" err="1"/>
              <a:t>peru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support</a:t>
            </a:r>
          </a:p>
        </p:txBody>
      </p:sp>
    </p:spTree>
    <p:extLst>
      <p:ext uri="{BB962C8B-B14F-4D97-AF65-F5344CB8AC3E}">
        <p14:creationId xmlns:p14="http://schemas.microsoft.com/office/powerpoint/2010/main" val="1806230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fr-FR" dirty="0"/>
              <a:t>Contribution</a:t>
            </a:r>
          </a:p>
          <a:p>
            <a:pPr marL="158750" indent="0">
              <a:buNone/>
            </a:pPr>
            <a:r>
              <a:rPr lang="fr-FR" dirty="0" err="1"/>
              <a:t>Which</a:t>
            </a:r>
            <a:r>
              <a:rPr lang="fr-FR" dirty="0"/>
              <a:t> can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complementary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expert </a:t>
            </a:r>
            <a:r>
              <a:rPr lang="fr-FR" dirty="0" err="1"/>
              <a:t>knowledge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9351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fr-FR" dirty="0" err="1"/>
              <a:t>this</a:t>
            </a:r>
            <a:r>
              <a:rPr lang="fr-FR" dirty="0"/>
              <a:t> indicator </a:t>
            </a:r>
            <a:r>
              <a:rPr lang="fr-FR" dirty="0" err="1"/>
              <a:t>should</a:t>
            </a:r>
            <a:r>
              <a:rPr lang="fr-FR" dirty="0"/>
              <a:t> capture and combine information about the </a:t>
            </a:r>
            <a:r>
              <a:rPr lang="fr-FR" dirty="0" err="1"/>
              <a:t>tree</a:t>
            </a:r>
            <a:r>
              <a:rPr lang="fr-FR" dirty="0"/>
              <a:t> key concepts </a:t>
            </a:r>
            <a:r>
              <a:rPr lang="fr-FR" dirty="0" err="1"/>
              <a:t>which</a:t>
            </a:r>
            <a:r>
              <a:rPr lang="fr-FR" dirty="0"/>
              <a:t> are </a:t>
            </a:r>
          </a:p>
        </p:txBody>
      </p:sp>
    </p:spTree>
    <p:extLst>
      <p:ext uri="{BB962C8B-B14F-4D97-AF65-F5344CB8AC3E}">
        <p14:creationId xmlns:p14="http://schemas.microsoft.com/office/powerpoint/2010/main" val="1152360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fr-FR" dirty="0" err="1"/>
              <a:t>this</a:t>
            </a:r>
            <a:r>
              <a:rPr lang="fr-FR" dirty="0"/>
              <a:t> indicator </a:t>
            </a:r>
            <a:r>
              <a:rPr lang="fr-FR" dirty="0" err="1"/>
              <a:t>should</a:t>
            </a:r>
            <a:r>
              <a:rPr lang="fr-FR" dirty="0"/>
              <a:t> capture and combine information about the </a:t>
            </a:r>
            <a:r>
              <a:rPr lang="fr-FR" dirty="0" err="1"/>
              <a:t>tree</a:t>
            </a:r>
            <a:r>
              <a:rPr lang="fr-FR" dirty="0"/>
              <a:t> key concepts </a:t>
            </a:r>
            <a:r>
              <a:rPr lang="fr-FR" dirty="0" err="1"/>
              <a:t>which</a:t>
            </a:r>
            <a:r>
              <a:rPr lang="fr-FR" dirty="0"/>
              <a:t> are </a:t>
            </a:r>
          </a:p>
        </p:txBody>
      </p:sp>
    </p:spTree>
    <p:extLst>
      <p:ext uri="{BB962C8B-B14F-4D97-AF65-F5344CB8AC3E}">
        <p14:creationId xmlns:p14="http://schemas.microsoft.com/office/powerpoint/2010/main" val="201681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fr-FR" dirty="0" err="1"/>
              <a:t>this</a:t>
            </a:r>
            <a:r>
              <a:rPr lang="fr-FR" dirty="0"/>
              <a:t> indicator </a:t>
            </a:r>
            <a:r>
              <a:rPr lang="fr-FR" dirty="0" err="1"/>
              <a:t>should</a:t>
            </a:r>
            <a:r>
              <a:rPr lang="fr-FR" dirty="0"/>
              <a:t> capture and combine information about the </a:t>
            </a:r>
            <a:r>
              <a:rPr lang="fr-FR" dirty="0" err="1"/>
              <a:t>tree</a:t>
            </a:r>
            <a:r>
              <a:rPr lang="fr-FR" dirty="0"/>
              <a:t> key concepts </a:t>
            </a:r>
            <a:r>
              <a:rPr lang="fr-FR" dirty="0" err="1"/>
              <a:t>which</a:t>
            </a:r>
            <a:r>
              <a:rPr lang="fr-FR" dirty="0"/>
              <a:t> are </a:t>
            </a:r>
          </a:p>
        </p:txBody>
      </p:sp>
    </p:spTree>
    <p:extLst>
      <p:ext uri="{BB962C8B-B14F-4D97-AF65-F5344CB8AC3E}">
        <p14:creationId xmlns:p14="http://schemas.microsoft.com/office/powerpoint/2010/main" val="255796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fr-FR" dirty="0" err="1"/>
              <a:t>this</a:t>
            </a:r>
            <a:r>
              <a:rPr lang="fr-FR" dirty="0"/>
              <a:t> indicator </a:t>
            </a:r>
            <a:r>
              <a:rPr lang="fr-FR" dirty="0" err="1"/>
              <a:t>should</a:t>
            </a:r>
            <a:r>
              <a:rPr lang="fr-FR" dirty="0"/>
              <a:t> capture and combine information about the </a:t>
            </a:r>
            <a:r>
              <a:rPr lang="fr-FR" dirty="0" err="1"/>
              <a:t>tree</a:t>
            </a:r>
            <a:r>
              <a:rPr lang="fr-FR" dirty="0"/>
              <a:t> key concepts </a:t>
            </a:r>
            <a:r>
              <a:rPr lang="fr-FR" dirty="0" err="1"/>
              <a:t>which</a:t>
            </a:r>
            <a:r>
              <a:rPr lang="fr-FR" dirty="0"/>
              <a:t> are </a:t>
            </a:r>
          </a:p>
        </p:txBody>
      </p:sp>
    </p:spTree>
    <p:extLst>
      <p:ext uri="{BB962C8B-B14F-4D97-AF65-F5344CB8AC3E}">
        <p14:creationId xmlns:p14="http://schemas.microsoft.com/office/powerpoint/2010/main" val="3406371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fr-FR" dirty="0" err="1"/>
              <a:t>this</a:t>
            </a:r>
            <a:r>
              <a:rPr lang="fr-FR" dirty="0"/>
              <a:t> indicator </a:t>
            </a:r>
            <a:r>
              <a:rPr lang="fr-FR" dirty="0" err="1"/>
              <a:t>should</a:t>
            </a:r>
            <a:r>
              <a:rPr lang="fr-FR" dirty="0"/>
              <a:t> capture and combine information about the </a:t>
            </a:r>
            <a:r>
              <a:rPr lang="fr-FR" dirty="0" err="1"/>
              <a:t>tree</a:t>
            </a:r>
            <a:r>
              <a:rPr lang="fr-FR" dirty="0"/>
              <a:t> key concepts </a:t>
            </a:r>
            <a:r>
              <a:rPr lang="fr-FR" dirty="0" err="1"/>
              <a:t>which</a:t>
            </a:r>
            <a:r>
              <a:rPr lang="fr-FR" dirty="0"/>
              <a:t> are </a:t>
            </a:r>
          </a:p>
        </p:txBody>
      </p:sp>
    </p:spTree>
    <p:extLst>
      <p:ext uri="{BB962C8B-B14F-4D97-AF65-F5344CB8AC3E}">
        <p14:creationId xmlns:p14="http://schemas.microsoft.com/office/powerpoint/2010/main" val="31775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7043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42050" y="1311025"/>
            <a:ext cx="4790700" cy="6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3700">
                <a:solidFill>
                  <a:schemeClr val="tx2">
                    <a:lumMod val="25000"/>
                  </a:schemeClr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030525" y="4052637"/>
            <a:ext cx="3861900" cy="41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2"/>
          </p:nvPr>
        </p:nvSpPr>
        <p:spPr>
          <a:xfrm>
            <a:off x="829725" y="2789274"/>
            <a:ext cx="3959100" cy="4125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Tenor Sans"/>
                <a:ea typeface="Tenor Sans"/>
                <a:cs typeface="Tenor Sans"/>
                <a:sym typeface="Tenor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3"/>
          </p:nvPr>
        </p:nvSpPr>
        <p:spPr>
          <a:xfrm>
            <a:off x="742050" y="2042325"/>
            <a:ext cx="4790700" cy="453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Tenor Sans"/>
                <a:ea typeface="Tenor Sans"/>
                <a:cs typeface="Tenor Sans"/>
                <a:sym typeface="Tenor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preserve="1" userDrawn="1">
  <p:cSld name="1_Title only 1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"/>
          <p:cNvSpPr txBox="1">
            <a:spLocks noGrp="1"/>
          </p:cNvSpPr>
          <p:nvPr>
            <p:ph type="title"/>
          </p:nvPr>
        </p:nvSpPr>
        <p:spPr>
          <a:xfrm>
            <a:off x="2270700" y="230992"/>
            <a:ext cx="4602600" cy="3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68719E-D8F8-4F28-B877-C0E0CF1899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49" y="756813"/>
            <a:ext cx="8353115" cy="3945816"/>
          </a:xfrm>
        </p:spPr>
        <p:txBody>
          <a:bodyPr anchor="t"/>
          <a:lstStyle>
            <a:lvl1pPr>
              <a:defRPr sz="1600"/>
            </a:lvl1pPr>
            <a:lvl2pPr marL="914400" indent="-3175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Google Shape;8;p1">
            <a:extLst>
              <a:ext uri="{FF2B5EF4-FFF2-40B4-BE49-F238E27FC236}">
                <a16:creationId xmlns:a16="http://schemas.microsoft.com/office/drawing/2014/main" id="{E613607A-66B0-4388-B0BE-4FF5781312B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389806" y="4842867"/>
            <a:ext cx="399000" cy="1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900" b="1">
                <a:solidFill>
                  <a:schemeClr val="tx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buNone/>
              <a:defRPr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buNone/>
              <a:defRPr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buNone/>
              <a:defRPr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buNone/>
              <a:defRPr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buNone/>
              <a:defRPr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buNone/>
              <a:defRPr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buNone/>
              <a:defRPr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buNone/>
              <a:defRPr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fld id="{00000000-1234-1234-1234-123412341234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39F2246-4913-4B9A-B5CF-26B462A5DB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2748" y="4842413"/>
            <a:ext cx="3281137" cy="196500"/>
          </a:xfrm>
        </p:spPr>
        <p:txBody>
          <a:bodyPr/>
          <a:lstStyle>
            <a:lvl1pPr marL="139700" indent="0">
              <a:buNone/>
              <a:defRPr sz="1000" b="1" i="1">
                <a:solidFill>
                  <a:schemeClr val="tx1"/>
                </a:solidFill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349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"/>
          <p:cNvSpPr txBox="1">
            <a:spLocks noGrp="1"/>
          </p:cNvSpPr>
          <p:nvPr>
            <p:ph type="title"/>
          </p:nvPr>
        </p:nvSpPr>
        <p:spPr>
          <a:xfrm>
            <a:off x="2270700" y="230992"/>
            <a:ext cx="4602600" cy="3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68719E-D8F8-4F28-B877-C0E0CF1899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49" y="756813"/>
            <a:ext cx="8353115" cy="3945816"/>
          </a:xfrm>
        </p:spPr>
        <p:txBody>
          <a:bodyPr anchor="t"/>
          <a:lstStyle>
            <a:lvl1pPr>
              <a:defRPr sz="1600"/>
            </a:lvl1pPr>
            <a:lvl2pPr marL="914400" indent="-3175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Google Shape;8;p1">
            <a:extLst>
              <a:ext uri="{FF2B5EF4-FFF2-40B4-BE49-F238E27FC236}">
                <a16:creationId xmlns:a16="http://schemas.microsoft.com/office/drawing/2014/main" id="{E613607A-66B0-4388-B0BE-4FF5781312B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389806" y="4842867"/>
            <a:ext cx="399000" cy="1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900" b="1">
                <a:solidFill>
                  <a:schemeClr val="tx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buNone/>
              <a:defRPr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buNone/>
              <a:defRPr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buNone/>
              <a:defRPr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buNone/>
              <a:defRPr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buNone/>
              <a:defRPr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buNone/>
              <a:defRPr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buNone/>
              <a:defRPr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buNone/>
              <a:defRPr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fld id="{00000000-1234-1234-1234-123412341234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60154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1123C1-F392-486F-A92A-1EB130D44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9EB7041-8803-42C8-B2D8-11F624A36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930E2F-5BB5-4492-BA89-343F07F4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FA9C-AAAA-4621-8C63-4941BC17D79E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8F674F-ED2A-47A0-AA6D-CBDE8897A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E51F51-2919-4D47-AA85-97A3BD1F7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C958-F046-4984-AFC3-A5BED45A2E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49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35FC55E2-1DF0-4213-A1D6-4B08EC64A1B8}"/>
              </a:ext>
            </a:extLst>
          </p:cNvPr>
          <p:cNvSpPr/>
          <p:nvPr userDrawn="1"/>
        </p:nvSpPr>
        <p:spPr>
          <a:xfrm>
            <a:off x="210965" y="0"/>
            <a:ext cx="8717195" cy="157910"/>
          </a:xfrm>
          <a:prstGeom prst="rect">
            <a:avLst/>
          </a:prstGeom>
          <a:gradFill flip="none" rotWithShape="1">
            <a:gsLst>
              <a:gs pos="100000">
                <a:schemeClr val="accent3">
                  <a:alpha val="10000"/>
                </a:schemeClr>
              </a:gs>
              <a:gs pos="0">
                <a:srgbClr val="00B0F0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507783F-DC8B-479C-9F86-5803D2AC2094}"/>
              </a:ext>
            </a:extLst>
          </p:cNvPr>
          <p:cNvSpPr/>
          <p:nvPr userDrawn="1"/>
        </p:nvSpPr>
        <p:spPr>
          <a:xfrm>
            <a:off x="8928161" y="0"/>
            <a:ext cx="220723" cy="5066325"/>
          </a:xfrm>
          <a:prstGeom prst="rect">
            <a:avLst/>
          </a:prstGeom>
          <a:solidFill>
            <a:schemeClr val="accent3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759E6DF-F9CF-4F6D-A1F6-6A0FE3313A05}"/>
              </a:ext>
            </a:extLst>
          </p:cNvPr>
          <p:cNvSpPr/>
          <p:nvPr userDrawn="1"/>
        </p:nvSpPr>
        <p:spPr>
          <a:xfrm>
            <a:off x="0" y="0"/>
            <a:ext cx="210965" cy="5066325"/>
          </a:xfrm>
          <a:prstGeom prst="rect">
            <a:avLst/>
          </a:pr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Organigramme : Connecteur 25">
            <a:extLst>
              <a:ext uri="{FF2B5EF4-FFF2-40B4-BE49-F238E27FC236}">
                <a16:creationId xmlns:a16="http://schemas.microsoft.com/office/drawing/2014/main" id="{D6479840-2295-49EC-ADC4-F570B2F5D404}"/>
              </a:ext>
            </a:extLst>
          </p:cNvPr>
          <p:cNvSpPr/>
          <p:nvPr userDrawn="1"/>
        </p:nvSpPr>
        <p:spPr>
          <a:xfrm>
            <a:off x="74200" y="64950"/>
            <a:ext cx="440012" cy="474388"/>
          </a:xfrm>
          <a:prstGeom prst="flowChartConnector">
            <a:avLst/>
          </a:prstGeom>
          <a:ln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5228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enor Sans"/>
              <a:buNone/>
              <a:defRPr sz="2800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enor Sans"/>
              <a:buNone/>
              <a:defRPr sz="2800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enor Sans"/>
              <a:buNone/>
              <a:defRPr sz="2800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enor Sans"/>
              <a:buNone/>
              <a:defRPr sz="2800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enor Sans"/>
              <a:buNone/>
              <a:defRPr sz="2800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enor Sans"/>
              <a:buNone/>
              <a:defRPr sz="2800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enor Sans"/>
              <a:buNone/>
              <a:defRPr sz="2800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enor Sans"/>
              <a:buNone/>
              <a:defRPr sz="2800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enor Sans"/>
              <a:buNone/>
              <a:defRPr sz="2800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 lang="fr-FR" dirty="0"/>
          </a:p>
          <a:p>
            <a:endParaRPr dirty="0"/>
          </a:p>
        </p:txBody>
      </p:sp>
      <p:sp>
        <p:nvSpPr>
          <p:cNvPr id="5" name="Google Shape;40;p6">
            <a:extLst>
              <a:ext uri="{FF2B5EF4-FFF2-40B4-BE49-F238E27FC236}">
                <a16:creationId xmlns:a16="http://schemas.microsoft.com/office/drawing/2014/main" id="{4EC5F4D3-DADB-4706-A3F4-6D53004B897E}"/>
              </a:ext>
            </a:extLst>
          </p:cNvPr>
          <p:cNvSpPr/>
          <p:nvPr userDrawn="1"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41;p6">
            <a:extLst>
              <a:ext uri="{FF2B5EF4-FFF2-40B4-BE49-F238E27FC236}">
                <a16:creationId xmlns:a16="http://schemas.microsoft.com/office/drawing/2014/main" id="{11ECE8B9-23F9-492B-8AC3-A0EB4EE5F7A6}"/>
              </a:ext>
            </a:extLst>
          </p:cNvPr>
          <p:cNvSpPr/>
          <p:nvPr userDrawn="1"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43;p6">
            <a:extLst>
              <a:ext uri="{FF2B5EF4-FFF2-40B4-BE49-F238E27FC236}">
                <a16:creationId xmlns:a16="http://schemas.microsoft.com/office/drawing/2014/main" id="{056ED319-AD44-476A-A119-F435B7005A42}"/>
              </a:ext>
            </a:extLst>
          </p:cNvPr>
          <p:cNvSpPr/>
          <p:nvPr userDrawn="1"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2" name="Google Shape;36;p3">
            <a:extLst>
              <a:ext uri="{FF2B5EF4-FFF2-40B4-BE49-F238E27FC236}">
                <a16:creationId xmlns:a16="http://schemas.microsoft.com/office/drawing/2014/main" id="{C5831D7B-CC38-411C-BCB2-A5E563B1C756}"/>
              </a:ext>
            </a:extLst>
          </p:cNvPr>
          <p:cNvCxnSpPr>
            <a:cxnSpLocks/>
          </p:cNvCxnSpPr>
          <p:nvPr userDrawn="1"/>
        </p:nvCxnSpPr>
        <p:spPr>
          <a:xfrm flipH="1">
            <a:off x="311700" y="4793652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" name="Image 17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D38C927D-9DED-45E8-A58C-FCC0646609E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2267" y="109765"/>
            <a:ext cx="197800" cy="387000"/>
          </a:xfrm>
          <a:prstGeom prst="rect">
            <a:avLst/>
          </a:prstGeom>
        </p:spPr>
      </p:pic>
      <p:sp>
        <p:nvSpPr>
          <p:cNvPr id="27" name="Organigramme : Connecteur 26">
            <a:extLst>
              <a:ext uri="{FF2B5EF4-FFF2-40B4-BE49-F238E27FC236}">
                <a16:creationId xmlns:a16="http://schemas.microsoft.com/office/drawing/2014/main" id="{4E3E19C5-00B9-48E5-9EC0-A65C55A9C4D8}"/>
              </a:ext>
            </a:extLst>
          </p:cNvPr>
          <p:cNvSpPr/>
          <p:nvPr userDrawn="1"/>
        </p:nvSpPr>
        <p:spPr>
          <a:xfrm>
            <a:off x="8611629" y="64517"/>
            <a:ext cx="440012" cy="474388"/>
          </a:xfrm>
          <a:prstGeom prst="flowChartConnector">
            <a:avLst/>
          </a:prstGeom>
          <a:solidFill>
            <a:schemeClr val="lt1"/>
          </a:solidFill>
          <a:ln>
            <a:gradFill flip="none" rotWithShape="1">
              <a:gsLst>
                <a:gs pos="100000">
                  <a:schemeClr val="accent2">
                    <a:lumMod val="40000"/>
                    <a:lumOff val="60000"/>
                  </a:schemeClr>
                </a:gs>
                <a:gs pos="0">
                  <a:srgbClr val="0070C0"/>
                </a:gs>
              </a:gsLst>
              <a:lin ang="16200000" scaled="1"/>
              <a:tileRect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9" name="Image 18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A2DBDB2D-EA41-4DCE-AAB6-6079F189A86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30360" y="109765"/>
            <a:ext cx="197800" cy="387000"/>
          </a:xfrm>
          <a:prstGeom prst="rect">
            <a:avLst/>
          </a:prstGeom>
        </p:spPr>
      </p:pic>
      <p:sp>
        <p:nvSpPr>
          <p:cNvPr id="10" name="Google Shape;42;p6">
            <a:extLst>
              <a:ext uri="{FF2B5EF4-FFF2-40B4-BE49-F238E27FC236}">
                <a16:creationId xmlns:a16="http://schemas.microsoft.com/office/drawing/2014/main" id="{8954EA09-CD14-4F53-AEF6-F3E0345F2E9B}"/>
              </a:ext>
            </a:extLst>
          </p:cNvPr>
          <p:cNvSpPr/>
          <p:nvPr userDrawn="1"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70C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82" r:id="rId2"/>
    <p:sldLayoutId id="2147483683" r:id="rId3"/>
    <p:sldLayoutId id="2147483684" r:id="rId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00" b="0" i="0" u="none" strike="noStrike" cap="none">
          <a:solidFill>
            <a:srgbClr val="0070C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397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10000"/>
          </a:schemeClr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6"/>
          <p:cNvSpPr txBox="1">
            <a:spLocks noGrp="1"/>
          </p:cNvSpPr>
          <p:nvPr>
            <p:ph type="ctrTitle"/>
          </p:nvPr>
        </p:nvSpPr>
        <p:spPr>
          <a:xfrm>
            <a:off x="420914" y="998500"/>
            <a:ext cx="8302172" cy="12264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br>
              <a:rPr lang="fr-FR" sz="2400" dirty="0"/>
            </a:br>
            <a:br>
              <a:rPr lang="fr-FR" sz="2400" dirty="0"/>
            </a:br>
            <a:br>
              <a:rPr lang="fr-FR" sz="2400" dirty="0"/>
            </a:br>
            <a:r>
              <a:rPr lang="es-PE" sz="2400" b="1" dirty="0"/>
              <a:t>Priorización espacial de áreas para </a:t>
            </a:r>
            <a:br>
              <a:rPr lang="es-PE" sz="2400" b="1" dirty="0"/>
            </a:br>
            <a:r>
              <a:rPr lang="es-PE" sz="2400" b="1" dirty="0"/>
              <a:t>la conservación en Perú</a:t>
            </a:r>
            <a:endParaRPr lang="fr-FR" sz="2400" i="1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FAC01E6F-D864-1383-8D40-70740AFE5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799" y="356257"/>
            <a:ext cx="1425147" cy="1044383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CE0DC83-DDDD-B90E-74BE-A0BAC8383C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58" r="6818"/>
          <a:stretch/>
        </p:blipFill>
        <p:spPr>
          <a:xfrm>
            <a:off x="6581230" y="88395"/>
            <a:ext cx="1350744" cy="1312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Google Shape;407;p36">
            <a:extLst>
              <a:ext uri="{FF2B5EF4-FFF2-40B4-BE49-F238E27FC236}">
                <a16:creationId xmlns:a16="http://schemas.microsoft.com/office/drawing/2014/main" id="{EE1B4866-7311-3745-C26B-815DFCE1829F}"/>
              </a:ext>
            </a:extLst>
          </p:cNvPr>
          <p:cNvSpPr txBox="1">
            <a:spLocks/>
          </p:cNvSpPr>
          <p:nvPr/>
        </p:nvSpPr>
        <p:spPr>
          <a:xfrm>
            <a:off x="1794741" y="3047824"/>
            <a:ext cx="5601868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0" i="0" u="none" strike="noStrike" cap="none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algn="ctr"/>
            <a:r>
              <a:rPr lang="fr-FR" sz="1600" dirty="0"/>
              <a:t>Hugo Deléglise, Ignacio Palomo, Jhan-Carlo Espinoza</a:t>
            </a:r>
            <a:br>
              <a:rPr lang="fr-FR" sz="1600" dirty="0"/>
            </a:br>
            <a:br>
              <a:rPr lang="fr-FR" sz="1600" dirty="0"/>
            </a:br>
            <a:endParaRPr lang="fr-FR" sz="16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230D2A3-3883-4043-B107-6BB6CA9E4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793" y="356257"/>
            <a:ext cx="1054283" cy="104438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1B2D27A-3687-EE45-8B27-1F224FC8E4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793" y="3691366"/>
            <a:ext cx="2298700" cy="8763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97AEED6-3320-984B-9F5B-F76DA55916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5274" y="3767566"/>
            <a:ext cx="28067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87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B319A5A8-1082-7193-5051-5B0FE482191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89806" y="4842867"/>
            <a:ext cx="399000" cy="196500"/>
          </a:xfrm>
        </p:spPr>
        <p:txBody>
          <a:bodyPr/>
          <a:lstStyle/>
          <a:p>
            <a:fld id="{00000000-1234-1234-1234-123412341234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A299514-5A23-48F1-A6A1-8660445B5554}"/>
              </a:ext>
            </a:extLst>
          </p:cNvPr>
          <p:cNvSpPr txBox="1"/>
          <p:nvPr/>
        </p:nvSpPr>
        <p:spPr>
          <a:xfrm>
            <a:off x="2150978" y="1247663"/>
            <a:ext cx="4396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i="1" dirty="0">
                <a:latin typeface="Quicksand" panose="020B0604020202020204" charset="0"/>
                <a:sym typeface="Wingdings" panose="05000000000000000000" pitchFamily="2" charset="2"/>
              </a:rPr>
              <a:t>Siguientes pasos</a:t>
            </a:r>
          </a:p>
          <a:p>
            <a:pPr algn="ctr"/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4243506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B319A5A8-1082-7193-5051-5B0FE482191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89806" y="4842867"/>
            <a:ext cx="399000" cy="196500"/>
          </a:xfrm>
        </p:spPr>
        <p:txBody>
          <a:bodyPr/>
          <a:lstStyle/>
          <a:p>
            <a:fld id="{00000000-1234-1234-1234-123412341234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14CA230-0544-E427-6FD1-59DAB50D31D2}"/>
              </a:ext>
            </a:extLst>
          </p:cNvPr>
          <p:cNvSpPr txBox="1"/>
          <p:nvPr/>
        </p:nvSpPr>
        <p:spPr>
          <a:xfrm>
            <a:off x="324356" y="802502"/>
            <a:ext cx="67024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Quicksand" panose="020B0604020202020204" charset="0"/>
              </a:rPr>
              <a:t>Contribuir al </a:t>
            </a:r>
            <a:r>
              <a:rPr lang="es-ES" b="1" dirty="0">
                <a:latin typeface="Quicksand" panose="020B0604020202020204" charset="0"/>
              </a:rPr>
              <a:t>Marco Global de Biodiversidad Kunming-Montreal</a:t>
            </a:r>
            <a:r>
              <a:rPr lang="es-ES" dirty="0">
                <a:latin typeface="Quicksand" panose="020B060402020202020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Quicksand" panose="020B0604020202020204" charset="0"/>
              </a:rPr>
              <a:t>Utilización de métodos y herramientas de </a:t>
            </a:r>
            <a:r>
              <a:rPr lang="es-ES" b="1" dirty="0">
                <a:latin typeface="Quicksand" panose="020B0604020202020204" charset="0"/>
              </a:rPr>
              <a:t>ciencia de datos</a:t>
            </a:r>
            <a:r>
              <a:rPr lang="es-ES" dirty="0">
                <a:latin typeface="Quicksand" panose="020B060402020202020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latin typeface="Quicksand" panose="020B0604020202020204" charset="0"/>
              </a:rPr>
              <a:t>Priorización espacial </a:t>
            </a:r>
            <a:r>
              <a:rPr lang="es-ES" dirty="0">
                <a:latin typeface="Quicksand" panose="020B0604020202020204" charset="0"/>
              </a:rPr>
              <a:t>de áreas para la conservación en Perú </a:t>
            </a:r>
            <a:r>
              <a:rPr lang="es-ES" b="1" dirty="0">
                <a:latin typeface="Quicksand" panose="020B0604020202020204" charset="0"/>
              </a:rPr>
              <a:t>(17% </a:t>
            </a:r>
            <a:r>
              <a:rPr lang="es-ES" b="1" dirty="0">
                <a:latin typeface="Quicksand" panose="020B0604020202020204" charset="0"/>
                <a:sym typeface="Wingdings" panose="05000000000000000000" pitchFamily="2" charset="2"/>
              </a:rPr>
              <a:t></a:t>
            </a:r>
            <a:r>
              <a:rPr lang="es-ES" b="1" dirty="0">
                <a:latin typeface="Quicksand" panose="020B0604020202020204" charset="0"/>
              </a:rPr>
              <a:t> 30%).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7E32EA-69BF-4929-A5E6-BD6F4583D4C3}"/>
              </a:ext>
            </a:extLst>
          </p:cNvPr>
          <p:cNvSpPr/>
          <p:nvPr/>
        </p:nvSpPr>
        <p:spPr>
          <a:xfrm>
            <a:off x="3307885" y="277985"/>
            <a:ext cx="2720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Quicksand" panose="020B0604020202020204" charset="0"/>
              </a:rPr>
              <a:t>Proyecto “Peru 30*30”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Quicksand" panose="020B0604020202020204" charset="0"/>
              </a:rPr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4CD23B4-C587-4E79-A820-71BFC0F585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629"/>
          <a:stretch/>
        </p:blipFill>
        <p:spPr>
          <a:xfrm>
            <a:off x="828040" y="1562623"/>
            <a:ext cx="2171091" cy="305357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45E93BE-A38A-4D7E-9A70-FF8F210A8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9131" y="4133483"/>
            <a:ext cx="786125" cy="26932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0159830-499A-48A0-8987-E8E73F336C0F}"/>
              </a:ext>
            </a:extLst>
          </p:cNvPr>
          <p:cNvSpPr txBox="1"/>
          <p:nvPr/>
        </p:nvSpPr>
        <p:spPr>
          <a:xfrm>
            <a:off x="324356" y="4588951"/>
            <a:ext cx="39709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dirty="0">
                <a:latin typeface="Quicksand" panose="020B0604020202020204" charset="0"/>
              </a:rPr>
              <a:t>Sistema actual de Zonas Protegidas y de Conservación (PCA)</a:t>
            </a:r>
            <a:endParaRPr lang="en-US" sz="1000" b="1" dirty="0">
              <a:latin typeface="Quicksand" panose="020B060402020202020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CB08858-CDB9-48C2-8326-000A186057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4081" y="1617097"/>
            <a:ext cx="3049338" cy="309496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E6986F3-BB14-45DD-8F82-BE27B7504B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2070" y="4133483"/>
            <a:ext cx="1022548" cy="36229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E57808F-7E0A-4E23-950D-50D321054206}"/>
              </a:ext>
            </a:extLst>
          </p:cNvPr>
          <p:cNvSpPr/>
          <p:nvPr/>
        </p:nvSpPr>
        <p:spPr>
          <a:xfrm>
            <a:off x="8585323" y="4336875"/>
            <a:ext cx="298695" cy="131858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B2BA62FC-5B67-4538-954A-FF0DCEF1B116}"/>
              </a:ext>
            </a:extLst>
          </p:cNvPr>
          <p:cNvSpPr/>
          <p:nvPr/>
        </p:nvSpPr>
        <p:spPr>
          <a:xfrm>
            <a:off x="3140282" y="3502052"/>
            <a:ext cx="2929127" cy="1965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BC7B3C-0D08-4710-87C7-98CE46226D26}"/>
              </a:ext>
            </a:extLst>
          </p:cNvPr>
          <p:cNvSpPr/>
          <p:nvPr/>
        </p:nvSpPr>
        <p:spPr>
          <a:xfrm>
            <a:off x="3091186" y="3249150"/>
            <a:ext cx="30493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Quicksand" panose="020B0604020202020204" charset="0"/>
              </a:rPr>
              <a:t>17%</a:t>
            </a:r>
            <a:r>
              <a:rPr lang="en-US" dirty="0">
                <a:latin typeface="Quicksand" panose="020B0604020202020204" charset="0"/>
              </a:rPr>
              <a:t> </a:t>
            </a:r>
            <a:r>
              <a:rPr lang="en-US" dirty="0">
                <a:latin typeface="Quicksand" panose="020B0604020202020204" charset="0"/>
                <a:sym typeface="Wingdings" panose="05000000000000000000" pitchFamily="2" charset="2"/>
              </a:rPr>
              <a:t>	</a:t>
            </a:r>
            <a:r>
              <a:rPr lang="en-US" dirty="0">
                <a:latin typeface="Quicksand" panose="020B0604020202020204" charset="0"/>
              </a:rPr>
              <a:t>         	             </a:t>
            </a:r>
            <a:r>
              <a:rPr lang="en-US" b="1" dirty="0">
                <a:latin typeface="Quicksand" panose="020B0604020202020204" charset="0"/>
              </a:rPr>
              <a:t>30%</a:t>
            </a:r>
            <a:endParaRPr lang="en-US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97987BD-93EB-4504-AA3B-A1BE934EFFF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011"/>
          <a:stretch/>
        </p:blipFill>
        <p:spPr>
          <a:xfrm>
            <a:off x="4697134" y="2159617"/>
            <a:ext cx="887168" cy="5936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E5A0FA9-95D1-492D-A480-5F46FF26B7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5331" y="2164713"/>
            <a:ext cx="887168" cy="5998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C65A898-23E3-4C09-9213-E27634C7B39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6241"/>
          <a:stretch/>
        </p:blipFill>
        <p:spPr>
          <a:xfrm>
            <a:off x="4138994" y="2851091"/>
            <a:ext cx="874383" cy="5936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10479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F5526DFB-DD83-48FC-BF9B-CD8BBC680954}"/>
              </a:ext>
            </a:extLst>
          </p:cNvPr>
          <p:cNvSpPr/>
          <p:nvPr/>
        </p:nvSpPr>
        <p:spPr>
          <a:xfrm>
            <a:off x="701979" y="88105"/>
            <a:ext cx="5103634" cy="2692200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FD55417-D86F-4299-9874-5BD9C361A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52" y="176713"/>
            <a:ext cx="4740274" cy="2407228"/>
          </a:xfrm>
          <a:prstGeom prst="rect">
            <a:avLst/>
          </a:prstGeom>
        </p:spPr>
      </p:pic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D6E70DD3-9D6A-4679-870B-CB929D97EBE6}"/>
              </a:ext>
            </a:extLst>
          </p:cNvPr>
          <p:cNvSpPr/>
          <p:nvPr/>
        </p:nvSpPr>
        <p:spPr>
          <a:xfrm>
            <a:off x="5911660" y="691109"/>
            <a:ext cx="2971856" cy="3997029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7235B9B3-87FB-474E-A1AF-86F02A893A12}"/>
              </a:ext>
            </a:extLst>
          </p:cNvPr>
          <p:cNvSpPr/>
          <p:nvPr/>
        </p:nvSpPr>
        <p:spPr>
          <a:xfrm>
            <a:off x="692033" y="2886158"/>
            <a:ext cx="5103633" cy="1881242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B319A5A8-1082-7193-5051-5B0FE482191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89806" y="4842867"/>
            <a:ext cx="399000" cy="196500"/>
          </a:xfrm>
        </p:spPr>
        <p:txBody>
          <a:bodyPr/>
          <a:lstStyle/>
          <a:p>
            <a:fld id="{00000000-1234-1234-1234-123412341234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0CBC3F8-AA05-4870-BA8C-3820400362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778" t="11181" r="33889" b="10762"/>
          <a:stretch/>
        </p:blipFill>
        <p:spPr>
          <a:xfrm>
            <a:off x="5983673" y="1230548"/>
            <a:ext cx="2868093" cy="3193859"/>
          </a:xfrm>
          <a:prstGeom prst="rect">
            <a:avLst/>
          </a:prstGeom>
        </p:spPr>
      </p:pic>
      <p:pic>
        <p:nvPicPr>
          <p:cNvPr id="24" name="Picture 8" descr="A picture containing screenshot, pixel&#10;&#10;Description automatically generated">
            <a:extLst>
              <a:ext uri="{FF2B5EF4-FFF2-40B4-BE49-F238E27FC236}">
                <a16:creationId xmlns:a16="http://schemas.microsoft.com/office/drawing/2014/main" id="{58A255CD-D174-48B5-978C-F414D29AB8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9219"/>
          <a:stretch/>
        </p:blipFill>
        <p:spPr>
          <a:xfrm>
            <a:off x="954863" y="3157316"/>
            <a:ext cx="983605" cy="1283664"/>
          </a:xfrm>
          <a:prstGeom prst="rect">
            <a:avLst/>
          </a:prstGeom>
        </p:spPr>
      </p:pic>
      <p:pic>
        <p:nvPicPr>
          <p:cNvPr id="25" name="Picture 8" descr="A picture containing screenshot, pixel&#10;&#10;Description automatically generated">
            <a:extLst>
              <a:ext uri="{FF2B5EF4-FFF2-40B4-BE49-F238E27FC236}">
                <a16:creationId xmlns:a16="http://schemas.microsoft.com/office/drawing/2014/main" id="{0DE08875-E31F-45F1-B458-88B8197CCA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9219"/>
          <a:stretch/>
        </p:blipFill>
        <p:spPr>
          <a:xfrm>
            <a:off x="2459813" y="3157316"/>
            <a:ext cx="983605" cy="128366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AC0295E-0EBB-4B02-B77B-EE8934531058}"/>
              </a:ext>
            </a:extLst>
          </p:cNvPr>
          <p:cNvSpPr/>
          <p:nvPr/>
        </p:nvSpPr>
        <p:spPr>
          <a:xfrm>
            <a:off x="3164018" y="4107180"/>
            <a:ext cx="158750" cy="965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803C61B-E0E7-475A-A62A-FBC599C486B6}"/>
              </a:ext>
            </a:extLst>
          </p:cNvPr>
          <p:cNvSpPr/>
          <p:nvPr/>
        </p:nvSpPr>
        <p:spPr>
          <a:xfrm>
            <a:off x="2700468" y="3417234"/>
            <a:ext cx="82550" cy="8796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31A7B5-5788-4AD0-B7DF-993F8F249169}"/>
              </a:ext>
            </a:extLst>
          </p:cNvPr>
          <p:cNvSpPr/>
          <p:nvPr/>
        </p:nvSpPr>
        <p:spPr>
          <a:xfrm>
            <a:off x="3094168" y="4247074"/>
            <a:ext cx="82550" cy="8796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C72C4F8-9CF3-4D5F-9B68-F19BE533F8C4}"/>
              </a:ext>
            </a:extLst>
          </p:cNvPr>
          <p:cNvSpPr/>
          <p:nvPr/>
        </p:nvSpPr>
        <p:spPr>
          <a:xfrm>
            <a:off x="3151318" y="4355554"/>
            <a:ext cx="63500" cy="45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èche : droite 22">
            <a:extLst>
              <a:ext uri="{FF2B5EF4-FFF2-40B4-BE49-F238E27FC236}">
                <a16:creationId xmlns:a16="http://schemas.microsoft.com/office/drawing/2014/main" id="{EA73A79B-5BAA-4858-B744-DCC0DDEDF724}"/>
              </a:ext>
            </a:extLst>
          </p:cNvPr>
          <p:cNvSpPr/>
          <p:nvPr/>
        </p:nvSpPr>
        <p:spPr>
          <a:xfrm>
            <a:off x="1966416" y="3722947"/>
            <a:ext cx="38735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43AE4FFC-D845-4036-9A50-6EBBA23E2A93}"/>
              </a:ext>
            </a:extLst>
          </p:cNvPr>
          <p:cNvSpPr txBox="1"/>
          <p:nvPr/>
        </p:nvSpPr>
        <p:spPr>
          <a:xfrm>
            <a:off x="1287897" y="2860959"/>
            <a:ext cx="35317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err="1">
                <a:latin typeface="quicksand" panose="020B0604020202020204" charset="0"/>
              </a:rPr>
              <a:t>Conectividad</a:t>
            </a:r>
            <a:r>
              <a:rPr lang="fr-FR" sz="1100" b="1" dirty="0">
                <a:latin typeface="quicksand" panose="020B0604020202020204" charset="0"/>
              </a:rPr>
              <a:t> </a:t>
            </a:r>
            <a:r>
              <a:rPr lang="fr-FR" sz="1100" b="1" dirty="0" err="1">
                <a:latin typeface="quicksand" panose="020B0604020202020204" charset="0"/>
              </a:rPr>
              <a:t>estructural</a:t>
            </a:r>
            <a:r>
              <a:rPr lang="fr-FR" sz="1100" b="1" dirty="0">
                <a:latin typeface="quicksand" panose="020B0604020202020204" charset="0"/>
              </a:rPr>
              <a:t> de las zonas protegidas</a:t>
            </a:r>
            <a:endParaRPr lang="en-US" sz="1100" b="1" dirty="0">
              <a:latin typeface="quicksand" panose="020B0604020202020204" charset="0"/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09FE5ADA-7DDD-4D73-BB07-A54DCF92E3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547" y="3174936"/>
            <a:ext cx="1517728" cy="1251014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083CEE7F-F38F-41A9-BD83-DD5490A9BFD9}"/>
              </a:ext>
            </a:extLst>
          </p:cNvPr>
          <p:cNvSpPr txBox="1"/>
          <p:nvPr/>
        </p:nvSpPr>
        <p:spPr>
          <a:xfrm>
            <a:off x="1457001" y="4429383"/>
            <a:ext cx="4115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quicksand" panose="020B0604020202020204" charset="0"/>
              </a:rPr>
              <a:t>Con FRAC la dimensión fractal, MESH el tamaño efectivo de la malla, p un parche, Per el perímetro, </a:t>
            </a:r>
            <a:r>
              <a:rPr lang="es-ES" sz="800" dirty="0" err="1">
                <a:latin typeface="quicksand" panose="020B0604020202020204" charset="0"/>
              </a:rPr>
              <a:t>Ap</a:t>
            </a:r>
            <a:r>
              <a:rPr lang="es-ES" sz="800" dirty="0">
                <a:latin typeface="quicksand" panose="020B0604020202020204" charset="0"/>
              </a:rPr>
              <a:t> el área del parche p, A el área total.</a:t>
            </a:r>
            <a:endParaRPr lang="en-US" sz="800" dirty="0">
              <a:latin typeface="quicksand" panose="020B0604020202020204" charset="0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3DB1C3F0-B91B-495B-87F4-17CA8BF061E9}"/>
              </a:ext>
            </a:extLst>
          </p:cNvPr>
          <p:cNvSpPr txBox="1"/>
          <p:nvPr/>
        </p:nvSpPr>
        <p:spPr>
          <a:xfrm>
            <a:off x="6114499" y="980286"/>
            <a:ext cx="28264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err="1">
                <a:latin typeface="quicksand" panose="020B0604020202020204" charset="0"/>
              </a:rPr>
              <a:t>Representatividad</a:t>
            </a:r>
            <a:r>
              <a:rPr lang="fr-FR" sz="1100" b="1" dirty="0">
                <a:latin typeface="quicksand" panose="020B0604020202020204" charset="0"/>
              </a:rPr>
              <a:t> de las </a:t>
            </a:r>
            <a:r>
              <a:rPr lang="fr-FR" sz="1100" b="1" dirty="0" err="1">
                <a:latin typeface="quicksand" panose="020B0604020202020204" charset="0"/>
              </a:rPr>
              <a:t>ecorregiones</a:t>
            </a:r>
            <a:endParaRPr lang="en-US" sz="1100" b="1" dirty="0">
              <a:latin typeface="quicksand" panose="020B0604020202020204" charset="0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D2127FF4-FC1F-4BEC-BF6A-39B9CB9D8D49}"/>
              </a:ext>
            </a:extLst>
          </p:cNvPr>
          <p:cNvSpPr txBox="1"/>
          <p:nvPr/>
        </p:nvSpPr>
        <p:spPr>
          <a:xfrm>
            <a:off x="763144" y="16736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Quicksand" panose="020B0604020202020204" charset="0"/>
              </a:rPr>
              <a:t>(1)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DFDB87F1-B699-47DD-8313-FEED0140FAE5}"/>
              </a:ext>
            </a:extLst>
          </p:cNvPr>
          <p:cNvSpPr txBox="1"/>
          <p:nvPr/>
        </p:nvSpPr>
        <p:spPr>
          <a:xfrm>
            <a:off x="3903418" y="672509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Quicksand" panose="020B0604020202020204" charset="0"/>
              </a:rPr>
              <a:t>(2)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6B7A3F49-C8D0-4F07-98EA-9E960FA5133B}"/>
              </a:ext>
            </a:extLst>
          </p:cNvPr>
          <p:cNvSpPr txBox="1"/>
          <p:nvPr/>
        </p:nvSpPr>
        <p:spPr>
          <a:xfrm>
            <a:off x="2332657" y="1952804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Quicksand" panose="020B0604020202020204" charset="0"/>
              </a:rPr>
              <a:t>(3)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403651DF-0483-440C-BE93-1810685841E1}"/>
              </a:ext>
            </a:extLst>
          </p:cNvPr>
          <p:cNvSpPr txBox="1"/>
          <p:nvPr/>
        </p:nvSpPr>
        <p:spPr>
          <a:xfrm>
            <a:off x="1039898" y="2840192"/>
            <a:ext cx="417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Quicksand" panose="020B0604020202020204" charset="0"/>
              </a:rPr>
              <a:t>(5)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6F5CEBA7-2744-4369-B0B9-FECA0CDC7CD0}"/>
              </a:ext>
            </a:extLst>
          </p:cNvPr>
          <p:cNvSpPr txBox="1"/>
          <p:nvPr/>
        </p:nvSpPr>
        <p:spPr>
          <a:xfrm>
            <a:off x="5877715" y="922771"/>
            <a:ext cx="418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Quicksand" panose="020B0604020202020204" charset="0"/>
              </a:rPr>
              <a:t>(4)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5C8B275-9FF6-4EEB-B55C-C985C7C07EA4}"/>
              </a:ext>
            </a:extLst>
          </p:cNvPr>
          <p:cNvSpPr/>
          <p:nvPr/>
        </p:nvSpPr>
        <p:spPr>
          <a:xfrm>
            <a:off x="5795666" y="246702"/>
            <a:ext cx="28103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Quicksand" panose="020B0604020202020204" charset="0"/>
              </a:rPr>
              <a:t>Características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Quicksand" panose="020B060402020202020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Quicksand" panose="020B0604020202020204" charset="0"/>
              </a:rPr>
              <a:t>principales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Quicksand" panose="020B060402020202020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27CB7A-9FE4-4FDF-95FE-B4F6E50AAB9E}"/>
              </a:ext>
            </a:extLst>
          </p:cNvPr>
          <p:cNvSpPr/>
          <p:nvPr/>
        </p:nvSpPr>
        <p:spPr>
          <a:xfrm>
            <a:off x="3692803" y="3987408"/>
            <a:ext cx="1663809" cy="43699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2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B319A5A8-1082-7193-5051-5B0FE482191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89806" y="4842867"/>
            <a:ext cx="399000" cy="196500"/>
          </a:xfrm>
        </p:spPr>
        <p:txBody>
          <a:bodyPr/>
          <a:lstStyle/>
          <a:p>
            <a:fld id="{00000000-1234-1234-1234-123412341234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84B29D-5177-4EB4-B054-969A32B32A65}"/>
              </a:ext>
            </a:extLst>
          </p:cNvPr>
          <p:cNvSpPr/>
          <p:nvPr/>
        </p:nvSpPr>
        <p:spPr>
          <a:xfrm>
            <a:off x="3639491" y="229811"/>
            <a:ext cx="20393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Quicksand" panose="020B0604020202020204" charset="0"/>
              </a:rPr>
              <a:t>Variables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Quicksand" panose="020B0604020202020204" charset="0"/>
              </a:rPr>
              <a:t>incluidas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Quicksand" panose="020B060402020202020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41321C0-93AE-4362-BE11-2D07A8877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04" y="568365"/>
            <a:ext cx="8399003" cy="4225407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80C91D06-1FF5-4364-89E5-8711D8262E4F}"/>
              </a:ext>
            </a:extLst>
          </p:cNvPr>
          <p:cNvCxnSpPr/>
          <p:nvPr/>
        </p:nvCxnSpPr>
        <p:spPr>
          <a:xfrm>
            <a:off x="6529675" y="3405987"/>
            <a:ext cx="4418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4F3ECCCD-42C7-41AD-9949-C21814F28C3D}"/>
              </a:ext>
            </a:extLst>
          </p:cNvPr>
          <p:cNvCxnSpPr/>
          <p:nvPr/>
        </p:nvCxnSpPr>
        <p:spPr>
          <a:xfrm>
            <a:off x="6529675" y="3724084"/>
            <a:ext cx="4418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051E898-CDA5-4A72-A730-C3E04B24DFED}"/>
              </a:ext>
            </a:extLst>
          </p:cNvPr>
          <p:cNvCxnSpPr/>
          <p:nvPr/>
        </p:nvCxnSpPr>
        <p:spPr>
          <a:xfrm>
            <a:off x="6529675" y="4066728"/>
            <a:ext cx="4418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F83181D-5598-4B83-8CBF-A8DF1534572B}"/>
              </a:ext>
            </a:extLst>
          </p:cNvPr>
          <p:cNvCxnSpPr/>
          <p:nvPr/>
        </p:nvCxnSpPr>
        <p:spPr>
          <a:xfrm>
            <a:off x="6529675" y="1586392"/>
            <a:ext cx="4418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823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B319A5A8-1082-7193-5051-5B0FE482191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89806" y="4842867"/>
            <a:ext cx="399000" cy="196500"/>
          </a:xfrm>
        </p:spPr>
        <p:txBody>
          <a:bodyPr/>
          <a:lstStyle/>
          <a:p>
            <a:fld id="{00000000-1234-1234-1234-123412341234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53E31E8-7C50-4E42-A7F4-A27D06F94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832" y="49095"/>
            <a:ext cx="7524948" cy="484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41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B319A5A8-1082-7193-5051-5B0FE482191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89806" y="4842867"/>
            <a:ext cx="399000" cy="196500"/>
          </a:xfrm>
        </p:spPr>
        <p:txBody>
          <a:bodyPr/>
          <a:lstStyle/>
          <a:p>
            <a:fld id="{00000000-1234-1234-1234-123412341234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04D323-90D7-40AF-B63A-EB47E745426E}"/>
              </a:ext>
            </a:extLst>
          </p:cNvPr>
          <p:cNvSpPr/>
          <p:nvPr/>
        </p:nvSpPr>
        <p:spPr>
          <a:xfrm>
            <a:off x="3978794" y="-64527"/>
            <a:ext cx="12907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Quicksand" panose="020B0604020202020204" charset="0"/>
              </a:rPr>
              <a:t>Resultados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Quicksand" panose="020B060402020202020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937690A-3FCC-46A6-81EF-CD85BEFED4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86" t="10887" r="9329" b="3452"/>
          <a:stretch/>
        </p:blipFill>
        <p:spPr>
          <a:xfrm>
            <a:off x="1287217" y="1264089"/>
            <a:ext cx="6154218" cy="34867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0D8DEFB-5145-49E9-AC5E-579A5475718C}"/>
              </a:ext>
            </a:extLst>
          </p:cNvPr>
          <p:cNvSpPr/>
          <p:nvPr/>
        </p:nvSpPr>
        <p:spPr>
          <a:xfrm>
            <a:off x="607431" y="366081"/>
            <a:ext cx="79637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Quicksand" panose="020B0604020202020204" charset="0"/>
              </a:rPr>
              <a:t>Análisis del diagrama de </a:t>
            </a:r>
            <a:r>
              <a:rPr lang="es-ES" dirty="0" err="1">
                <a:latin typeface="Quicksand" panose="020B0604020202020204" charset="0"/>
              </a:rPr>
              <a:t>Violin</a:t>
            </a:r>
            <a:r>
              <a:rPr lang="es-ES" dirty="0">
                <a:latin typeface="Quicksand" panose="020B0604020202020204" charset="0"/>
              </a:rPr>
              <a:t> de las 4 variables agregadas, comparando las áreas protegidas actuales (verde), las áreas de conservación propuestas tras el Paso 1 (amarillo) y todas las distribuciones de Perú (azul). Las barras negras corresponden a las medianas y las rojas a los deciles primero y noveno.</a:t>
            </a:r>
            <a:endParaRPr lang="en-US" dirty="0">
              <a:latin typeface="Quicks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890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D167C37-1FA0-44C2-8FA7-27322977A8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10" t="3113" r="1611" b="10349"/>
          <a:stretch/>
        </p:blipFill>
        <p:spPr>
          <a:xfrm>
            <a:off x="1102991" y="1239821"/>
            <a:ext cx="6573629" cy="3799546"/>
          </a:xfrm>
          <a:prstGeom prst="rect">
            <a:avLst/>
          </a:prstGeom>
        </p:spPr>
      </p:pic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B319A5A8-1082-7193-5051-5B0FE482191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89806" y="4842867"/>
            <a:ext cx="399000" cy="196500"/>
          </a:xfrm>
        </p:spPr>
        <p:txBody>
          <a:bodyPr/>
          <a:lstStyle/>
          <a:p>
            <a:fld id="{00000000-1234-1234-1234-123412341234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4B1614-09EC-4943-BEED-A2770EC64B29}"/>
              </a:ext>
            </a:extLst>
          </p:cNvPr>
          <p:cNvSpPr/>
          <p:nvPr/>
        </p:nvSpPr>
        <p:spPr>
          <a:xfrm>
            <a:off x="346732" y="310848"/>
            <a:ext cx="84658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Quicksand" panose="020B0604020202020204" charset="0"/>
              </a:rPr>
              <a:t>Distribución de áreas no protegidas (azul) / propuestas para conservación (amarillo) / actualmente PCA (verde) por las 20 ecorregiones de Perú. Los valores porcentuales indicados sobre las barras en verde claro corresponden a la proporción de la ecorregión ya incluida en PCA o seleccionada por el modelo, mientras que el porcentaje azul corresponde al resto de la ecorregión.</a:t>
            </a:r>
            <a:endParaRPr lang="en-US" dirty="0">
              <a:latin typeface="Quicksand" panose="020B060402020202020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E343E9-644A-43C3-B67E-1812E59A5212}"/>
              </a:ext>
            </a:extLst>
          </p:cNvPr>
          <p:cNvSpPr/>
          <p:nvPr/>
        </p:nvSpPr>
        <p:spPr>
          <a:xfrm>
            <a:off x="3978794" y="-64527"/>
            <a:ext cx="12907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Quicksand" panose="020B0604020202020204" charset="0"/>
              </a:rPr>
              <a:t>Resultados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Quicks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210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118A70E7-CD0A-45D8-A2CC-D602E2374447}"/>
              </a:ext>
            </a:extLst>
          </p:cNvPr>
          <p:cNvSpPr/>
          <p:nvPr/>
        </p:nvSpPr>
        <p:spPr>
          <a:xfrm>
            <a:off x="-88082" y="-18033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DED83566-0760-4180-A185-5809AD379ED7}"/>
              </a:ext>
            </a:extLst>
          </p:cNvPr>
          <p:cNvCxnSpPr/>
          <p:nvPr/>
        </p:nvCxnSpPr>
        <p:spPr>
          <a:xfrm>
            <a:off x="4553869" y="0"/>
            <a:ext cx="0" cy="514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A7711F2A-29D8-4FBD-B4AD-D2DCFE09B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81" y="-195"/>
            <a:ext cx="3658388" cy="511003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3144999-6EC3-42F9-A390-5E4E9C262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251" y="-195"/>
            <a:ext cx="3568822" cy="5110038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044FD54E-5D7E-4B2E-8600-8D818D47E7AD}"/>
              </a:ext>
            </a:extLst>
          </p:cNvPr>
          <p:cNvSpPr txBox="1"/>
          <p:nvPr/>
        </p:nvSpPr>
        <p:spPr>
          <a:xfrm>
            <a:off x="4657453" y="33657"/>
            <a:ext cx="19159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002060"/>
                </a:solidFill>
                <a:latin typeface="+mj-lt"/>
              </a:rPr>
              <a:t>(B) </a:t>
            </a:r>
            <a:r>
              <a:rPr lang="en-US" sz="1050" b="1" dirty="0">
                <a:latin typeface="+mj-lt"/>
              </a:rPr>
              <a:t>Model output extended </a:t>
            </a:r>
          </a:p>
          <a:p>
            <a:r>
              <a:rPr lang="en-US" sz="1050" b="1" dirty="0">
                <a:latin typeface="+mj-lt"/>
              </a:rPr>
              <a:t>to entire intersected OMCs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83A4627-52A0-49AD-8F78-14E629F6E7AF}"/>
              </a:ext>
            </a:extLst>
          </p:cNvPr>
          <p:cNvSpPr txBox="1"/>
          <p:nvPr/>
        </p:nvSpPr>
        <p:spPr>
          <a:xfrm>
            <a:off x="0" y="33657"/>
            <a:ext cx="16450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>
                <a:solidFill>
                  <a:srgbClr val="002060"/>
                </a:solidFill>
                <a:latin typeface="+mj-lt"/>
              </a:rPr>
              <a:t>(A) </a:t>
            </a:r>
            <a:r>
              <a:rPr lang="fr-FR" sz="1050" b="1" dirty="0">
                <a:latin typeface="+mj-lt"/>
              </a:rPr>
              <a:t>Initial model output</a:t>
            </a:r>
            <a:endParaRPr lang="en-US" sz="1050" b="1" dirty="0">
              <a:latin typeface="+mj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B3881CD-3713-4983-ADAE-E637CEA69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21" y="3209859"/>
            <a:ext cx="1873990" cy="18005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EF23113-43BE-4EDC-86CF-81D57C8FF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2" y="3209859"/>
            <a:ext cx="1873990" cy="18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75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3">
            <a:extLst>
              <a:ext uri="{FF2B5EF4-FFF2-40B4-BE49-F238E27FC236}">
                <a16:creationId xmlns:a16="http://schemas.microsoft.com/office/drawing/2014/main" id="{3CF9DB11-AC80-40A3-8E9A-9114F0E54B2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72500" y="4787635"/>
            <a:ext cx="399000" cy="196500"/>
          </a:xfrm>
        </p:spPr>
        <p:txBody>
          <a:bodyPr/>
          <a:lstStyle/>
          <a:p>
            <a:fld id="{00000000-1234-1234-1234-123412341234}" type="slidenum">
              <a:rPr lang="fr-FR" sz="900" b="1" smtClean="0">
                <a:latin typeface="Quicksand" panose="020B0604020202020204" charset="0"/>
              </a:rPr>
              <a:pPr/>
              <a:t>9</a:t>
            </a:fld>
            <a:endParaRPr lang="fr-FR" sz="900" b="1" dirty="0">
              <a:latin typeface="Quicksand" panose="020B060402020202020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8877F13-CAF5-AF41-A677-BD5D82692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89" y="528349"/>
            <a:ext cx="8511822" cy="408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20374"/>
      </p:ext>
    </p:extLst>
  </p:cSld>
  <p:clrMapOvr>
    <a:masterClrMapping/>
  </p:clrMapOvr>
</p:sld>
</file>

<file path=ppt/theme/theme1.xml><?xml version="1.0" encoding="utf-8"?>
<a:theme xmlns:a="http://schemas.openxmlformats.org/drawingml/2006/main" name="Social Studies Subject for High School - 9th Grade: Individuality and Conformity by Slidesgo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32293</TotalTime>
  <Words>367</Words>
  <Application>Microsoft Macintosh PowerPoint</Application>
  <PresentationFormat>Presentación en pantalla (16:9)</PresentationFormat>
  <Paragraphs>44</Paragraphs>
  <Slides>10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Tenor Sans</vt:lpstr>
      <vt:lpstr>Quicksand</vt:lpstr>
      <vt:lpstr>Quicksand</vt:lpstr>
      <vt:lpstr>Arial</vt:lpstr>
      <vt:lpstr>Social Studies Subject for High School - 9th Grade: Individuality and Conformity by Slidesgo</vt:lpstr>
      <vt:lpstr>   Priorización espacial de áreas para  la conservación en Perú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STUDIES</dc:title>
  <cp:lastModifiedBy>jhan carlo Espinoza</cp:lastModifiedBy>
  <cp:revision>741</cp:revision>
  <dcterms:modified xsi:type="dcterms:W3CDTF">2024-11-05T13:15:17Z</dcterms:modified>
</cp:coreProperties>
</file>