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0" r:id="rId2"/>
    <p:sldId id="261" r:id="rId3"/>
    <p:sldId id="269" r:id="rId4"/>
    <p:sldId id="275" r:id="rId5"/>
    <p:sldId id="271" r:id="rId6"/>
    <p:sldId id="266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A6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956" y="-3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8A58D-B1F0-462F-ACAB-2EDA716582AF}" type="datetimeFigureOut">
              <a:rPr lang="es-ES" smtClean="0"/>
              <a:pPr/>
              <a:t>06/11/2024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F13E7-3B60-43EA-9D07-0AC3DEEC36A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F13E7-3B60-43EA-9D07-0AC3DEEC36A1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89EBF-520B-417B-B8F3-0F5AF20586BF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1DF4884-8C28-3D07-D15C-1F845716D5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6816466-D1B4-1C05-F49D-DC4F8E7AFE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A6FDF6A-181C-F5B3-2961-A57A25022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F6D1A-DE80-4036-9BBB-97E409ED0E15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E8DF630-43B4-D579-4D43-ECF9B5604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5612D74-F86D-DAFA-C2AD-488C1998F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0789B-8F79-4842-A404-40C630BD7A7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1725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5923171-00D6-C357-0C4D-5597EAA37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88A240D8-3448-9827-3798-C0A87BA4B9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36951F2-E1A3-2507-C31C-A00DDE2BD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F6D1A-DE80-4036-9BBB-97E409ED0E15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1D29B7B-BA43-A76B-1837-B9BF2B5C7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CFF5FF1-A36E-BCAD-9036-1BBC8FE0E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0789B-8F79-4842-A404-40C630BD7A7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551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B2CBDEAF-EF48-0B4C-030F-6561852AA6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F41ED341-555A-7445-E76B-DA73895B2B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725D1EC-072F-1D56-FD00-02A6FB8CC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F6D1A-DE80-4036-9BBB-97E409ED0E15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6973455-82E3-6F55-E504-1F4E4EBAA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C1A1381-F796-8E13-3D7B-7B8BC4AFF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0789B-8F79-4842-A404-40C630BD7A7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4085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2236BCB-7210-C180-626A-6CA37E79D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814AA1C-FFD0-2911-D3CC-0F4D476F1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B17428B-3F6A-F10F-C04E-2188920ED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F6D1A-DE80-4036-9BBB-97E409ED0E15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681BDED-DA1D-89BE-845A-4ADC5303E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D575468-C914-E7CF-DBF5-F8FF49FA9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0789B-8F79-4842-A404-40C630BD7A7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7942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E5A7B29-610F-92C5-87A2-A73EE2A2A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211027A-8C4A-2E14-11AA-F5E3EDECE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7C6E888-6AF9-9438-002F-EDD69081D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F6D1A-DE80-4036-9BBB-97E409ED0E15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689BE6A-AC79-910B-BB34-8095212D0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C02475B-CB59-367A-9F5F-EC71604D4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0789B-8F79-4842-A404-40C630BD7A7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5884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EE875AF-853A-7584-B1B1-E0E6928B8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3BB8044-A04F-E28A-229E-32FA9E3C49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3F268339-DA3E-3DDE-50CA-6EE0432C8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024E94D-6E0E-4F77-4962-CC8955818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F6D1A-DE80-4036-9BBB-97E409ED0E15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39BA43E-7766-8FD3-3FDF-93FDBAA95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7D816EC-DBBC-9E29-CB8D-259D15D51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0789B-8F79-4842-A404-40C630BD7A7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6152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F755E8E-3520-DB86-FB50-1FBE00F00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433441E-BA4C-50CF-E375-4CC34BC93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ACAF0493-1F0C-A49B-D429-633ADD22E0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CC595BFE-711D-8734-1F67-BE4B91FC84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3D98188B-9394-33A6-C0BF-B155B23E73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FAC1FE5C-0CC1-246C-DB92-32A6FE60D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F6D1A-DE80-4036-9BBB-97E409ED0E15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80BD76C9-7B31-5C62-0322-F6E666932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9A32C782-5F76-5EB5-5103-44BA9A488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0789B-8F79-4842-A404-40C630BD7A7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3403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BB629FE-AE64-7E42-6EFD-787C7CB1A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BFF7652F-586B-911B-1804-CCA7809FB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F6D1A-DE80-4036-9BBB-97E409ED0E15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0ECDD9D1-0F8E-8946-7D3D-CCD429C0E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D78D2812-326A-40C5-4D06-B76893745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0789B-8F79-4842-A404-40C630BD7A7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887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D01DE5F6-8F32-CEE5-FC95-5B11088B6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F6D1A-DE80-4036-9BBB-97E409ED0E15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8E848F79-1328-C4E5-5590-849BC7C70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9597AEF6-EC25-6E00-8890-DB47B4D64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0789B-8F79-4842-A404-40C630BD7A7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8685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67A665A-5F3A-FB92-B637-41360F399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7D4F151-9446-4FB7-9B78-9DBB1009D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0AEFC53-C225-1002-A2F9-BDC4C5E40E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13B9829B-0E25-CA63-C929-865D5E578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F6D1A-DE80-4036-9BBB-97E409ED0E15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CA36E47B-5F13-6305-2411-914C0B99C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A061AF8-56D2-EE8E-8662-F23010256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0789B-8F79-4842-A404-40C630BD7A7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520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ECDD1B3-8148-99D9-3D5A-086E03F61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0BF93796-DDB5-1D33-FCAF-FDE2A0289D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388C113B-5C90-BA4B-ED93-1ED38A38C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C771503-2A27-356D-6083-093C96A5F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F6D1A-DE80-4036-9BBB-97E409ED0E15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8B827AB0-9383-DE86-0DC9-25F8DCDF9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18B42DC1-AE45-55DF-C2B5-1B493A362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0789B-8F79-4842-A404-40C630BD7A7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2813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955CF628-2413-133E-0B6A-67E161CE6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1FDD79A-8DF5-C398-888E-F9DD7941F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C658E3E-D3CA-0FD3-5E90-4B4985C461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F6D1A-DE80-4036-9BBB-97E409ED0E15}" type="datetimeFigureOut">
              <a:rPr lang="en-US" smtClean="0"/>
              <a:pPr/>
              <a:t>11/6/2024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5A8AE31-98F1-BD04-876A-AAA62D1883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EA1F9F7-E1D1-8CE9-E615-8137A74F1B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0789B-8F79-4842-A404-40C630BD7A7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812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jpeg"/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12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25.png"/><Relationship Id="rId5" Type="http://schemas.openxmlformats.org/officeDocument/2006/relationships/image" Target="../media/image20.jpeg"/><Relationship Id="rId10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 descr="Un dibujo de un árbol&#10;&#10;Descripción generada automáticamente con confianza baja">
            <a:extLst>
              <a:ext uri="{FF2B5EF4-FFF2-40B4-BE49-F238E27FC236}">
                <a16:creationId xmlns:a16="http://schemas.microsoft.com/office/drawing/2014/main" xmlns="" id="{B5F6C693-16E7-608C-B28E-F210F04433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1"/>
          <a:stretch/>
        </p:blipFill>
        <p:spPr>
          <a:xfrm>
            <a:off x="20" y="7632"/>
            <a:ext cx="12191980" cy="685671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DB827A10-413F-B5F7-A437-F78D96856682}"/>
              </a:ext>
            </a:extLst>
          </p:cNvPr>
          <p:cNvSpPr txBox="1"/>
          <p:nvPr/>
        </p:nvSpPr>
        <p:spPr>
          <a:xfrm>
            <a:off x="137978" y="1123352"/>
            <a:ext cx="1192490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Trabajo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Interdisciplinar</a:t>
            </a:r>
            <a:r>
              <a:rPr lang="en-US" sz="3200" dirty="0" smtClean="0">
                <a:solidFill>
                  <a:schemeClr val="bg1"/>
                </a:solidFill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</a:rPr>
              <a:t>transdisciplinar</a:t>
            </a:r>
            <a:r>
              <a:rPr lang="en-US" sz="3200" dirty="0" smtClean="0">
                <a:solidFill>
                  <a:schemeClr val="bg1"/>
                </a:solidFill>
              </a:rPr>
              <a:t> y </a:t>
            </a:r>
            <a:r>
              <a:rPr lang="en-US" sz="3200" dirty="0" err="1" smtClean="0">
                <a:solidFill>
                  <a:schemeClr val="bg1"/>
                </a:solidFill>
              </a:rPr>
              <a:t>intersectorial</a:t>
            </a:r>
            <a:r>
              <a:rPr lang="en-US" sz="3200" dirty="0" smtClean="0">
                <a:solidFill>
                  <a:schemeClr val="bg1"/>
                </a:solidFill>
              </a:rPr>
              <a:t> del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My </a:t>
            </a:r>
            <a:r>
              <a:rPr lang="en-US" sz="3200" dirty="0" smtClean="0">
                <a:solidFill>
                  <a:schemeClr val="bg1"/>
                </a:solidFill>
              </a:rPr>
              <a:t>Climate Risk Argentinean </a:t>
            </a:r>
            <a:r>
              <a:rPr lang="en-US" sz="3200" dirty="0" smtClean="0">
                <a:solidFill>
                  <a:schemeClr val="bg1"/>
                </a:solidFill>
              </a:rPr>
              <a:t>Hub</a:t>
            </a:r>
            <a:r>
              <a:rPr lang="es-AR" sz="3200" dirty="0" smtClean="0">
                <a:solidFill>
                  <a:schemeClr val="bg1"/>
                </a:solidFill>
              </a:rPr>
              <a:t> </a:t>
            </a:r>
            <a:endParaRPr lang="es-ES" sz="3200" dirty="0" smtClean="0">
              <a:solidFill>
                <a:schemeClr val="bg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262588" y="2847861"/>
            <a:ext cx="95507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 smtClean="0">
                <a:solidFill>
                  <a:schemeClr val="bg1"/>
                </a:solidFill>
              </a:rPr>
              <a:t>Anna A. </a:t>
            </a:r>
            <a:r>
              <a:rPr lang="es-ES" sz="2400" dirty="0" err="1" smtClean="0">
                <a:solidFill>
                  <a:schemeClr val="bg1"/>
                </a:solidFill>
              </a:rPr>
              <a:t>Sörensson</a:t>
            </a:r>
            <a:r>
              <a:rPr lang="es-ES" sz="2400" dirty="0" smtClean="0">
                <a:solidFill>
                  <a:schemeClr val="bg1"/>
                </a:solidFill>
              </a:rPr>
              <a:t>, Julieta </a:t>
            </a:r>
            <a:r>
              <a:rPr lang="es-ES" sz="2400" dirty="0" err="1" smtClean="0">
                <a:solidFill>
                  <a:schemeClr val="bg1"/>
                </a:solidFill>
              </a:rPr>
              <a:t>Cánneva</a:t>
            </a:r>
            <a:r>
              <a:rPr lang="es-ES" sz="2400" dirty="0" smtClean="0">
                <a:solidFill>
                  <a:schemeClr val="bg1"/>
                </a:solidFill>
              </a:rPr>
              <a:t>, Lucía M. </a:t>
            </a:r>
            <a:r>
              <a:rPr lang="es-ES" sz="2400" dirty="0" err="1" smtClean="0">
                <a:solidFill>
                  <a:schemeClr val="bg1"/>
                </a:solidFill>
              </a:rPr>
              <a:t>Cappelletti</a:t>
            </a:r>
            <a:r>
              <a:rPr lang="es-ES" sz="2400" dirty="0" smtClean="0">
                <a:solidFill>
                  <a:schemeClr val="bg1"/>
                </a:solidFill>
              </a:rPr>
              <a:t>, Leandro B. Díaz, M. Florencia </a:t>
            </a:r>
            <a:r>
              <a:rPr lang="es-ES" sz="2400" dirty="0" err="1" smtClean="0">
                <a:solidFill>
                  <a:schemeClr val="bg1"/>
                </a:solidFill>
              </a:rPr>
              <a:t>Fossa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Riglos</a:t>
            </a:r>
            <a:r>
              <a:rPr lang="es-ES" sz="2400" dirty="0" smtClean="0">
                <a:solidFill>
                  <a:schemeClr val="bg1"/>
                </a:solidFill>
              </a:rPr>
              <a:t>, Carla N. </a:t>
            </a:r>
            <a:r>
              <a:rPr lang="es-ES" sz="2400" dirty="0" err="1" smtClean="0">
                <a:solidFill>
                  <a:schemeClr val="bg1"/>
                </a:solidFill>
              </a:rPr>
              <a:t>Gulizia</a:t>
            </a:r>
            <a:r>
              <a:rPr lang="es-ES" sz="2400" dirty="0" smtClean="0">
                <a:solidFill>
                  <a:schemeClr val="bg1"/>
                </a:solidFill>
              </a:rPr>
              <a:t>, Valeria A. Hernández, María Sol Hurtado de Mendoza, Julia </a:t>
            </a:r>
            <a:r>
              <a:rPr lang="es-ES" sz="2400" dirty="0" err="1" smtClean="0">
                <a:solidFill>
                  <a:schemeClr val="bg1"/>
                </a:solidFill>
              </a:rPr>
              <a:t>Mindlin</a:t>
            </a:r>
            <a:r>
              <a:rPr lang="es-ES" sz="2400" dirty="0" smtClean="0">
                <a:solidFill>
                  <a:schemeClr val="bg1"/>
                </a:solidFill>
              </a:rPr>
              <a:t>, Dalia Panza, </a:t>
            </a:r>
            <a:r>
              <a:rPr lang="es-ES" sz="2400" dirty="0" smtClean="0">
                <a:solidFill>
                  <a:schemeClr val="bg1"/>
                </a:solidFill>
              </a:rPr>
              <a:t>Natalia </a:t>
            </a:r>
            <a:r>
              <a:rPr lang="es-ES" sz="2400" dirty="0" err="1" smtClean="0">
                <a:solidFill>
                  <a:schemeClr val="bg1"/>
                </a:solidFill>
              </a:rPr>
              <a:t>Pessacg</a:t>
            </a:r>
            <a:r>
              <a:rPr lang="es-ES" sz="2400" dirty="0" smtClean="0">
                <a:solidFill>
                  <a:schemeClr val="bg1"/>
                </a:solidFill>
              </a:rPr>
              <a:t>, Camila </a:t>
            </a:r>
            <a:r>
              <a:rPr lang="es-ES" sz="2400" dirty="0" smtClean="0">
                <a:solidFill>
                  <a:schemeClr val="bg1"/>
                </a:solidFill>
              </a:rPr>
              <a:t>Prudente, Juan A. Rivera, Federico Robledo, </a:t>
            </a:r>
            <a:r>
              <a:rPr lang="es-ES" sz="2400" dirty="0" err="1" smtClean="0">
                <a:solidFill>
                  <a:schemeClr val="bg1"/>
                </a:solidFill>
              </a:rPr>
              <a:t>Daira</a:t>
            </a:r>
            <a:r>
              <a:rPr lang="es-ES" sz="2400" dirty="0" smtClean="0">
                <a:solidFill>
                  <a:schemeClr val="bg1"/>
                </a:solidFill>
              </a:rPr>
              <a:t> A. Rosales, Romina C. </a:t>
            </a:r>
            <a:r>
              <a:rPr lang="es-ES" sz="2400" dirty="0" err="1" smtClean="0">
                <a:solidFill>
                  <a:schemeClr val="bg1"/>
                </a:solidFill>
              </a:rPr>
              <a:t>Ruscica</a:t>
            </a:r>
            <a:r>
              <a:rPr lang="es-ES" sz="2400" dirty="0" smtClean="0">
                <a:solidFill>
                  <a:schemeClr val="bg1"/>
                </a:solidFill>
              </a:rPr>
              <a:t>, Nadia </a:t>
            </a:r>
            <a:r>
              <a:rPr lang="es-ES" sz="2400" dirty="0" err="1" smtClean="0">
                <a:solidFill>
                  <a:schemeClr val="bg1"/>
                </a:solidFill>
              </a:rPr>
              <a:t>Testani</a:t>
            </a:r>
            <a:r>
              <a:rPr lang="es-ES" sz="2400" dirty="0" smtClean="0">
                <a:solidFill>
                  <a:schemeClr val="bg1"/>
                </a:solidFill>
              </a:rPr>
              <a:t>, </a:t>
            </a:r>
            <a:r>
              <a:rPr lang="es-ES" sz="2400" dirty="0" err="1" smtClean="0">
                <a:solidFill>
                  <a:schemeClr val="bg1"/>
                </a:solidFill>
              </a:rPr>
              <a:t>Chiara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</a:rPr>
              <a:t>Incicco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8" name="Picture 15" descr="https://lh7-rt.googleusercontent.com/slidesz/AGV_vUdxnoYxFjcGxq3TD6mKyu4OOKu7bQC5fvyxJYLkyCndh4lopafNDl8XGWIw6c1_bdW0HqaLtyyetKy_x2-wNEk02_214yPePo9z_Oe9Z-ps4y1v6PUY84DVttwsJxyafW_NtUQejlzrGGRaUNK_w18ecBmsSJhRBW4ZKyJ7oLTVm6tTHpXVLw=s2048?key=MLALf0zoIWhQ5vewNLlHf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5880073"/>
            <a:ext cx="785786" cy="787427"/>
          </a:xfrm>
          <a:prstGeom prst="rect">
            <a:avLst/>
          </a:prstGeom>
          <a:noFill/>
        </p:spPr>
      </p:pic>
      <p:pic>
        <p:nvPicPr>
          <p:cNvPr id="9" name="Picture 17" descr="https://lh7-rt.googleusercontent.com/slidesz/AGV_vUcWT28zoj_PfP9uTUL2QHQHXts7kc4U6zIatjMGXCe8DbvN8dTCi1wFqGpfFuJtGwMR6SD6Gru7MK8njrh2FU7ljXxCGq13EaHjdXpI9xM0bDMMpQBdTQdbU-daUCs6JCiBFLQ5DuSVE011aLbJN333c6nGcPYtpBjoKmnkGsqC4BtAFDUJ=s2048?key=MLALf0zoIWhQ5vewNLlHf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31924" y="5865660"/>
            <a:ext cx="928694" cy="827240"/>
          </a:xfrm>
          <a:prstGeom prst="rect">
            <a:avLst/>
          </a:prstGeom>
          <a:noFill/>
        </p:spPr>
      </p:pic>
      <p:pic>
        <p:nvPicPr>
          <p:cNvPr id="11" name="Picture 19" descr="https://lh7-rt.googleusercontent.com/slidesz/AGV_vUcDN7dJIrCvA-qTK6yDgdsK4pGEZSJ1cykblO6JTVroVonT_hySMRBSue1UxaSOjiil3YxwsXKylmEGW-hwLBT8j3di-PAMth0ccGOn38bhUFmfdKhwBrZY4F8tA6CuxwjzGJXLRK2X9r6ESBFJC_gFLPR5i-TJ_y74dTIRzvF7ZO50C_3Q=s2048?key=MLALf0zoIWhQ5vewNLlHf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4306" y="5859456"/>
            <a:ext cx="857256" cy="814393"/>
          </a:xfrm>
          <a:prstGeom prst="rect">
            <a:avLst/>
          </a:prstGeom>
          <a:noFill/>
        </p:spPr>
      </p:pic>
      <p:pic>
        <p:nvPicPr>
          <p:cNvPr id="12" name="Picture 21" descr="https://lh7-rt.googleusercontent.com/slidesz/AGV_vUfNFOfRu85gsa3EynClwK4PLG_7p7i0aXiSZ-qnx34EJJqq7cXA129FX_OEIqwl_Sd47frdqIC5z0QA1YMbHC2Yq-4JwiQh-cgsLXpSX9K8YY_DBge-WfYVFHYPNa1JKk2o5HHkxtgGIUAhv3a8OGG_o2hymbYTBXIZ2GXS_xG7qqqDztNDSg=s2048?key=MLALf0zoIWhQ5vewNLlHf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9362" y="5695289"/>
            <a:ext cx="928694" cy="934111"/>
          </a:xfrm>
          <a:prstGeom prst="rect">
            <a:avLst/>
          </a:prstGeom>
          <a:noFill/>
        </p:spPr>
      </p:pic>
      <p:pic>
        <p:nvPicPr>
          <p:cNvPr id="13" name="Picture 23" descr="https://lh7-rt.googleusercontent.com/slidesz/AGV_vUcs481FLtAGHlBv-P-XEiMysSkS05oD2wnEBHOtUhsXkQao079Y2ktXzYJAvDVlKaP90ch2zbhRAXBqQgbdM154A97UaqO16XfzodPk9nrALBcjRcmu5m3EV9kcR8WzXofdWNHAdIb4LJj4apGsJ5-Vx-M1HqlVtbljE3FrVJyvKf0qCeZC=s2048?key=MLALf0zoIWhQ5vewNLlHf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8406" y="5853341"/>
            <a:ext cx="857256" cy="801459"/>
          </a:xfrm>
          <a:prstGeom prst="rect">
            <a:avLst/>
          </a:prstGeom>
          <a:noFill/>
        </p:spPr>
      </p:pic>
      <p:pic>
        <p:nvPicPr>
          <p:cNvPr id="14" name="Picture 25" descr="https://lh7-rt.googleusercontent.com/slidesz/AGV_vUesJhFXdzQwWZsPtPOykmjr96-DnN79XK34inhf4VKPs9WG-bn9guyCp4UQUjt0F5YQwk9vdhLZYXp2JobK8UB5uwruESq40OQf_cbOn_XOzFYCAOXkbZcpOAONwXcLruCA02dSu6SGtjzJBWooA2BdnANB-s9sBkJYWo3Kkb_dVT4GwyCOWQ=s2048?key=MLALf0zoIWhQ5vewNLlHf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050" y="5830882"/>
            <a:ext cx="785818" cy="785818"/>
          </a:xfrm>
          <a:prstGeom prst="rect">
            <a:avLst/>
          </a:prstGeom>
          <a:noFill/>
        </p:spPr>
      </p:pic>
      <p:pic>
        <p:nvPicPr>
          <p:cNvPr id="15" name="Picture 27" descr="https://lh7-rt.googleusercontent.com/slidesz/AGV_vUfjF7Wqm2DYZ-TXGCqSel8QURbiAgU4b4dQPb1jESLlYbzuQnhB-6dgKtcJqjBw_msqyBm2HAjXsSNjJPBOmARdAd5TdlYQ0pBgFYkcUCnLfUwvCPqfT_ksnx5P1VJ1akX3bAEltwoANCy9AonNmd9AKF5nPNCY7C-te1KOl02mWf0QfPZl=s2048?key=MLALf0zoIWhQ5vewNLlHf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64406" y="5811844"/>
            <a:ext cx="876890" cy="747706"/>
          </a:xfrm>
          <a:prstGeom prst="rect">
            <a:avLst/>
          </a:prstGeom>
          <a:noFill/>
        </p:spPr>
      </p:pic>
      <p:pic>
        <p:nvPicPr>
          <p:cNvPr id="16" name="Picture 29" descr="https://lh7-rt.googleusercontent.com/slidesz/AGV_vUfMnlvb76IlhlhvQ_i_Cq0CjANtLvWjCa4yY3YrCDz6yjKEWfFZR5OeJ-GwNQqhmFeEdcAvO23BKkNGHtr8shdRnojHew377bJqj2Y3MjXvtnJUZloVIKrf8Nn6bZteltDM772l0NMdMaADJUgmUcMjWXKFb3Rda3yVSi8cKyKPW1SKYyFZ=s2048?key=MLALf0zoIWhQ5vewNLlHfA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485200" y="5778494"/>
            <a:ext cx="857256" cy="800106"/>
          </a:xfrm>
          <a:prstGeom prst="rect">
            <a:avLst/>
          </a:prstGeom>
          <a:noFill/>
        </p:spPr>
      </p:pic>
      <p:pic>
        <p:nvPicPr>
          <p:cNvPr id="17" name="Picture 31" descr="https://lh7-rt.googleusercontent.com/slidesz/AGV_vUe1ppFuhaYSrvZVCOwOdUdbS9mOa0_tO3lS13Gu0xMb4SuTChD2Ada2K7VFahgCnxYXgthzkZxoYbes4s-8_bXzlohAFP4PzaEwum8Vu3HoxM6XPms85AYyHYTk7nQ2LCIWEnM7iTS_RSTmyW-LVbsmyJwrZOMrtT8nqkjBIobKD0EFVa64=s2048?key=MLALf0zoIWhQ5vewNLlHfA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801244" y="5832488"/>
            <a:ext cx="714362" cy="714362"/>
          </a:xfrm>
          <a:prstGeom prst="rect">
            <a:avLst/>
          </a:prstGeom>
          <a:noFill/>
        </p:spPr>
      </p:pic>
      <p:pic>
        <p:nvPicPr>
          <p:cNvPr id="18" name="Picture 35" descr="C:\Users\Anna\Downloads\CENPAT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910912" y="5889832"/>
            <a:ext cx="1071538" cy="7713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57624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50C2C4C0-84A8-10AC-8B4D-C2E674DA27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3" t="24167" r="65391" b="15556"/>
          <a:stretch/>
        </p:blipFill>
        <p:spPr>
          <a:xfrm>
            <a:off x="0" y="142874"/>
            <a:ext cx="12192000" cy="632934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93E1B9C8-CEE8-9C87-9436-9A8B65670F1B}"/>
              </a:ext>
            </a:extLst>
          </p:cNvPr>
          <p:cNvSpPr txBox="1"/>
          <p:nvPr/>
        </p:nvSpPr>
        <p:spPr>
          <a:xfrm>
            <a:off x="4358024" y="2373265"/>
            <a:ext cx="2799038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AR" sz="3600" b="0" i="0" strike="noStrike" baseline="0" dirty="0">
                <a:solidFill>
                  <a:schemeClr val="accent6"/>
                </a:solidFill>
                <a:latin typeface="ArialMT"/>
              </a:rPr>
              <a:t>Meta</a:t>
            </a:r>
            <a:endParaRPr lang="es-AR" sz="2000" dirty="0">
              <a:solidFill>
                <a:schemeClr val="accent6"/>
              </a:solidFill>
              <a:latin typeface="ArialMT"/>
            </a:endParaRPr>
          </a:p>
          <a:p>
            <a:r>
              <a:rPr lang="es-AR" sz="2000" dirty="0">
                <a:latin typeface="ArialMT"/>
              </a:rPr>
              <a:t>Desarrollar y </a:t>
            </a:r>
            <a:r>
              <a:rPr lang="es-AR" sz="2000" dirty="0" smtClean="0">
                <a:latin typeface="ArialMT"/>
              </a:rPr>
              <a:t>una </a:t>
            </a:r>
            <a:r>
              <a:rPr lang="es-AR" sz="2000" b="1" dirty="0" smtClean="0">
                <a:latin typeface="ArialMT"/>
              </a:rPr>
              <a:t>metodologías</a:t>
            </a:r>
            <a:r>
              <a:rPr lang="es-AR" sz="2000" dirty="0" smtClean="0">
                <a:latin typeface="ArialMT"/>
              </a:rPr>
              <a:t> </a:t>
            </a:r>
            <a:r>
              <a:rPr lang="es-AR" sz="2000" dirty="0">
                <a:latin typeface="ArialMT"/>
              </a:rPr>
              <a:t>de construcción de información de riesgo climático </a:t>
            </a:r>
            <a:r>
              <a:rPr lang="es-AR" sz="2000" b="1" dirty="0">
                <a:latin typeface="ArialMT"/>
              </a:rPr>
              <a:t>empezando desde el contexto de toma de decisión</a:t>
            </a:r>
            <a:r>
              <a:rPr lang="es-AR" sz="2000" dirty="0">
                <a:latin typeface="ArialMT"/>
              </a:rPr>
              <a:t>. </a:t>
            </a:r>
            <a:endParaRPr lang="es-AR" sz="2000" dirty="0" smtClean="0">
              <a:latin typeface="ArialMT"/>
            </a:endParaRPr>
          </a:p>
          <a:p>
            <a:endParaRPr lang="es-AR" sz="2000" dirty="0">
              <a:latin typeface="ArialMT"/>
            </a:endParaRPr>
          </a:p>
          <a:p>
            <a:r>
              <a:rPr lang="es-AR" sz="2000" dirty="0">
                <a:latin typeface="ArialMT"/>
              </a:rPr>
              <a:t>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867B5DE7-1D68-1B48-1CCA-50705964EF4F}"/>
              </a:ext>
            </a:extLst>
          </p:cNvPr>
          <p:cNvSpPr txBox="1"/>
          <p:nvPr/>
        </p:nvSpPr>
        <p:spPr>
          <a:xfrm>
            <a:off x="670992" y="2382993"/>
            <a:ext cx="2658362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AR" sz="3600" dirty="0">
                <a:solidFill>
                  <a:schemeClr val="accent6"/>
                </a:solidFill>
                <a:latin typeface="ArialMT"/>
              </a:rPr>
              <a:t>Visión</a:t>
            </a:r>
            <a:endParaRPr lang="es-AR" sz="2000" dirty="0">
              <a:solidFill>
                <a:schemeClr val="accent6"/>
              </a:solidFill>
              <a:latin typeface="ArialMT"/>
            </a:endParaRPr>
          </a:p>
          <a:p>
            <a:r>
              <a:rPr lang="es-AR" sz="2000" dirty="0">
                <a:latin typeface="ArialMT"/>
              </a:rPr>
              <a:t>La ciencia que propone MCR </a:t>
            </a:r>
            <a:endParaRPr lang="es-AR" sz="2000" dirty="0" smtClean="0">
              <a:latin typeface="ArialMT"/>
            </a:endParaRPr>
          </a:p>
          <a:p>
            <a:r>
              <a:rPr lang="es-AR" sz="2000" dirty="0" smtClean="0">
                <a:latin typeface="ArialMT"/>
              </a:rPr>
              <a:t>s</a:t>
            </a:r>
            <a:r>
              <a:rPr lang="es-AR" sz="2000" dirty="0" smtClean="0">
                <a:latin typeface="ArialMT"/>
              </a:rPr>
              <a:t>e </a:t>
            </a:r>
            <a:r>
              <a:rPr lang="es-AR" sz="2000" dirty="0" smtClean="0">
                <a:latin typeface="ArialMT"/>
              </a:rPr>
              <a:t>trata </a:t>
            </a:r>
            <a:r>
              <a:rPr lang="es-AR" sz="2000" dirty="0">
                <a:latin typeface="ArialMT"/>
              </a:rPr>
              <a:t>de cómo se usan </a:t>
            </a:r>
            <a:r>
              <a:rPr lang="es-AR" sz="2000" dirty="0" smtClean="0">
                <a:latin typeface="ArialMT"/>
              </a:rPr>
              <a:t>modelos, observaciones o entendimiento de procesos, conjuntamente </a:t>
            </a:r>
            <a:r>
              <a:rPr lang="es-AR" sz="2000" dirty="0">
                <a:latin typeface="ArialMT"/>
              </a:rPr>
              <a:t>en un </a:t>
            </a:r>
            <a:r>
              <a:rPr lang="es-AR" sz="2000" b="1" dirty="0">
                <a:latin typeface="ArialMT"/>
              </a:rPr>
              <a:t>contexto social</a:t>
            </a:r>
            <a:r>
              <a:rPr lang="es-AR" sz="2000" dirty="0">
                <a:latin typeface="ArialMT"/>
              </a:rPr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9C53E155-03FE-F988-CBBC-A5C932795152}"/>
              </a:ext>
            </a:extLst>
          </p:cNvPr>
          <p:cNvSpPr txBox="1"/>
          <p:nvPr/>
        </p:nvSpPr>
        <p:spPr>
          <a:xfrm>
            <a:off x="8292156" y="2339379"/>
            <a:ext cx="2723174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AR" sz="3600" dirty="0">
                <a:solidFill>
                  <a:schemeClr val="accent6"/>
                </a:solidFill>
                <a:latin typeface="ArialMT"/>
              </a:rPr>
              <a:t>Objetivo</a:t>
            </a:r>
            <a:endParaRPr lang="es-AR" sz="2000" dirty="0">
              <a:solidFill>
                <a:schemeClr val="accent6"/>
              </a:solidFill>
              <a:latin typeface="ArialMT"/>
            </a:endParaRPr>
          </a:p>
          <a:p>
            <a:r>
              <a:rPr lang="es-AR" sz="2000" dirty="0">
                <a:latin typeface="ArialMT"/>
              </a:rPr>
              <a:t>El </a:t>
            </a:r>
            <a:r>
              <a:rPr lang="es-AR" sz="2000" dirty="0" smtClean="0">
                <a:latin typeface="ArialMT"/>
              </a:rPr>
              <a:t>marco </a:t>
            </a:r>
            <a:r>
              <a:rPr lang="es-AR" sz="2000" dirty="0">
                <a:latin typeface="ArialMT"/>
              </a:rPr>
              <a:t>de evaluar y explicar forzantes de riesgo de cambio climático, hace </a:t>
            </a:r>
            <a:r>
              <a:rPr lang="es-AR" sz="2000" b="1" dirty="0">
                <a:latin typeface="ArialMT"/>
              </a:rPr>
              <a:t>que la información climática tenga sentido a la escala de la toma de decisión</a:t>
            </a:r>
            <a:r>
              <a:rPr lang="es-AR" sz="2000" dirty="0">
                <a:latin typeface="ArialMT"/>
              </a:rPr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63EF10B9-EE01-5EB4-409C-A35D60DCFC53}"/>
              </a:ext>
            </a:extLst>
          </p:cNvPr>
          <p:cNvSpPr txBox="1"/>
          <p:nvPr/>
        </p:nvSpPr>
        <p:spPr>
          <a:xfrm>
            <a:off x="670992" y="1828801"/>
            <a:ext cx="8171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/>
              <a:t>Liderazgo: Ted </a:t>
            </a:r>
            <a:r>
              <a:rPr lang="es-AR" sz="2000" b="1" dirty="0" err="1"/>
              <a:t>Shepherd</a:t>
            </a:r>
            <a:r>
              <a:rPr lang="es-AR" sz="2000" b="1" dirty="0"/>
              <a:t> (Reino Unido), Regina R. </a:t>
            </a:r>
            <a:r>
              <a:rPr lang="es-AR" sz="2000" b="1" dirty="0" err="1"/>
              <a:t>Rodrigues</a:t>
            </a:r>
            <a:r>
              <a:rPr lang="es-AR" sz="2000" b="1" dirty="0"/>
              <a:t> (Brasil)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4218046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C2A2BB83-8FF4-40C7-1C16-44B1673A19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3" t="24167" r="65391" b="15556"/>
          <a:stretch/>
        </p:blipFill>
        <p:spPr>
          <a:xfrm>
            <a:off x="0" y="165724"/>
            <a:ext cx="12192000" cy="6329343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183978B0-3DC4-71BC-7288-77AC9CCCA3C1}"/>
              </a:ext>
            </a:extLst>
          </p:cNvPr>
          <p:cNvSpPr/>
          <p:nvPr/>
        </p:nvSpPr>
        <p:spPr>
          <a:xfrm>
            <a:off x="595093" y="2298605"/>
            <a:ext cx="10878532" cy="40841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adroTexto 1">
            <a:extLst>
              <a:ext uri="{FF2B5EF4-FFF2-40B4-BE49-F238E27FC236}">
                <a16:creationId xmlns:a16="http://schemas.microsoft.com/office/drawing/2014/main" xmlns="" id="{62FCDDC9-4DCB-D16F-71EB-5991F56E41B3}"/>
              </a:ext>
            </a:extLst>
          </p:cNvPr>
          <p:cNvSpPr txBox="1"/>
          <p:nvPr/>
        </p:nvSpPr>
        <p:spPr>
          <a:xfrm>
            <a:off x="250009" y="597766"/>
            <a:ext cx="7104102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AR" sz="4400" dirty="0" smtClean="0"/>
              <a:t>My </a:t>
            </a:r>
            <a:r>
              <a:rPr lang="es-AR" sz="4400" dirty="0" err="1" smtClean="0"/>
              <a:t>Climate</a:t>
            </a:r>
            <a:r>
              <a:rPr lang="es-AR" sz="4400" dirty="0" smtClean="0"/>
              <a:t> </a:t>
            </a:r>
            <a:r>
              <a:rPr lang="es-AR" sz="4400" dirty="0" err="1" smtClean="0"/>
              <a:t>Risk</a:t>
            </a:r>
            <a:r>
              <a:rPr lang="es-AR" sz="4400" dirty="0" smtClean="0"/>
              <a:t>: Organización 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 l="51584" t="24651" r="20247" b="22946"/>
          <a:stretch>
            <a:fillRect/>
          </a:stretch>
        </p:blipFill>
        <p:spPr bwMode="auto">
          <a:xfrm>
            <a:off x="223284" y="1765004"/>
            <a:ext cx="9282223" cy="4856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CuadroTexto"/>
          <p:cNvSpPr txBox="1"/>
          <p:nvPr/>
        </p:nvSpPr>
        <p:spPr>
          <a:xfrm>
            <a:off x="9611833" y="1924482"/>
            <a:ext cx="258016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AR" sz="2800" dirty="0" smtClean="0"/>
              <a:t> 20 “</a:t>
            </a:r>
            <a:r>
              <a:rPr lang="es-AR" sz="2800" dirty="0" err="1" smtClean="0"/>
              <a:t>Hubs</a:t>
            </a:r>
            <a:r>
              <a:rPr lang="es-AR" sz="2800" dirty="0" smtClean="0"/>
              <a:t>”</a:t>
            </a:r>
          </a:p>
          <a:p>
            <a:endParaRPr lang="es-AR" sz="2800" dirty="0" smtClean="0"/>
          </a:p>
          <a:p>
            <a:pPr>
              <a:buFont typeface="Arial" pitchFamily="34" charset="0"/>
              <a:buChar char="•"/>
            </a:pPr>
            <a:r>
              <a:rPr lang="es-AR" sz="2800" dirty="0" smtClean="0"/>
              <a:t> Grupo de </a:t>
            </a:r>
            <a:r>
              <a:rPr lang="es-AR" sz="2800" dirty="0" err="1" smtClean="0"/>
              <a:t>Jovenes</a:t>
            </a:r>
            <a:r>
              <a:rPr lang="es-AR" sz="2800" dirty="0" smtClean="0"/>
              <a:t> Investigadores</a:t>
            </a:r>
          </a:p>
          <a:p>
            <a:endParaRPr lang="es-AR" sz="2800" dirty="0" smtClean="0"/>
          </a:p>
          <a:p>
            <a:pPr>
              <a:buFont typeface="Arial" pitchFamily="34" charset="0"/>
              <a:buChar char="•"/>
            </a:pPr>
            <a:r>
              <a:rPr lang="es-AR" sz="2800" dirty="0" smtClean="0"/>
              <a:t> Grupo de Educación</a:t>
            </a:r>
          </a:p>
          <a:p>
            <a:endParaRPr lang="es-AR" sz="2800" dirty="0" smtClean="0"/>
          </a:p>
          <a:p>
            <a:pPr>
              <a:buFont typeface="Arial" pitchFamily="34" charset="0"/>
              <a:buChar char="•"/>
            </a:pPr>
            <a:r>
              <a:rPr lang="es-AR" sz="2800" dirty="0" smtClean="0"/>
              <a:t> Grupo de Filosofía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xmlns="" val="427895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54;p13" descr="Un dibujo de un árbol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 b="457"/>
          <a:stretch/>
        </p:blipFill>
        <p:spPr>
          <a:xfrm>
            <a:off x="18" y="1282"/>
            <a:ext cx="12191983" cy="685671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11 Elipse"/>
          <p:cNvSpPr/>
          <p:nvPr/>
        </p:nvSpPr>
        <p:spPr>
          <a:xfrm>
            <a:off x="4286237" y="2952747"/>
            <a:ext cx="4095779" cy="3524275"/>
          </a:xfrm>
          <a:prstGeom prst="ellipse">
            <a:avLst/>
          </a:prstGeom>
          <a:solidFill>
            <a:srgbClr val="BCA6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550723" y="3164068"/>
            <a:ext cx="3524275" cy="315470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s-AR" sz="3700" b="1" u="sng" dirty="0" err="1" smtClean="0"/>
              <a:t>Hub</a:t>
            </a:r>
            <a:r>
              <a:rPr lang="es-AR" u="sng" dirty="0" smtClean="0"/>
              <a:t> </a:t>
            </a:r>
          </a:p>
          <a:p>
            <a:pPr algn="ctr"/>
            <a:r>
              <a:rPr lang="es-AR" sz="3200" b="1" dirty="0" smtClean="0"/>
              <a:t>Equipo Interdisciplinar de científicos, docentes, y estudiantes</a:t>
            </a:r>
            <a:endParaRPr lang="es-ES" sz="3200" dirty="0"/>
          </a:p>
        </p:txBody>
      </p:sp>
      <p:sp>
        <p:nvSpPr>
          <p:cNvPr id="20" name="19 Elipse"/>
          <p:cNvSpPr/>
          <p:nvPr/>
        </p:nvSpPr>
        <p:spPr>
          <a:xfrm>
            <a:off x="9715483" y="3524251"/>
            <a:ext cx="2476517" cy="142876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2" name="21 Elipse"/>
          <p:cNvSpPr/>
          <p:nvPr/>
        </p:nvSpPr>
        <p:spPr>
          <a:xfrm>
            <a:off x="0" y="3810003"/>
            <a:ext cx="2286016" cy="142876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cxnSp>
        <p:nvCxnSpPr>
          <p:cNvPr id="25" name="24 Conector recto de flecha"/>
          <p:cNvCxnSpPr/>
          <p:nvPr/>
        </p:nvCxnSpPr>
        <p:spPr>
          <a:xfrm>
            <a:off x="3428981" y="3619502"/>
            <a:ext cx="1238259" cy="142876"/>
          </a:xfrm>
          <a:prstGeom prst="straightConnector1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>
            <a:stCxn id="22" idx="6"/>
          </p:cNvCxnSpPr>
          <p:nvPr/>
        </p:nvCxnSpPr>
        <p:spPr>
          <a:xfrm flipV="1">
            <a:off x="2286016" y="4476758"/>
            <a:ext cx="2000221" cy="47625"/>
          </a:xfrm>
          <a:prstGeom prst="straightConnector1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 rot="5400000" flipH="1" flipV="1">
            <a:off x="3967812" y="5224802"/>
            <a:ext cx="399715" cy="427637"/>
          </a:xfrm>
          <a:prstGeom prst="straightConnector1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>
            <a:endCxn id="20" idx="2"/>
          </p:cNvCxnSpPr>
          <p:nvPr/>
        </p:nvCxnSpPr>
        <p:spPr>
          <a:xfrm flipV="1">
            <a:off x="8382016" y="4238631"/>
            <a:ext cx="1333467" cy="428628"/>
          </a:xfrm>
          <a:prstGeom prst="straightConnector1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/>
          <p:nvPr/>
        </p:nvCxnSpPr>
        <p:spPr>
          <a:xfrm>
            <a:off x="8096264" y="5524515"/>
            <a:ext cx="952507" cy="285752"/>
          </a:xfrm>
          <a:prstGeom prst="straightConnector1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/>
          <p:nvPr/>
        </p:nvCxnSpPr>
        <p:spPr>
          <a:xfrm flipV="1">
            <a:off x="8001014" y="3047998"/>
            <a:ext cx="1047757" cy="762007"/>
          </a:xfrm>
          <a:prstGeom prst="straightConnector1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CuadroTexto"/>
          <p:cNvSpPr txBox="1"/>
          <p:nvPr/>
        </p:nvSpPr>
        <p:spPr>
          <a:xfrm>
            <a:off x="9810733" y="3810003"/>
            <a:ext cx="2286016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s-AR" sz="2400" b="1" dirty="0" err="1" smtClean="0"/>
              <a:t>Protecto</a:t>
            </a:r>
            <a:r>
              <a:rPr lang="es-AR" sz="2400" b="1" dirty="0" smtClean="0"/>
              <a:t> </a:t>
            </a:r>
            <a:r>
              <a:rPr lang="es-AR" sz="2400" b="1" dirty="0" err="1" smtClean="0"/>
              <a:t>Transdiciplinar</a:t>
            </a:r>
            <a:endParaRPr lang="es-AR" sz="2400" b="1" dirty="0" smtClean="0"/>
          </a:p>
        </p:txBody>
      </p:sp>
      <p:sp>
        <p:nvSpPr>
          <p:cNvPr id="30" name="29 CuadroTexto"/>
          <p:cNvSpPr txBox="1"/>
          <p:nvPr/>
        </p:nvSpPr>
        <p:spPr>
          <a:xfrm>
            <a:off x="-190502" y="4114577"/>
            <a:ext cx="2667019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s-AR" sz="2400" b="1" dirty="0" smtClean="0"/>
              <a:t>Proyecto Intersectorial</a:t>
            </a:r>
            <a:endParaRPr lang="es-AR" sz="2400" b="1" dirty="0" smtClean="0"/>
          </a:p>
        </p:txBody>
      </p:sp>
      <p:sp>
        <p:nvSpPr>
          <p:cNvPr id="34" name="33 CuadroTexto"/>
          <p:cNvSpPr txBox="1"/>
          <p:nvPr/>
        </p:nvSpPr>
        <p:spPr>
          <a:xfrm>
            <a:off x="1333467" y="1142984"/>
            <a:ext cx="2381267" cy="533480"/>
          </a:xfrm>
          <a:prstGeom prst="rect">
            <a:avLst/>
          </a:prstGeom>
          <a:solidFill>
            <a:srgbClr val="BCA6C0"/>
          </a:solidFill>
        </p:spPr>
        <p:txBody>
          <a:bodyPr wrap="square" lIns="121917" tIns="60958" rIns="121917" bIns="60958" rtlCol="0">
            <a:spAutoFit/>
          </a:bodyPr>
          <a:lstStyle/>
          <a:p>
            <a:r>
              <a:rPr lang="es-AR" sz="2700" b="1" dirty="0" err="1" smtClean="0"/>
              <a:t>Interdisciplina</a:t>
            </a:r>
            <a:endParaRPr lang="es-ES" sz="2700" dirty="0"/>
          </a:p>
        </p:txBody>
      </p:sp>
      <p:sp>
        <p:nvSpPr>
          <p:cNvPr id="37" name="36 CuadroTexto"/>
          <p:cNvSpPr txBox="1"/>
          <p:nvPr/>
        </p:nvSpPr>
        <p:spPr>
          <a:xfrm>
            <a:off x="0" y="1"/>
            <a:ext cx="7524760" cy="779700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 rtlCol="0">
            <a:spAutoFit/>
          </a:bodyPr>
          <a:lstStyle/>
          <a:p>
            <a:r>
              <a:rPr lang="es-AR" sz="4300" dirty="0" smtClean="0"/>
              <a:t>“My </a:t>
            </a:r>
            <a:r>
              <a:rPr lang="es-AR" sz="4300" dirty="0" err="1" smtClean="0"/>
              <a:t>Climate</a:t>
            </a:r>
            <a:r>
              <a:rPr lang="es-AR" sz="4300" dirty="0" smtClean="0"/>
              <a:t> </a:t>
            </a:r>
            <a:r>
              <a:rPr lang="es-AR" sz="4300" dirty="0" err="1" smtClean="0"/>
              <a:t>Risk</a:t>
            </a:r>
            <a:r>
              <a:rPr lang="es-AR" sz="4300" dirty="0" smtClean="0"/>
              <a:t>” in Argentina  </a:t>
            </a:r>
            <a:endParaRPr lang="es-ES" sz="4300" dirty="0"/>
          </a:p>
        </p:txBody>
      </p:sp>
      <p:sp>
        <p:nvSpPr>
          <p:cNvPr id="43" name="42 CuadroTexto"/>
          <p:cNvSpPr txBox="1"/>
          <p:nvPr/>
        </p:nvSpPr>
        <p:spPr>
          <a:xfrm>
            <a:off x="4476739" y="1142984"/>
            <a:ext cx="2381267" cy="5334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121917" tIns="60958" rIns="121917" bIns="60958" rtlCol="0">
            <a:spAutoFit/>
          </a:bodyPr>
          <a:lstStyle/>
          <a:p>
            <a:r>
              <a:rPr lang="es-AR" sz="2700" b="1" dirty="0" err="1" smtClean="0"/>
              <a:t>Transdisciplina</a:t>
            </a:r>
            <a:endParaRPr lang="es-ES" sz="2700" dirty="0"/>
          </a:p>
        </p:txBody>
      </p:sp>
      <p:sp>
        <p:nvSpPr>
          <p:cNvPr id="46" name="45 Elipse"/>
          <p:cNvSpPr/>
          <p:nvPr/>
        </p:nvSpPr>
        <p:spPr>
          <a:xfrm>
            <a:off x="1142966" y="2476493"/>
            <a:ext cx="2476517" cy="142876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7" name="46 CuadroTexto"/>
          <p:cNvSpPr txBox="1"/>
          <p:nvPr/>
        </p:nvSpPr>
        <p:spPr>
          <a:xfrm>
            <a:off x="1238216" y="2762246"/>
            <a:ext cx="2286016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s-AR" sz="2400" b="1" dirty="0" smtClean="0"/>
              <a:t>Proyecto </a:t>
            </a:r>
            <a:r>
              <a:rPr lang="es-AR" sz="2400" b="1" dirty="0" err="1" smtClean="0"/>
              <a:t>Transdiciplinar</a:t>
            </a:r>
            <a:endParaRPr lang="es-AR" sz="2400" b="1" dirty="0" smtClean="0"/>
          </a:p>
        </p:txBody>
      </p:sp>
      <p:sp>
        <p:nvSpPr>
          <p:cNvPr id="48" name="47 Elipse"/>
          <p:cNvSpPr/>
          <p:nvPr/>
        </p:nvSpPr>
        <p:spPr>
          <a:xfrm>
            <a:off x="1809720" y="5429264"/>
            <a:ext cx="2476517" cy="142876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9" name="48 CuadroTexto"/>
          <p:cNvSpPr txBox="1"/>
          <p:nvPr/>
        </p:nvSpPr>
        <p:spPr>
          <a:xfrm>
            <a:off x="1904971" y="5715017"/>
            <a:ext cx="2286016" cy="123110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s-AR" sz="2400" b="1" dirty="0" smtClean="0"/>
              <a:t>Proyecto </a:t>
            </a:r>
            <a:r>
              <a:rPr lang="es-AR" sz="2400" b="1" dirty="0" err="1" smtClean="0"/>
              <a:t>Transdiciplinar</a:t>
            </a:r>
            <a:endParaRPr lang="es-AR" sz="2400" b="1" dirty="0" smtClean="0"/>
          </a:p>
          <a:p>
            <a:pPr algn="ctr"/>
            <a:endParaRPr lang="es-ES" sz="2400" b="1" dirty="0" smtClean="0"/>
          </a:p>
        </p:txBody>
      </p:sp>
      <p:sp>
        <p:nvSpPr>
          <p:cNvPr id="28" name="27 Elipse"/>
          <p:cNvSpPr/>
          <p:nvPr/>
        </p:nvSpPr>
        <p:spPr>
          <a:xfrm>
            <a:off x="9048771" y="5322343"/>
            <a:ext cx="2286016" cy="142876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8858269" y="5626917"/>
            <a:ext cx="2667019" cy="123110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s-AR" sz="2400" b="1" dirty="0" smtClean="0"/>
              <a:t>Proyecto Intersectorial</a:t>
            </a:r>
            <a:endParaRPr lang="es-AR" sz="2400" b="1" dirty="0" smtClean="0"/>
          </a:p>
          <a:p>
            <a:pPr algn="ctr"/>
            <a:endParaRPr lang="es-ES" sz="2400" b="1" dirty="0"/>
          </a:p>
        </p:txBody>
      </p:sp>
      <p:sp>
        <p:nvSpPr>
          <p:cNvPr id="38" name="37 Elipse"/>
          <p:cNvSpPr/>
          <p:nvPr/>
        </p:nvSpPr>
        <p:spPr>
          <a:xfrm>
            <a:off x="8858269" y="2000240"/>
            <a:ext cx="2286016" cy="142876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8667768" y="2304815"/>
            <a:ext cx="2667019" cy="160043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s-AR" sz="2400" b="1" dirty="0" smtClean="0"/>
              <a:t>Proyecto Intersectorial</a:t>
            </a:r>
            <a:endParaRPr lang="es-AR" sz="2400" b="1" dirty="0" smtClean="0"/>
          </a:p>
          <a:p>
            <a:pPr algn="ctr"/>
            <a:endParaRPr lang="es-ES" sz="2400" b="1" dirty="0" smtClean="0"/>
          </a:p>
          <a:p>
            <a:pPr algn="ctr"/>
            <a:endParaRPr lang="es-ES" sz="2400" b="1" dirty="0"/>
          </a:p>
        </p:txBody>
      </p:sp>
      <p:sp>
        <p:nvSpPr>
          <p:cNvPr id="36" name="35 CuadroTexto"/>
          <p:cNvSpPr txBox="1"/>
          <p:nvPr/>
        </p:nvSpPr>
        <p:spPr>
          <a:xfrm>
            <a:off x="8001013" y="1142984"/>
            <a:ext cx="1854187" cy="5386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121917" tIns="60958" rIns="121917" bIns="60958" rtlCol="0">
            <a:spAutoFit/>
          </a:bodyPr>
          <a:lstStyle/>
          <a:p>
            <a:r>
              <a:rPr lang="es-AR" sz="2700" b="1" dirty="0" err="1" smtClean="0"/>
              <a:t>Intersector</a:t>
            </a:r>
            <a:endParaRPr lang="es-ES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50C2C4C0-84A8-10AC-8B4D-C2E674DA27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3" t="24167" r="65391" b="15556"/>
          <a:stretch/>
        </p:blipFill>
        <p:spPr>
          <a:xfrm>
            <a:off x="-22008" y="0"/>
            <a:ext cx="12236016" cy="635219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62FCDDC9-4DCB-D16F-71EB-5991F56E41B3}"/>
              </a:ext>
            </a:extLst>
          </p:cNvPr>
          <p:cNvSpPr txBox="1"/>
          <p:nvPr/>
        </p:nvSpPr>
        <p:spPr>
          <a:xfrm>
            <a:off x="395926" y="412941"/>
            <a:ext cx="632538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AR" sz="4400" dirty="0" smtClean="0"/>
              <a:t>MCR </a:t>
            </a:r>
            <a:r>
              <a:rPr lang="es-AR" sz="4400" dirty="0" err="1" smtClean="0"/>
              <a:t>Hub</a:t>
            </a:r>
            <a:r>
              <a:rPr lang="es-AR" sz="4400" dirty="0" smtClean="0"/>
              <a:t> </a:t>
            </a:r>
            <a:r>
              <a:rPr lang="es-AR" sz="4400" dirty="0"/>
              <a:t>Argentina</a:t>
            </a:r>
            <a:endParaRPr lang="en-US" sz="4400" dirty="0"/>
          </a:p>
        </p:txBody>
      </p:sp>
      <p:sp>
        <p:nvSpPr>
          <p:cNvPr id="15" name="14 Rectángulo"/>
          <p:cNvSpPr/>
          <p:nvPr/>
        </p:nvSpPr>
        <p:spPr>
          <a:xfrm>
            <a:off x="0" y="1780162"/>
            <a:ext cx="11955294" cy="42023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4069" t="29220" r="5372" b="26383"/>
          <a:stretch>
            <a:fillRect/>
          </a:stretch>
        </p:blipFill>
        <p:spPr bwMode="auto">
          <a:xfrm>
            <a:off x="6352164" y="1777289"/>
            <a:ext cx="5301574" cy="1462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3511" t="32624" r="5213" b="21844"/>
          <a:stretch>
            <a:fillRect/>
          </a:stretch>
        </p:blipFill>
        <p:spPr bwMode="auto">
          <a:xfrm>
            <a:off x="359924" y="3438029"/>
            <a:ext cx="5428034" cy="152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 l="4388" t="35603" r="5133" b="18156"/>
          <a:stretch>
            <a:fillRect/>
          </a:stretch>
        </p:blipFill>
        <p:spPr bwMode="auto">
          <a:xfrm>
            <a:off x="379372" y="5098870"/>
            <a:ext cx="5408586" cy="1554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 l="4388" t="37447" r="5372" b="21702"/>
          <a:stretch>
            <a:fillRect/>
          </a:stretch>
        </p:blipFill>
        <p:spPr bwMode="auto">
          <a:xfrm>
            <a:off x="6322974" y="3367549"/>
            <a:ext cx="5379396" cy="136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 l="4229" t="32482" r="18457" b="20426"/>
          <a:stretch>
            <a:fillRect/>
          </a:stretch>
        </p:blipFill>
        <p:spPr bwMode="auto">
          <a:xfrm>
            <a:off x="6274340" y="4881589"/>
            <a:ext cx="5371018" cy="1840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20 CuadroTexto"/>
          <p:cNvSpPr txBox="1"/>
          <p:nvPr/>
        </p:nvSpPr>
        <p:spPr>
          <a:xfrm>
            <a:off x="408562" y="1945532"/>
            <a:ext cx="53113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 smtClean="0"/>
              <a:t>Proyectos </a:t>
            </a:r>
            <a:r>
              <a:rPr lang="es-AR" sz="3600" dirty="0" err="1" smtClean="0"/>
              <a:t>transdiciplinares</a:t>
            </a:r>
            <a:r>
              <a:rPr lang="es-AR" sz="3600" dirty="0" smtClean="0"/>
              <a:t> e intersectoriales</a:t>
            </a:r>
            <a:endParaRPr lang="es-AR" sz="3600" dirty="0" smtClean="0"/>
          </a:p>
          <a:p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xmlns="" val="286420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50C2C4C0-84A8-10AC-8B4D-C2E674DA27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3" t="24167" r="65391" b="15556"/>
          <a:stretch/>
        </p:blipFill>
        <p:spPr>
          <a:xfrm>
            <a:off x="-22008" y="0"/>
            <a:ext cx="12236016" cy="635219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62FCDDC9-4DCB-D16F-71EB-5991F56E41B3}"/>
              </a:ext>
            </a:extLst>
          </p:cNvPr>
          <p:cNvSpPr txBox="1"/>
          <p:nvPr/>
        </p:nvSpPr>
        <p:spPr>
          <a:xfrm>
            <a:off x="395926" y="412941"/>
            <a:ext cx="632538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AR" sz="4400" dirty="0" smtClean="0"/>
              <a:t>MCR </a:t>
            </a:r>
            <a:r>
              <a:rPr lang="es-AR" sz="4400" dirty="0" err="1" smtClean="0"/>
              <a:t>Hub</a:t>
            </a:r>
            <a:r>
              <a:rPr lang="es-AR" sz="4400" dirty="0" smtClean="0"/>
              <a:t> </a:t>
            </a:r>
            <a:r>
              <a:rPr lang="es-AR" sz="4400" dirty="0"/>
              <a:t>Argentina</a:t>
            </a:r>
            <a:endParaRPr lang="en-US" sz="4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93CB40F-72C1-7242-2BA0-08249ECE5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1231" y="6174043"/>
            <a:ext cx="719955" cy="68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1A0A65C6-ABCA-D1E3-10BC-860B0F8C3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6365" y="6174043"/>
            <a:ext cx="767838" cy="68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C7BFAB5-D841-DD5E-EB04-5AAE0D7D4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73" y="6088559"/>
            <a:ext cx="767838" cy="76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8DC8762B-2463-18E2-ACF4-F3D6CAEDB4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7524" y="6043208"/>
            <a:ext cx="814792" cy="81479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5B5FDEE2-4BDA-B12E-C1DD-C97E19867F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5589" y="6114928"/>
            <a:ext cx="794805" cy="74307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D97AC8D8-2788-A022-354A-C7B7FBF5F11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7831" y="6114927"/>
            <a:ext cx="743073" cy="74307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6E7A87EC-97AC-BB59-F096-6E494632145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84993" y="6058558"/>
            <a:ext cx="794805" cy="799442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81235A24-DD60-8832-AA4B-CCF0B0A42B8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8336" y="6192067"/>
            <a:ext cx="780989" cy="66593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8EAC11EA-F643-7A5D-0A1B-2047759CF5C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1727" y="6048685"/>
            <a:ext cx="867123" cy="809315"/>
          </a:xfrm>
          <a:prstGeom prst="rect">
            <a:avLst/>
          </a:prstGeom>
        </p:spPr>
      </p:pic>
      <p:pic>
        <p:nvPicPr>
          <p:cNvPr id="22" name="Google Shape;68;p13"/>
          <p:cNvPicPr preferRelativeResize="0"/>
          <p:nvPr/>
        </p:nvPicPr>
        <p:blipFill rotWithShape="1">
          <a:blip r:embed="rId12" cstate="print">
            <a:alphaModFix/>
          </a:blip>
          <a:srcRect l="15697" t="35599" r="16989" b="39158"/>
          <a:stretch/>
        </p:blipFill>
        <p:spPr>
          <a:xfrm>
            <a:off x="10364306" y="6031565"/>
            <a:ext cx="1225183" cy="560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2" descr="C:\Users\Anna\Documents\00 conferences and talks 2024\Bern 12-13 Octubre\WhatsApp Image 2024-09-06 at 10.26.30 (1).jpeg"/>
          <p:cNvPicPr>
            <a:picLocks noChangeAspect="1" noChangeArrowheads="1"/>
          </p:cNvPicPr>
          <p:nvPr/>
        </p:nvPicPr>
        <p:blipFill>
          <a:blip r:embed="rId13"/>
          <a:srcRect l="5172" t="24688" r="10344" b="35937"/>
          <a:stretch>
            <a:fillRect/>
          </a:stretch>
        </p:blipFill>
        <p:spPr bwMode="auto">
          <a:xfrm>
            <a:off x="545586" y="2370387"/>
            <a:ext cx="4017775" cy="332899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23" name="22 CuadroTexto"/>
          <p:cNvSpPr txBox="1"/>
          <p:nvPr/>
        </p:nvSpPr>
        <p:spPr>
          <a:xfrm>
            <a:off x="474148" y="1727445"/>
            <a:ext cx="414340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2000" b="1" dirty="0" err="1" smtClean="0"/>
              <a:t>First</a:t>
            </a:r>
            <a:r>
              <a:rPr lang="es-AR" sz="2000" b="1" dirty="0" smtClean="0"/>
              <a:t> in-</a:t>
            </a:r>
            <a:r>
              <a:rPr lang="es-AR" sz="2000" b="1" dirty="0" err="1" smtClean="0"/>
              <a:t>person</a:t>
            </a:r>
            <a:r>
              <a:rPr lang="es-AR" sz="2000" b="1" dirty="0" smtClean="0"/>
              <a:t> </a:t>
            </a:r>
            <a:r>
              <a:rPr lang="es-AR" sz="2000" b="1" dirty="0" err="1" smtClean="0"/>
              <a:t>workshop</a:t>
            </a:r>
            <a:r>
              <a:rPr lang="es-AR" sz="2000" b="1" dirty="0" smtClean="0"/>
              <a:t> 5-6 of </a:t>
            </a:r>
            <a:r>
              <a:rPr lang="es-AR" sz="2000" b="1" dirty="0" err="1" smtClean="0"/>
              <a:t>September</a:t>
            </a:r>
            <a:r>
              <a:rPr lang="es-AR" sz="2000" b="1" dirty="0" smtClean="0"/>
              <a:t> 2024</a:t>
            </a:r>
            <a:endParaRPr lang="es-ES" sz="2000" b="1" dirty="0"/>
          </a:p>
        </p:txBody>
      </p:sp>
      <p:sp>
        <p:nvSpPr>
          <p:cNvPr id="24" name="CuadroTexto 10">
            <a:extLst>
              <a:ext uri="{FF2B5EF4-FFF2-40B4-BE49-F238E27FC236}">
                <a16:creationId xmlns:a16="http://schemas.microsoft.com/office/drawing/2014/main" xmlns="" id="{E5CCBEAB-6344-69EA-AF51-2AE0EE122013}"/>
              </a:ext>
            </a:extLst>
          </p:cNvPr>
          <p:cNvSpPr txBox="1"/>
          <p:nvPr/>
        </p:nvSpPr>
        <p:spPr>
          <a:xfrm>
            <a:off x="4603349" y="1936959"/>
            <a:ext cx="7588651" cy="378565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 algn="ctr"/>
            <a:r>
              <a:rPr lang="es-AR" sz="2400" b="1" dirty="0" smtClean="0"/>
              <a:t>Dialogo </a:t>
            </a:r>
            <a:r>
              <a:rPr lang="es-AR" sz="2400" b="1" dirty="0" err="1" smtClean="0"/>
              <a:t>Interdisiplinar</a:t>
            </a:r>
            <a:endParaRPr lang="es-A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400" dirty="0" smtClean="0"/>
              <a:t>Equipo </a:t>
            </a:r>
            <a:r>
              <a:rPr lang="es-AR" sz="2400" dirty="0"/>
              <a:t>interdisciplinar / interinstitucional / inter-etario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400" dirty="0"/>
              <a:t>Reuniones quincenales desde marzo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400" dirty="0"/>
              <a:t>Desarrollo de dinámica de grupo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400" dirty="0" smtClean="0"/>
              <a:t>Charlas temáticas, lectura, </a:t>
            </a:r>
            <a:r>
              <a:rPr lang="es-AR" sz="2400" dirty="0"/>
              <a:t>escucha, debate, </a:t>
            </a:r>
            <a:r>
              <a:rPr lang="es-AR" sz="2400" dirty="0" smtClean="0"/>
              <a:t>aprendizaje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400" dirty="0" smtClean="0"/>
              <a:t>Dedicación sincera de les integrantes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400" dirty="0" smtClean="0"/>
              <a:t>Desarrollo de entendimiento común de conceptos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400" dirty="0" smtClean="0"/>
              <a:t>Artículos, </a:t>
            </a:r>
            <a:r>
              <a:rPr lang="es-AR" sz="2400" dirty="0" err="1" smtClean="0"/>
              <a:t>webinars</a:t>
            </a:r>
            <a:r>
              <a:rPr lang="es-AR" sz="2400" dirty="0" smtClean="0"/>
              <a:t>, presentaciones en conferencias, actividades </a:t>
            </a:r>
            <a:r>
              <a:rPr lang="es-AR" sz="2400" dirty="0" smtClean="0"/>
              <a:t>educativas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400" dirty="0" smtClean="0"/>
              <a:t>Basado en experiencias en territorio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xmlns="" val="2864200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Un dibujo de un árbol&#10;&#10;Descripción generada automáticamente con confianza baja">
            <a:extLst>
              <a:ext uri="{FF2B5EF4-FFF2-40B4-BE49-F238E27FC236}">
                <a16:creationId xmlns:a16="http://schemas.microsoft.com/office/drawing/2014/main" xmlns="" id="{E3BDC1DF-2280-6D96-3F1B-63D192EA8A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C480EB72-7647-0868-339B-EFDDF8F73AFD}"/>
              </a:ext>
            </a:extLst>
          </p:cNvPr>
          <p:cNvSpPr txBox="1"/>
          <p:nvPr/>
        </p:nvSpPr>
        <p:spPr>
          <a:xfrm>
            <a:off x="2366129" y="1913860"/>
            <a:ext cx="69903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https://sites.google.com/view/mcrhubconicet</a:t>
            </a:r>
          </a:p>
        </p:txBody>
      </p:sp>
      <p:pic>
        <p:nvPicPr>
          <p:cNvPr id="3074" name="Picture 2" descr="C:\Users\Anna\Downloads\qrcode-generad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2435077"/>
            <a:ext cx="3051323" cy="30513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4268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311</Words>
  <Application>Microsoft Office PowerPoint</Application>
  <PresentationFormat>Personalizado</PresentationFormat>
  <Paragraphs>49</Paragraphs>
  <Slides>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Anna Sörensson</dc:creator>
  <cp:lastModifiedBy>Anna</cp:lastModifiedBy>
  <cp:revision>38</cp:revision>
  <dcterms:created xsi:type="dcterms:W3CDTF">2022-10-31T14:32:13Z</dcterms:created>
  <dcterms:modified xsi:type="dcterms:W3CDTF">2024-11-06T09:34:58Z</dcterms:modified>
</cp:coreProperties>
</file>