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1" r:id="rId2"/>
  </p:sldMasterIdLst>
  <p:notesMasterIdLst>
    <p:notesMasterId r:id="rId20"/>
  </p:notesMasterIdLst>
  <p:sldIdLst>
    <p:sldId id="272" r:id="rId3"/>
    <p:sldId id="268" r:id="rId4"/>
    <p:sldId id="269" r:id="rId5"/>
    <p:sldId id="274" r:id="rId6"/>
    <p:sldId id="275" r:id="rId7"/>
    <p:sldId id="271" r:id="rId8"/>
    <p:sldId id="277" r:id="rId9"/>
    <p:sldId id="264" r:id="rId10"/>
    <p:sldId id="276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2" autoAdjust="0"/>
    <p:restoredTop sz="92409" autoAdjust="0"/>
  </p:normalViewPr>
  <p:slideViewPr>
    <p:cSldViewPr snapToGrid="0">
      <p:cViewPr varScale="1">
        <p:scale>
          <a:sx n="54" d="100"/>
          <a:sy n="54" d="100"/>
        </p:scale>
        <p:origin x="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39DDC-E81D-496E-8564-E190A3A2EB16}" type="datetimeFigureOut">
              <a:rPr lang="es-ES" smtClean="0"/>
              <a:t>04/11/2024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168F0-BAC9-4334-8938-D25A02BF09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4339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Lo_peque%C3%B1o_es_hermoso" TargetMode="External"/><Relationship Id="rId3" Type="http://schemas.openxmlformats.org/officeDocument/2006/relationships/hyperlink" Target="https://es.wikipedia.org/wiki/Informe" TargetMode="External"/><Relationship Id="rId7" Type="http://schemas.openxmlformats.org/officeDocument/2006/relationships/hyperlink" Target="https://es.wikipedia.org/wiki/Ernst_Friedrich_Schumacher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s.wikipedia.org/wiki/Crisis_del_petr%C3%B3leo_de_1973" TargetMode="External"/><Relationship Id="rId5" Type="http://schemas.openxmlformats.org/officeDocument/2006/relationships/hyperlink" Target="https://es.wikipedia.org/wiki/MIT" TargetMode="External"/><Relationship Id="rId4" Type="http://schemas.openxmlformats.org/officeDocument/2006/relationships/hyperlink" Target="https://es.wikipedia.org/wiki/Los_l%C3%ADmites_al_crecimiento" TargetMode="Externa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Lo_peque%C3%B1o_es_hermoso" TargetMode="External"/><Relationship Id="rId3" Type="http://schemas.openxmlformats.org/officeDocument/2006/relationships/hyperlink" Target="https://es.wikipedia.org/wiki/Informe" TargetMode="External"/><Relationship Id="rId7" Type="http://schemas.openxmlformats.org/officeDocument/2006/relationships/hyperlink" Target="https://es.wikipedia.org/wiki/Ernst_Friedrich_Schumacher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s.wikipedia.org/wiki/Crisis_del_petr%C3%B3leo_de_1973" TargetMode="External"/><Relationship Id="rId5" Type="http://schemas.openxmlformats.org/officeDocument/2006/relationships/hyperlink" Target="https://es.wikipedia.org/wiki/MIT" TargetMode="External"/><Relationship Id="rId4" Type="http://schemas.openxmlformats.org/officeDocument/2006/relationships/hyperlink" Target="https://es.wikipedia.org/wiki/Los_l%C3%ADmites_al_crecimiento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: “construir un espacio de diálogo que facilite y promueva la interacción y el entendimiento entre las instituciones, estamentos y actores relacionados con el estudio del cambio climático y la planificación de acciones de mitigación y adaptación a sus cambios proyectados”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¿A Quién van dirigidas las jornadas?</a:t>
            </a:r>
            <a:br>
              <a:rPr lang="es-E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todas aquellas personas investigadoras del </a:t>
            </a:r>
            <a:r>
              <a:rPr lang="es-E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clima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 sus </a:t>
            </a:r>
            <a:r>
              <a:rPr lang="es-E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impactos 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que participen de la </a:t>
            </a:r>
            <a:r>
              <a:rPr lang="es-E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toma de decisiones 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relacionadas con el cambio climático:</a:t>
            </a:r>
            <a:b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Personas del ámbito Científico-Técnico de diferentes disciplinas científicas</a:t>
            </a:r>
            <a:b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Personas de ámbitos de toma de decisiones de distinto nivel de alcance: local, provincial y nacional</a:t>
            </a:r>
            <a:r>
              <a:rPr lang="es-ES" dirty="0" smtClean="0"/>
              <a:t> </a:t>
            </a:r>
            <a:br>
              <a:rPr lang="es-ES" dirty="0" smtClean="0"/>
            </a:br>
            <a:endParaRPr lang="fr-FR" dirty="0" smtClean="0"/>
          </a:p>
          <a:p>
            <a:endParaRPr lang="fr-F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168F0-BAC9-4334-8938-D25A02BF0950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163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50" dirty="0" smtClean="0"/>
              <a:t>1972 </a:t>
            </a:r>
            <a:r>
              <a:rPr lang="es-ES" sz="1050" dirty="0" smtClean="0">
                <a:hlinkClick r:id="rId3" tooltip="Informe"/>
              </a:rPr>
              <a:t>informe</a:t>
            </a:r>
            <a:r>
              <a:rPr lang="es-ES" sz="1050" dirty="0" smtClean="0"/>
              <a:t> </a:t>
            </a:r>
            <a:r>
              <a:rPr lang="es-ES" sz="1050" i="1" dirty="0" smtClean="0">
                <a:hlinkClick r:id="rId4" tooltip="Los límites al crecimiento"/>
              </a:rPr>
              <a:t>Los límites al crecimiento</a:t>
            </a:r>
            <a:r>
              <a:rPr lang="es-ES" sz="1050" dirty="0" smtClean="0"/>
              <a:t> (</a:t>
            </a:r>
            <a:r>
              <a:rPr lang="es-ES" sz="1050" i="1" dirty="0" err="1" smtClean="0"/>
              <a:t>The</a:t>
            </a:r>
            <a:r>
              <a:rPr lang="es-ES" sz="1050" i="1" dirty="0" smtClean="0"/>
              <a:t> </a:t>
            </a:r>
            <a:r>
              <a:rPr lang="es-ES" sz="1050" i="1" dirty="0" err="1" smtClean="0"/>
              <a:t>Limits</a:t>
            </a:r>
            <a:r>
              <a:rPr lang="es-ES" sz="1050" i="1" dirty="0" smtClean="0"/>
              <a:t> to </a:t>
            </a:r>
            <a:r>
              <a:rPr lang="es-ES" sz="1050" i="1" dirty="0" err="1" smtClean="0"/>
              <a:t>Growth</a:t>
            </a:r>
            <a:r>
              <a:rPr lang="es-ES" sz="1050" dirty="0" smtClean="0"/>
              <a:t>) encargado al </a:t>
            </a:r>
            <a:r>
              <a:rPr lang="es-ES" sz="1050" dirty="0" smtClean="0">
                <a:hlinkClick r:id="rId5" tooltip="MIT"/>
              </a:rPr>
              <a:t>MIT</a:t>
            </a:r>
            <a:r>
              <a:rPr lang="es-ES" sz="1050" dirty="0" smtClean="0"/>
              <a:t> por el Club de Roma,</a:t>
            </a:r>
            <a:r>
              <a:rPr lang="es-ES" sz="1050" baseline="0" dirty="0" smtClean="0"/>
              <a:t> publicación que </a:t>
            </a:r>
            <a:r>
              <a:rPr lang="es-ES" sz="1050" baseline="0" dirty="0" err="1" smtClean="0"/>
              <a:t>antecedio</a:t>
            </a:r>
            <a:r>
              <a:rPr lang="es-ES" sz="1050" baseline="0" dirty="0" smtClean="0"/>
              <a:t> a</a:t>
            </a:r>
            <a:r>
              <a:rPr lang="es-ES" sz="1050" dirty="0" smtClean="0"/>
              <a:t> la primera </a:t>
            </a:r>
            <a:r>
              <a:rPr lang="es-ES" sz="1050" dirty="0" smtClean="0">
                <a:hlinkClick r:id="rId6"/>
              </a:rPr>
              <a:t>crisis del petróleo</a:t>
            </a:r>
            <a:endParaRPr lang="es-ES" sz="105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50" i="1" dirty="0" smtClean="0"/>
              <a:t>1987 Informe </a:t>
            </a:r>
            <a:r>
              <a:rPr lang="es-ES" sz="1050" i="1" dirty="0" err="1" smtClean="0"/>
              <a:t>Brundtland</a:t>
            </a:r>
            <a:r>
              <a:rPr lang="es-ES" sz="1050" dirty="0" smtClean="0"/>
              <a:t> (originalmente llamado Nuestro Futuro </a:t>
            </a:r>
            <a:r>
              <a:rPr lang="es-ES" sz="1050" dirty="0" err="1" smtClean="0"/>
              <a:t>Comú</a:t>
            </a:r>
            <a:r>
              <a:rPr lang="es-ES" sz="1050" dirty="0" smtClean="0"/>
              <a:t>) introduce la </a:t>
            </a:r>
            <a:r>
              <a:rPr lang="es-ES" sz="1050" dirty="0" err="1" smtClean="0"/>
              <a:t>nocion</a:t>
            </a:r>
            <a:r>
              <a:rPr lang="es-ES" sz="1050" dirty="0" smtClean="0"/>
              <a:t> de Desarrollo sustentable (utilizada por el economista </a:t>
            </a:r>
            <a:r>
              <a:rPr lang="es-ES" sz="1050" dirty="0" err="1" smtClean="0"/>
              <a:t>germanobritánico</a:t>
            </a:r>
            <a:r>
              <a:rPr lang="es-ES" sz="1050" dirty="0" smtClean="0"/>
              <a:t> </a:t>
            </a:r>
            <a:r>
              <a:rPr lang="es-ES" sz="1050" dirty="0" smtClean="0">
                <a:hlinkClick r:id="rId7" tooltip="Ernst Friedrich Schumacher"/>
              </a:rPr>
              <a:t>Ernst Friedrich Schumacher</a:t>
            </a:r>
            <a:r>
              <a:rPr lang="es-ES" sz="1050" dirty="0" smtClean="0"/>
              <a:t> en su trabajo </a:t>
            </a:r>
            <a:r>
              <a:rPr lang="es-ES" sz="1050" i="1" dirty="0" smtClean="0">
                <a:hlinkClick r:id="rId8" tooltip="Lo pequeño es hermoso"/>
              </a:rPr>
              <a:t>Lo pequeño es hermoso</a:t>
            </a:r>
            <a:r>
              <a:rPr lang="es-ES" sz="1050" i="1" dirty="0" smtClean="0"/>
              <a:t>)</a:t>
            </a:r>
            <a:endParaRPr lang="es-ES" sz="105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aseline="0" dirty="0" smtClean="0"/>
              <a:t>1980</a:t>
            </a:r>
            <a:r>
              <a:rPr lang="es-ES" sz="1050" dirty="0" smtClean="0"/>
              <a:t>/90 estudios sociales</a:t>
            </a:r>
            <a:r>
              <a:rPr lang="es-ES" sz="1050" baseline="0" dirty="0" smtClean="0"/>
              <a:t> de la ciencia y la </a:t>
            </a:r>
            <a:r>
              <a:rPr lang="es-ES" sz="1050" baseline="0" dirty="0" err="1" smtClean="0"/>
              <a:t>tecnologia</a:t>
            </a:r>
            <a:r>
              <a:rPr lang="es-ES" sz="1050" baseline="0" dirty="0" smtClean="0"/>
              <a:t>; en 1988 se crea el IPCC. Algunas referencias importantes para ir definiendo la </a:t>
            </a:r>
            <a:r>
              <a:rPr lang="es-ES" sz="1050" baseline="0" dirty="0" err="1" smtClean="0"/>
              <a:t>nocion</a:t>
            </a:r>
            <a:r>
              <a:rPr lang="es-ES" sz="1050" baseline="0" dirty="0" smtClean="0"/>
              <a:t> de “problema complejo”: en </a:t>
            </a:r>
            <a:r>
              <a:rPr lang="es-ES" sz="1050" dirty="0" smtClean="0"/>
              <a:t>1987</a:t>
            </a:r>
            <a:r>
              <a:rPr lang="es-ES" sz="1050" baseline="0" dirty="0" smtClean="0"/>
              <a:t> Beck: sociedad del riesgo; </a:t>
            </a:r>
            <a:r>
              <a:rPr lang="es-ES" sz="1050" dirty="0" smtClean="0"/>
              <a:t>1993, </a:t>
            </a:r>
            <a:r>
              <a:rPr lang="es-ES" dirty="0" err="1" smtClean="0"/>
              <a:t>Funtowicz</a:t>
            </a:r>
            <a:r>
              <a:rPr lang="es-ES" dirty="0" smtClean="0"/>
              <a:t> y </a:t>
            </a:r>
            <a:r>
              <a:rPr lang="es-ES" dirty="0" err="1" smtClean="0"/>
              <a:t>Ravetz</a:t>
            </a:r>
            <a:r>
              <a:rPr lang="es-ES" dirty="0" smtClean="0"/>
              <a:t> Ciencia post normal; </a:t>
            </a:r>
            <a:r>
              <a:rPr lang="es-ES" sz="1050" dirty="0" smtClean="0"/>
              <a:t>1994 </a:t>
            </a:r>
            <a:r>
              <a:rPr lang="es-ES" dirty="0" err="1" smtClean="0"/>
              <a:t>Gibbons</a:t>
            </a:r>
            <a:r>
              <a:rPr lang="es-ES" dirty="0" smtClean="0"/>
              <a:t> et al. </a:t>
            </a:r>
            <a:r>
              <a:rPr lang="es-ES" sz="1050" dirty="0" smtClean="0"/>
              <a:t>Modo1 y Modo2; </a:t>
            </a:r>
            <a:r>
              <a:rPr lang="en-US" sz="1050" dirty="0" smtClean="0"/>
              <a:t>Stokes DE. Pasteur’s Quadrant: Basic Science and technological Innovation. Washington: Brookings Institution Press; 1997: 180 pp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2000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Transdisciplina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Coproduccion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adoptan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mayor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itneresJasanoff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Sheila, ed. 2004. 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States of Knowledge: The 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Co­Production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Science and Social Order.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York: Routledge</a:t>
            </a:r>
            <a:r>
              <a:rPr lang="en-US" sz="1050" dirty="0" smtClean="0"/>
              <a:t> </a:t>
            </a:r>
            <a:br>
              <a:rPr lang="en-US" sz="1050" dirty="0" smtClean="0"/>
            </a:br>
            <a:endParaRPr lang="es-ES" sz="1050" dirty="0" smtClean="0"/>
          </a:p>
          <a:p>
            <a:pPr lvl="0"/>
            <a:endParaRPr lang="es-ES" sz="1050" dirty="0" smtClean="0"/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s-ES" noProof="0" smtClean="0"/>
              <a:pPr rtl="0"/>
              <a:t>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05280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50" dirty="0" smtClean="0"/>
              <a:t>1972 </a:t>
            </a:r>
            <a:r>
              <a:rPr lang="es-ES" sz="1050" dirty="0" smtClean="0">
                <a:hlinkClick r:id="rId3" tooltip="Informe"/>
              </a:rPr>
              <a:t>informe</a:t>
            </a:r>
            <a:r>
              <a:rPr lang="es-ES" sz="1050" dirty="0" smtClean="0"/>
              <a:t> </a:t>
            </a:r>
            <a:r>
              <a:rPr lang="es-ES" sz="1050" i="1" dirty="0" smtClean="0">
                <a:hlinkClick r:id="rId4" tooltip="Los límites al crecimiento"/>
              </a:rPr>
              <a:t>Los límites al crecimiento</a:t>
            </a:r>
            <a:r>
              <a:rPr lang="es-ES" sz="1050" dirty="0" smtClean="0"/>
              <a:t> (</a:t>
            </a:r>
            <a:r>
              <a:rPr lang="es-ES" sz="1050" i="1" dirty="0" err="1" smtClean="0"/>
              <a:t>The</a:t>
            </a:r>
            <a:r>
              <a:rPr lang="es-ES" sz="1050" i="1" dirty="0" smtClean="0"/>
              <a:t> </a:t>
            </a:r>
            <a:r>
              <a:rPr lang="es-ES" sz="1050" i="1" dirty="0" err="1" smtClean="0"/>
              <a:t>Limits</a:t>
            </a:r>
            <a:r>
              <a:rPr lang="es-ES" sz="1050" i="1" dirty="0" smtClean="0"/>
              <a:t> to </a:t>
            </a:r>
            <a:r>
              <a:rPr lang="es-ES" sz="1050" i="1" dirty="0" err="1" smtClean="0"/>
              <a:t>Growth</a:t>
            </a:r>
            <a:r>
              <a:rPr lang="es-ES" sz="1050" dirty="0" smtClean="0"/>
              <a:t>) encargado al </a:t>
            </a:r>
            <a:r>
              <a:rPr lang="es-ES" sz="1050" dirty="0" smtClean="0">
                <a:hlinkClick r:id="rId5" tooltip="MIT"/>
              </a:rPr>
              <a:t>MIT</a:t>
            </a:r>
            <a:r>
              <a:rPr lang="es-ES" sz="1050" dirty="0" smtClean="0"/>
              <a:t> por el Club de Roma,</a:t>
            </a:r>
            <a:r>
              <a:rPr lang="es-ES" sz="1050" baseline="0" dirty="0" smtClean="0"/>
              <a:t> publicación que </a:t>
            </a:r>
            <a:r>
              <a:rPr lang="es-ES" sz="1050" baseline="0" dirty="0" err="1" smtClean="0"/>
              <a:t>antecedio</a:t>
            </a:r>
            <a:r>
              <a:rPr lang="es-ES" sz="1050" baseline="0" dirty="0" smtClean="0"/>
              <a:t> a</a:t>
            </a:r>
            <a:r>
              <a:rPr lang="es-ES" sz="1050" dirty="0" smtClean="0"/>
              <a:t> la primera </a:t>
            </a:r>
            <a:r>
              <a:rPr lang="es-ES" sz="1050" dirty="0" smtClean="0">
                <a:hlinkClick r:id="rId6"/>
              </a:rPr>
              <a:t>crisis del petróleo</a:t>
            </a:r>
            <a:endParaRPr lang="es-ES" sz="105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50" i="1" dirty="0" smtClean="0"/>
              <a:t>1987 Informe </a:t>
            </a:r>
            <a:r>
              <a:rPr lang="es-ES" sz="1050" i="1" dirty="0" err="1" smtClean="0"/>
              <a:t>Brundtland</a:t>
            </a:r>
            <a:r>
              <a:rPr lang="es-ES" sz="1050" dirty="0" smtClean="0"/>
              <a:t> (originalmente llamado Nuestro Futuro </a:t>
            </a:r>
            <a:r>
              <a:rPr lang="es-ES" sz="1050" dirty="0" err="1" smtClean="0"/>
              <a:t>Comú</a:t>
            </a:r>
            <a:r>
              <a:rPr lang="es-ES" sz="1050" dirty="0" smtClean="0"/>
              <a:t>) introduce la </a:t>
            </a:r>
            <a:r>
              <a:rPr lang="es-ES" sz="1050" dirty="0" err="1" smtClean="0"/>
              <a:t>nocion</a:t>
            </a:r>
            <a:r>
              <a:rPr lang="es-ES" sz="1050" dirty="0" smtClean="0"/>
              <a:t> de Desarrollo sustentable (utilizada por el economista </a:t>
            </a:r>
            <a:r>
              <a:rPr lang="es-ES" sz="1050" dirty="0" err="1" smtClean="0"/>
              <a:t>germanobritánico</a:t>
            </a:r>
            <a:r>
              <a:rPr lang="es-ES" sz="1050" dirty="0" smtClean="0"/>
              <a:t> </a:t>
            </a:r>
            <a:r>
              <a:rPr lang="es-ES" sz="1050" dirty="0" smtClean="0">
                <a:hlinkClick r:id="rId7" tooltip="Ernst Friedrich Schumacher"/>
              </a:rPr>
              <a:t>Ernst Friedrich Schumacher</a:t>
            </a:r>
            <a:r>
              <a:rPr lang="es-ES" sz="1050" dirty="0" smtClean="0"/>
              <a:t> en su trabajo </a:t>
            </a:r>
            <a:r>
              <a:rPr lang="es-ES" sz="1050" i="1" dirty="0" smtClean="0">
                <a:hlinkClick r:id="rId8" tooltip="Lo pequeño es hermoso"/>
              </a:rPr>
              <a:t>Lo pequeño es hermoso</a:t>
            </a:r>
            <a:r>
              <a:rPr lang="es-ES" sz="1050" i="1" dirty="0" smtClean="0"/>
              <a:t>)</a:t>
            </a:r>
            <a:endParaRPr lang="es-ES" sz="105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aseline="0" dirty="0" smtClean="0"/>
              <a:t>1980</a:t>
            </a:r>
            <a:r>
              <a:rPr lang="es-ES" sz="1050" dirty="0" smtClean="0"/>
              <a:t>/90 estudios sociales</a:t>
            </a:r>
            <a:r>
              <a:rPr lang="es-ES" sz="1050" baseline="0" dirty="0" smtClean="0"/>
              <a:t> de la ciencia y la </a:t>
            </a:r>
            <a:r>
              <a:rPr lang="es-ES" sz="1050" baseline="0" dirty="0" err="1" smtClean="0"/>
              <a:t>tecnologia</a:t>
            </a:r>
            <a:r>
              <a:rPr lang="es-ES" sz="1050" baseline="0" dirty="0" smtClean="0"/>
              <a:t>; en 1988 se crea el IPCC. Algunas referencias importantes para ir definiendo la </a:t>
            </a:r>
            <a:r>
              <a:rPr lang="es-ES" sz="1050" baseline="0" dirty="0" err="1" smtClean="0"/>
              <a:t>nocion</a:t>
            </a:r>
            <a:r>
              <a:rPr lang="es-ES" sz="1050" baseline="0" dirty="0" smtClean="0"/>
              <a:t> de “problema complejo”: en </a:t>
            </a:r>
            <a:r>
              <a:rPr lang="es-ES" sz="1050" dirty="0" smtClean="0"/>
              <a:t>1987</a:t>
            </a:r>
            <a:r>
              <a:rPr lang="es-ES" sz="1050" baseline="0" dirty="0" smtClean="0"/>
              <a:t> Beck: sociedad del riesgo; </a:t>
            </a:r>
            <a:r>
              <a:rPr lang="es-ES" sz="1050" dirty="0" smtClean="0"/>
              <a:t>1993, </a:t>
            </a:r>
            <a:r>
              <a:rPr lang="es-ES" dirty="0" err="1" smtClean="0"/>
              <a:t>Funtowicz</a:t>
            </a:r>
            <a:r>
              <a:rPr lang="es-ES" dirty="0" smtClean="0"/>
              <a:t> y </a:t>
            </a:r>
            <a:r>
              <a:rPr lang="es-ES" dirty="0" err="1" smtClean="0"/>
              <a:t>Ravetz</a:t>
            </a:r>
            <a:r>
              <a:rPr lang="es-ES" dirty="0" smtClean="0"/>
              <a:t> Ciencia post normal; </a:t>
            </a:r>
            <a:r>
              <a:rPr lang="es-ES" sz="1050" dirty="0" smtClean="0"/>
              <a:t>1994 </a:t>
            </a:r>
            <a:r>
              <a:rPr lang="es-ES" dirty="0" err="1" smtClean="0"/>
              <a:t>Gibbons</a:t>
            </a:r>
            <a:r>
              <a:rPr lang="es-ES" dirty="0" smtClean="0"/>
              <a:t> et al. </a:t>
            </a:r>
            <a:r>
              <a:rPr lang="es-ES" sz="1050" dirty="0" smtClean="0"/>
              <a:t>Modo1 y Modo2; </a:t>
            </a:r>
            <a:r>
              <a:rPr lang="en-US" sz="1050" dirty="0" smtClean="0"/>
              <a:t>Stokes DE. Pasteur’s Quadrant: Basic Science and technological Innovation. Washington: Brookings Institution Press; 1997: 180 pp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2000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Transdisciplina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Coproduccion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adoptan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mayor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itneresJasanoff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Sheila, ed. 2004. 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States of Knowledge: The 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Co­Production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Science and Social Order.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York: Routledge</a:t>
            </a:r>
            <a:r>
              <a:rPr lang="en-US" sz="1050" dirty="0" smtClean="0"/>
              <a:t> </a:t>
            </a:r>
            <a:br>
              <a:rPr lang="en-US" sz="1050" dirty="0" smtClean="0"/>
            </a:br>
            <a:endParaRPr lang="es-ES" sz="1050" dirty="0" smtClean="0"/>
          </a:p>
          <a:p>
            <a:pPr lvl="0"/>
            <a:endParaRPr lang="es-ES" sz="1050" dirty="0" smtClean="0"/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s-ES" noProof="0" smtClean="0"/>
              <a:pPr rtl="0"/>
              <a:t>8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39477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900" b="1" noProof="0" dirty="0">
                <a:solidFill>
                  <a:srgbClr val="383838"/>
                </a:solidFill>
                <a:latin typeface="Roboto"/>
                <a:ea typeface="Roboto"/>
                <a:cs typeface="Roboto"/>
                <a:sym typeface="Roboto"/>
              </a:rPr>
              <a:t>Transferencia de ciencia: </a:t>
            </a:r>
            <a:r>
              <a:rPr lang="es-ES" sz="900" b="0" noProof="0" dirty="0">
                <a:solidFill>
                  <a:srgbClr val="383838"/>
                </a:solidFill>
                <a:latin typeface="Roboto"/>
                <a:ea typeface="Roboto"/>
                <a:cs typeface="Roboto"/>
                <a:sym typeface="Roboto"/>
              </a:rPr>
              <a:t>La clásica cadena vertical donde el conocimiento se transfiere desde el laboratorio científico hacia actores sociales.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900" b="1" noProof="0" dirty="0" err="1">
                <a:solidFill>
                  <a:srgbClr val="383838"/>
                </a:solidFill>
                <a:latin typeface="Roboto"/>
                <a:ea typeface="Roboto"/>
                <a:cs typeface="Roboto"/>
                <a:sym typeface="Roboto"/>
              </a:rPr>
              <a:t>Transsectorial</a:t>
            </a:r>
            <a:r>
              <a:rPr lang="es-ES" sz="900" b="1" noProof="0" dirty="0">
                <a:solidFill>
                  <a:srgbClr val="383838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lang="es-ES" sz="900" b="0" noProof="0" dirty="0">
                <a:solidFill>
                  <a:srgbClr val="383838"/>
                </a:solidFill>
                <a:latin typeface="Roboto"/>
                <a:ea typeface="Roboto"/>
                <a:cs typeface="Roboto"/>
                <a:sym typeface="Roboto"/>
              </a:rPr>
              <a:t> Trata de superar la transferencia mecánica para romper la distancia entre ciencia y los actores sociales que reciben los productos climáticos.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lang="es-ES" sz="900" b="1" noProof="0" dirty="0">
                <a:solidFill>
                  <a:srgbClr val="383838"/>
                </a:solidFill>
                <a:latin typeface="Roboto"/>
                <a:ea typeface="Roboto"/>
                <a:cs typeface="Roboto"/>
                <a:sym typeface="Roboto"/>
              </a:rPr>
              <a:t>Ciencia implicada: </a:t>
            </a:r>
            <a:r>
              <a:rPr lang="es-ES" sz="900" b="0" noProof="0" dirty="0">
                <a:solidFill>
                  <a:srgbClr val="383838"/>
                </a:solidFill>
                <a:latin typeface="Roboto"/>
                <a:ea typeface="Roboto"/>
                <a:cs typeface="Roboto"/>
                <a:sym typeface="Roboto"/>
              </a:rPr>
              <a:t>Se trabaja CON los actores sociales bajo el principio de la simetría – todos los tipos de conocimiento se valora de igual manera. </a:t>
            </a:r>
            <a:r>
              <a:rPr lang="es-ES" sz="900" dirty="0">
                <a:solidFill>
                  <a:srgbClr val="383838"/>
                </a:solidFill>
                <a:latin typeface="Roboto"/>
                <a:ea typeface="Roboto"/>
                <a:cs typeface="Roboto"/>
                <a:sym typeface="Roboto"/>
              </a:rPr>
              <a:t>Apertura de espíritu y capacidad de escucha mutua – se abre un dialogo que no tiene como objetivo “ganar un argumento” sino permite diferentes “verdades”. Romper con estereotipos desde la ciencia y desde la sociedad – como primer paso hay que reconocer que existen los estereotipos y que existe la asimetría de poder en la sociedad.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900" dirty="0">
              <a:solidFill>
                <a:srgbClr val="38383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900" dirty="0">
              <a:solidFill>
                <a:srgbClr val="38383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solidFill>
                <a:srgbClr val="3838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978430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3002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131468d99d1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131468d99d1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g131468d99d1_0_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9873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131f2c7b3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131f2c7b3d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g131f2c7b3d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4628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9845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838104-5328-4D33-A96C-8C1C046A4F8D}" type="datetimeFigureOut">
              <a:rPr kumimoji="0" lang="es-AR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12186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04/11/2024</a:t>
            </a:fld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534A4-D4C6-4D19-A10B-27896E08328B}" type="slidenum">
              <a:rPr kumimoji="0" lang="es-AR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12186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647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838104-5328-4D33-A96C-8C1C046A4F8D}" type="datetimeFigureOut">
              <a:rPr kumimoji="0" lang="es-AR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12186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04/11/2024</a:t>
            </a:fld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534A4-D4C6-4D19-A10B-27896E08328B}" type="slidenum">
              <a:rPr kumimoji="0" lang="es-AR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12186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438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838104-5328-4D33-A96C-8C1C046A4F8D}" type="datetimeFigureOut">
              <a:rPr kumimoji="0" lang="es-AR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12186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04/11/2024</a:t>
            </a:fld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534A4-D4C6-4D19-A10B-27896E08328B}" type="slidenum">
              <a:rPr kumimoji="0" lang="es-AR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12186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987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838104-5328-4D33-A96C-8C1C046A4F8D}" type="datetimeFigureOut">
              <a:rPr kumimoji="0" lang="es-AR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12186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04/11/2024</a:t>
            </a:fld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534A4-D4C6-4D19-A10B-27896E08328B}" type="slidenum">
              <a:rPr kumimoji="0" lang="es-AR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12186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916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838104-5328-4D33-A96C-8C1C046A4F8D}" type="datetimeFigureOut">
              <a:rPr kumimoji="0" lang="es-AR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12186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04/11/2024</a:t>
            </a:fld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534A4-D4C6-4D19-A10B-27896E08328B}" type="slidenum">
              <a:rPr kumimoji="0" lang="es-AR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12186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438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0389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838104-5328-4D33-A96C-8C1C046A4F8D}" type="datetimeFigureOut">
              <a:rPr kumimoji="0" lang="es-AR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10389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04/11/2024</a:t>
            </a:fld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0389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0389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534A4-D4C6-4D19-A10B-27896E08328B}" type="slidenum">
              <a:rPr kumimoji="0" lang="es-AR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10389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40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838104-5328-4D33-A96C-8C1C046A4F8D}" type="datetimeFigureOut">
              <a:rPr kumimoji="0" lang="es-AR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12186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04/11/2024</a:t>
            </a:fld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534A4-D4C6-4D19-A10B-27896E08328B}" type="slidenum">
              <a:rPr kumimoji="0" lang="es-AR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12186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985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838104-5328-4D33-A96C-8C1C046A4F8D}" type="datetimeFigureOut">
              <a:rPr kumimoji="0" lang="es-AR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12186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04/11/2024</a:t>
            </a:fld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534A4-D4C6-4D19-A10B-27896E08328B}" type="slidenum">
              <a:rPr kumimoji="0" lang="es-AR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12186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890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838104-5328-4D33-A96C-8C1C046A4F8D}" type="datetimeFigureOut">
              <a:rPr kumimoji="0" lang="es-AR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12186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04/11/2024</a:t>
            </a:fld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534A4-D4C6-4D19-A10B-27896E08328B}" type="slidenum">
              <a:rPr kumimoji="0" lang="es-AR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12186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713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0389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838104-5328-4D33-A96C-8C1C046A4F8D}" type="datetimeFigureOut">
              <a:rPr kumimoji="0" lang="es-AR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10389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04/11/2024</a:t>
            </a:fld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0389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0389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534A4-D4C6-4D19-A10B-27896E08328B}" type="slidenum">
              <a:rPr kumimoji="0" lang="es-AR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10389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222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0389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838104-5328-4D33-A96C-8C1C046A4F8D}" type="datetimeFigureOut">
              <a:rPr kumimoji="0" lang="es-AR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10389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04/11/2024</a:t>
            </a:fld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0389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0389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534A4-D4C6-4D19-A10B-27896E08328B}" type="slidenum">
              <a:rPr kumimoji="0" lang="es-AR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10389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21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0389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838104-5328-4D33-A96C-8C1C046A4F8D}" type="datetimeFigureOut">
              <a:rPr kumimoji="0" lang="es-AR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10389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04/11/2024</a:t>
            </a:fld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0389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0389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534A4-D4C6-4D19-A10B-27896E08328B}" type="slidenum">
              <a:rPr kumimoji="0" lang="es-AR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10389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00" b="0" i="0" u="none" strike="noStrike" kern="1200" cap="none" spc="0" normalizeH="0" baseline="0" noProof="0" dirty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00" b="0" i="0" u="none" strike="noStrike" kern="1200" cap="none" spc="0" normalizeH="0" baseline="0" noProof="0" dirty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8891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0389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838104-5328-4D33-A96C-8C1C046A4F8D}" type="datetimeFigureOut">
              <a:rPr kumimoji="0" lang="es-AR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10389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04/11/2024</a:t>
            </a:fld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0389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0389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534A4-D4C6-4D19-A10B-27896E08328B}" type="slidenum">
              <a:rPr kumimoji="0" lang="es-AR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10389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0202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0389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838104-5328-4D33-A96C-8C1C046A4F8D}" type="datetimeFigureOut">
              <a:rPr kumimoji="0" lang="es-AR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10389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04/11/2024</a:t>
            </a:fld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0389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0389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534A4-D4C6-4D19-A10B-27896E08328B}" type="slidenum">
              <a:rPr kumimoji="0" lang="es-AR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10389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0333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0389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838104-5328-4D33-A96C-8C1C046A4F8D}" type="datetimeFigureOut">
              <a:rPr kumimoji="0" lang="es-AR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10389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04/11/2024</a:t>
            </a:fld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0389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0389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534A4-D4C6-4D19-A10B-27896E08328B}" type="slidenum">
              <a:rPr kumimoji="0" lang="es-AR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10389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5558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838104-5328-4D33-A96C-8C1C046A4F8D}" type="datetimeFigureOut">
              <a:rPr kumimoji="0" lang="es-AR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12186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04/11/2024</a:t>
            </a:fld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534A4-D4C6-4D19-A10B-27896E08328B}" type="slidenum">
              <a:rPr kumimoji="0" lang="es-AR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12186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817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838104-5328-4D33-A96C-8C1C046A4F8D}" type="datetimeFigureOut">
              <a:rPr kumimoji="0" lang="es-AR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12186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04/11/2024</a:t>
            </a:fld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534A4-D4C6-4D19-A10B-27896E08328B}" type="slidenum">
              <a:rPr kumimoji="0" lang="es-AR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12186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732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8960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"/>
          <p:cNvSpPr/>
          <p:nvPr userDrawn="1"/>
        </p:nvSpPr>
        <p:spPr>
          <a:xfrm>
            <a:off x="10404818" y="6550349"/>
            <a:ext cx="1787184" cy="348573"/>
          </a:xfrm>
          <a:prstGeom prst="rect">
            <a:avLst/>
          </a:prstGeom>
        </p:spPr>
        <p:txBody>
          <a:bodyPr wrap="none" lIns="103900" tIns="51951" rIns="103900" bIns="51951">
            <a:spAutoFit/>
          </a:bodyPr>
          <a:lstStyle/>
          <a:p>
            <a:pPr marL="0" marR="0" lvl="0" indent="0" algn="r" defTabSz="1038977" rtl="0" eaLnBrk="1" fontAlgn="auto" latinLnBrk="0" hangingPunct="1">
              <a:lnSpc>
                <a:spcPts val="190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T Std Cond"/>
                <a:ea typeface="Tahoma" pitchFamily="34" charset="0"/>
                <a:cs typeface="Helvetica LT Std Cond"/>
              </a:rPr>
              <a:t>CONSUMER MOOD</a:t>
            </a: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LT Std Cond"/>
              <a:ea typeface="Tahoma" pitchFamily="34" charset="0"/>
              <a:cs typeface="Helvetica LT Std Cond"/>
            </a:endParaRPr>
          </a:p>
        </p:txBody>
      </p:sp>
    </p:spTree>
    <p:extLst>
      <p:ext uri="{BB962C8B-B14F-4D97-AF65-F5344CB8AC3E}">
        <p14:creationId xmlns:p14="http://schemas.microsoft.com/office/powerpoint/2010/main" val="28803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0086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3436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8253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DBF90"/>
              </a:buClr>
              <a:buSzPts val="28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lvl="0" indent="-423323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lvl="0" indent="-423323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Tx/>
              <a:buNone/>
              <a:tabLst/>
              <a:defRPr/>
            </a:pPr>
            <a:fld id="{00000000-1234-1234-1234-123412341234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200"/>
                <a:buFontTx/>
                <a:buNone/>
                <a:tabLst/>
                <a:defRPr/>
              </a:pPr>
              <a:t>‹Nº›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15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60B00-A346-4D69-A277-AEC0E1A323EA}" type="datetimeFigureOut">
              <a:rPr kumimoji="0" lang="es-A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04/11/2024</a:t>
            </a:fld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823ED2-6F6D-4642-A816-C8E5522F0C42}" type="slidenum">
              <a:rPr kumimoji="0" lang="es-AR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8903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380320"/>
            <a:ext cx="6580414" cy="257515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3758977"/>
            <a:ext cx="11903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põv_ò"/>
                <a:ea typeface="põv_ò"/>
                <a:cs typeface="põv_ò"/>
              </a:rPr>
              <a:t>Urgencia y complejidad: los desafíos del </a:t>
            </a:r>
            <a:endParaRPr lang="es-ES" sz="2800" b="1" dirty="0" smtClean="0">
              <a:latin typeface="põv_ò"/>
              <a:ea typeface="põv_ò"/>
              <a:cs typeface="põv_ò"/>
            </a:endParaRPr>
          </a:p>
          <a:p>
            <a:pPr algn="ctr"/>
            <a:r>
              <a:rPr lang="es-ES" sz="2800" b="1" dirty="0" smtClean="0">
                <a:latin typeface="põv_ò"/>
                <a:ea typeface="põv_ò"/>
                <a:cs typeface="põv_ò"/>
              </a:rPr>
              <a:t>conocimiento transformador</a:t>
            </a:r>
          </a:p>
          <a:p>
            <a:pPr algn="ctr"/>
            <a:r>
              <a:rPr lang="es-ES" sz="2000" dirty="0" smtClean="0">
                <a:latin typeface="põv_ò"/>
              </a:rPr>
              <a:t>Valeria A Hernández</a:t>
            </a:r>
          </a:p>
          <a:p>
            <a:pPr algn="ctr"/>
            <a:r>
              <a:rPr lang="es-ES" sz="2000" dirty="0" smtClean="0">
                <a:latin typeface="põv_ò"/>
              </a:rPr>
              <a:t>UMR CESSMA-IRD/</a:t>
            </a:r>
            <a:r>
              <a:rPr lang="es-ES" sz="2000" dirty="0" err="1" smtClean="0">
                <a:latin typeface="põv_ò"/>
              </a:rPr>
              <a:t>PERyG</a:t>
            </a:r>
            <a:r>
              <a:rPr lang="es-ES" sz="2000" dirty="0" smtClean="0">
                <a:latin typeface="põv_ò"/>
              </a:rPr>
              <a:t>-UNSAM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109445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/>
          <p:nvPr/>
        </p:nvSpPr>
        <p:spPr>
          <a:xfrm>
            <a:off x="6849220" y="223131"/>
            <a:ext cx="3186512" cy="2071158"/>
          </a:xfrm>
          <a:prstGeom prst="round2DiagRect">
            <a:avLst>
              <a:gd name="adj1" fmla="val 0"/>
              <a:gd name="adj2" fmla="val 1776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6" name="Google Shape;226;p34"/>
          <p:cNvGrpSpPr/>
          <p:nvPr/>
        </p:nvGrpSpPr>
        <p:grpSpPr>
          <a:xfrm>
            <a:off x="6299524" y="1076618"/>
            <a:ext cx="347173" cy="347172"/>
            <a:chOff x="4859550" y="2631368"/>
            <a:chExt cx="315001" cy="315000"/>
          </a:xfrm>
        </p:grpSpPr>
        <p:sp>
          <p:nvSpPr>
            <p:cNvPr id="227" name="Google Shape;227;p34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3747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34"/>
            <p:cNvSpPr/>
            <p:nvPr/>
          </p:nvSpPr>
          <p:spPr>
            <a:xfrm>
              <a:off x="4859550" y="2739300"/>
              <a:ext cx="239100" cy="99000"/>
            </a:xfrm>
            <a:prstGeom prst="rightArrow">
              <a:avLst>
                <a:gd name="adj1" fmla="val 32020"/>
                <a:gd name="adj2" fmla="val 6697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r>
                <a:rPr kumimoji="0" lang="en" sz="1867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/>
              </a:r>
              <a:br>
                <a:rPr kumimoji="0" lang="en" sz="1867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</a:b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" name="Google Shape;229;p34"/>
          <p:cNvGrpSpPr/>
          <p:nvPr/>
        </p:nvGrpSpPr>
        <p:grpSpPr>
          <a:xfrm>
            <a:off x="2963835" y="1195573"/>
            <a:ext cx="347173" cy="347172"/>
            <a:chOff x="4859550" y="2631368"/>
            <a:chExt cx="315001" cy="315000"/>
          </a:xfrm>
        </p:grpSpPr>
        <p:sp>
          <p:nvSpPr>
            <p:cNvPr id="230" name="Google Shape;230;p34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3747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34"/>
            <p:cNvSpPr/>
            <p:nvPr/>
          </p:nvSpPr>
          <p:spPr>
            <a:xfrm>
              <a:off x="4859550" y="2739300"/>
              <a:ext cx="239100" cy="99000"/>
            </a:xfrm>
            <a:prstGeom prst="rightArrow">
              <a:avLst>
                <a:gd name="adj1" fmla="val 32020"/>
                <a:gd name="adj2" fmla="val 6697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r>
                <a:rPr kumimoji="0" lang="en" sz="1867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/>
              </a:r>
              <a:br>
                <a:rPr kumimoji="0" lang="en" sz="1867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</a:b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2" name="Google Shape;232;p34"/>
          <p:cNvSpPr/>
          <p:nvPr/>
        </p:nvSpPr>
        <p:spPr>
          <a:xfrm>
            <a:off x="789446" y="2693791"/>
            <a:ext cx="1531245" cy="838234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Cientificos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4"/>
          <p:cNvSpPr/>
          <p:nvPr/>
        </p:nvSpPr>
        <p:spPr>
          <a:xfrm>
            <a:off x="11416" y="3803498"/>
            <a:ext cx="1665361" cy="788164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Actores sociales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4"/>
          <p:cNvSpPr/>
          <p:nvPr/>
        </p:nvSpPr>
        <p:spPr>
          <a:xfrm>
            <a:off x="1863283" y="3821848"/>
            <a:ext cx="1461778" cy="788164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Decidores políticos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5" name="Google Shape;235;p34"/>
          <p:cNvCxnSpPr>
            <a:cxnSpLocks/>
            <a:stCxn id="232" idx="2"/>
            <a:endCxn id="234" idx="0"/>
          </p:cNvCxnSpPr>
          <p:nvPr/>
        </p:nvCxnSpPr>
        <p:spPr>
          <a:xfrm rot="16200000" flipH="1">
            <a:off x="1929709" y="3157384"/>
            <a:ext cx="289823" cy="1039103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6" name="Google Shape;236;p34"/>
          <p:cNvCxnSpPr>
            <a:cxnSpLocks/>
            <a:stCxn id="233" idx="0"/>
            <a:endCxn id="232" idx="2"/>
          </p:cNvCxnSpPr>
          <p:nvPr/>
        </p:nvCxnSpPr>
        <p:spPr>
          <a:xfrm rot="5400000" flipH="1" flipV="1">
            <a:off x="1063847" y="3312276"/>
            <a:ext cx="271473" cy="710972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7" name="Google Shape;237;p34"/>
          <p:cNvSpPr/>
          <p:nvPr/>
        </p:nvSpPr>
        <p:spPr>
          <a:xfrm>
            <a:off x="1352958" y="2333655"/>
            <a:ext cx="276800" cy="34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64D79"/>
          </a:solidFill>
          <a:ln w="9525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4"/>
          <p:cNvSpPr/>
          <p:nvPr/>
        </p:nvSpPr>
        <p:spPr>
          <a:xfrm>
            <a:off x="4535230" y="2329072"/>
            <a:ext cx="276800" cy="34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64D79"/>
          </a:solidFill>
          <a:ln w="9525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4"/>
          <p:cNvSpPr/>
          <p:nvPr/>
        </p:nvSpPr>
        <p:spPr>
          <a:xfrm>
            <a:off x="3765735" y="3186100"/>
            <a:ext cx="1771542" cy="1623653"/>
          </a:xfrm>
          <a:prstGeom prst="ellipse">
            <a:avLst/>
          </a:prstGeom>
          <a:solidFill>
            <a:schemeClr val="tx1">
              <a:lumMod val="85000"/>
              <a:alpha val="51372"/>
            </a:schemeClr>
          </a:solidFill>
          <a:ln w="38100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Tx/>
              <a:buNone/>
              <a:tabLst/>
              <a:defRPr/>
            </a:pPr>
            <a:endParaRPr kumimoji="0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4"/>
          <p:cNvSpPr/>
          <p:nvPr/>
        </p:nvSpPr>
        <p:spPr>
          <a:xfrm>
            <a:off x="3137422" y="2535027"/>
            <a:ext cx="1702348" cy="1623653"/>
          </a:xfrm>
          <a:prstGeom prst="ellipse">
            <a:avLst/>
          </a:prstGeom>
          <a:solidFill>
            <a:srgbClr val="EFEFEF">
              <a:alpha val="65490"/>
            </a:srgbClr>
          </a:solidFill>
          <a:ln w="38100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Tx/>
              <a:buNone/>
              <a:tabLst/>
              <a:defRPr/>
            </a:pPr>
            <a:endParaRPr kumimoji="0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4"/>
          <p:cNvSpPr txBox="1"/>
          <p:nvPr/>
        </p:nvSpPr>
        <p:spPr>
          <a:xfrm>
            <a:off x="3216445" y="2767889"/>
            <a:ext cx="1302739" cy="456620"/>
          </a:xfrm>
          <a:prstGeom prst="rect">
            <a:avLst/>
          </a:prstGeom>
          <a:noFill/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Científicos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4"/>
          <p:cNvSpPr/>
          <p:nvPr/>
        </p:nvSpPr>
        <p:spPr>
          <a:xfrm>
            <a:off x="4476935" y="2482631"/>
            <a:ext cx="1692972" cy="1701961"/>
          </a:xfrm>
          <a:prstGeom prst="ellipse">
            <a:avLst/>
          </a:prstGeom>
          <a:solidFill>
            <a:schemeClr val="tx1">
              <a:lumMod val="85000"/>
              <a:alpha val="51372"/>
            </a:schemeClr>
          </a:solidFill>
          <a:ln w="381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Tx/>
              <a:buNone/>
              <a:tabLst/>
              <a:defRPr/>
            </a:pPr>
            <a:endParaRPr kumimoji="0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4"/>
          <p:cNvSpPr txBox="1"/>
          <p:nvPr/>
        </p:nvSpPr>
        <p:spPr>
          <a:xfrm>
            <a:off x="4621646" y="2707458"/>
            <a:ext cx="1522745" cy="478642"/>
          </a:xfrm>
          <a:prstGeom prst="rect">
            <a:avLst/>
          </a:prstGeom>
          <a:noFill/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Decidores políticos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4"/>
          <p:cNvSpPr/>
          <p:nvPr/>
        </p:nvSpPr>
        <p:spPr>
          <a:xfrm>
            <a:off x="8375073" y="2333655"/>
            <a:ext cx="276800" cy="34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64D79"/>
          </a:solidFill>
          <a:ln w="9525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9" name="Google Shape;249;p34"/>
          <p:cNvGrpSpPr/>
          <p:nvPr/>
        </p:nvGrpSpPr>
        <p:grpSpPr>
          <a:xfrm>
            <a:off x="3531154" y="193246"/>
            <a:ext cx="2592800" cy="2092800"/>
            <a:chOff x="2995257" y="2013875"/>
            <a:chExt cx="1944600" cy="15696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50" name="Google Shape;250;p34"/>
            <p:cNvSpPr/>
            <p:nvPr/>
          </p:nvSpPr>
          <p:spPr>
            <a:xfrm rot="10800000" flipH="1">
              <a:off x="2995257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4"/>
            <p:cNvSpPr txBox="1"/>
            <p:nvPr/>
          </p:nvSpPr>
          <p:spPr>
            <a:xfrm>
              <a:off x="3169637" y="2103975"/>
              <a:ext cx="1735805" cy="4599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r>
                <a:rPr kumimoji="0" lang="en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TRANSECTORIAL </a:t>
              </a:r>
              <a:endPara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2" name="Google Shape;252;p34"/>
            <p:cNvSpPr txBox="1"/>
            <p:nvPr/>
          </p:nvSpPr>
          <p:spPr>
            <a:xfrm>
              <a:off x="3079595" y="2422432"/>
              <a:ext cx="1860262" cy="89977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Tx/>
                <a:buNone/>
                <a:tabLst/>
                <a:defRPr/>
              </a:pPr>
              <a:r>
                <a:rPr kumimoji="0" lang="e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Romper la distancia </a:t>
              </a:r>
              <a:r>
                <a:rPr kumimoji="0" lang="e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entre  los </a:t>
              </a:r>
              <a:r>
                <a:rPr kumimoji="0" lang="en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académicos  </a:t>
              </a:r>
              <a:r>
                <a:rPr kumimoji="0" lang="e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y los </a:t>
              </a:r>
              <a:r>
                <a:rPr kumimoji="0" lang="en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no académicos</a:t>
              </a:r>
              <a:endPara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3" name="Google Shape;253;p34"/>
          <p:cNvGrpSpPr/>
          <p:nvPr/>
        </p:nvGrpSpPr>
        <p:grpSpPr>
          <a:xfrm>
            <a:off x="258754" y="179689"/>
            <a:ext cx="2592630" cy="2141030"/>
            <a:chOff x="441063" y="2013875"/>
            <a:chExt cx="1944600" cy="15696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54" name="Google Shape;254;p34"/>
            <p:cNvSpPr/>
            <p:nvPr/>
          </p:nvSpPr>
          <p:spPr>
            <a:xfrm>
              <a:off x="441063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34"/>
            <p:cNvSpPr txBox="1"/>
            <p:nvPr/>
          </p:nvSpPr>
          <p:spPr>
            <a:xfrm>
              <a:off x="552774" y="2103975"/>
              <a:ext cx="1812608" cy="4599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Tx/>
                <a:buNone/>
                <a:tabLst/>
                <a:defRPr/>
              </a:pPr>
              <a:r>
                <a:rPr kumimoji="0" lang="e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TRANSFERENCIA 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6" name="Google Shape;256;p34"/>
            <p:cNvSpPr txBox="1"/>
            <p:nvPr/>
          </p:nvSpPr>
          <p:spPr>
            <a:xfrm>
              <a:off x="490029" y="2443559"/>
              <a:ext cx="1751095" cy="1076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Tx/>
                <a:buNone/>
                <a:tabLst/>
                <a:defRPr/>
              </a:pPr>
              <a:r>
                <a:rPr kumimoji="0" lang="es-ES" sz="1800" b="1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Desde </a:t>
              </a:r>
              <a:r>
                <a: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el laboratorio científico </a:t>
              </a:r>
              <a:r>
                <a:rPr kumimoji="0" lang="es-ES" sz="1800" b="1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hacia  </a:t>
              </a:r>
              <a:r>
                <a: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los actores sociales</a:t>
              </a:r>
            </a:p>
          </p:txBody>
        </p:sp>
      </p:grpSp>
      <p:grpSp>
        <p:nvGrpSpPr>
          <p:cNvPr id="257" name="Google Shape;257;p34"/>
          <p:cNvGrpSpPr/>
          <p:nvPr/>
        </p:nvGrpSpPr>
        <p:grpSpPr>
          <a:xfrm>
            <a:off x="6862114" y="2314462"/>
            <a:ext cx="2185140" cy="1901588"/>
            <a:chOff x="2256566" y="677103"/>
            <a:chExt cx="4036590" cy="3713070"/>
          </a:xfrm>
        </p:grpSpPr>
        <p:sp>
          <p:nvSpPr>
            <p:cNvPr id="258" name="Google Shape;258;p34"/>
            <p:cNvSpPr/>
            <p:nvPr/>
          </p:nvSpPr>
          <p:spPr>
            <a:xfrm rot="-6596588">
              <a:off x="3726388" y="3510395"/>
              <a:ext cx="771357" cy="771357"/>
            </a:xfrm>
            <a:prstGeom prst="ellipse">
              <a:avLst/>
            </a:prstGeom>
            <a:solidFill>
              <a:srgbClr val="00695C">
                <a:alpha val="25098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4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rgbClr val="00695C">
                <a:alpha val="25098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4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solidFill>
              <a:srgbClr val="009688">
                <a:alpha val="40392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34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solidFill>
              <a:srgbClr val="009688">
                <a:alpha val="40392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34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solidFill>
              <a:srgbClr val="00695C">
                <a:alpha val="81176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34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rgbClr val="009688">
                <a:alpha val="40392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" name="Google Shape;264;p34"/>
          <p:cNvSpPr/>
          <p:nvPr/>
        </p:nvSpPr>
        <p:spPr>
          <a:xfrm>
            <a:off x="9021977" y="3201747"/>
            <a:ext cx="770800" cy="729200"/>
          </a:xfrm>
          <a:prstGeom prst="ellipse">
            <a:avLst/>
          </a:prstGeom>
          <a:solidFill>
            <a:srgbClr val="00A595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Tx/>
              <a:buNone/>
              <a:tabLst/>
              <a:defRPr/>
            </a:pP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00695C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5" name="Google Shape;265;p34"/>
          <p:cNvSpPr/>
          <p:nvPr/>
        </p:nvSpPr>
        <p:spPr>
          <a:xfrm>
            <a:off x="7102538" y="2412316"/>
            <a:ext cx="770800" cy="729200"/>
          </a:xfrm>
          <a:prstGeom prst="ellipse">
            <a:avLst/>
          </a:prstGeom>
          <a:solidFill>
            <a:srgbClr val="00A595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Tx/>
              <a:buNone/>
              <a:tabLst/>
              <a:defRPr/>
            </a:pP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00695C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66" name="Google Shape;266;p34"/>
          <p:cNvGrpSpPr/>
          <p:nvPr/>
        </p:nvGrpSpPr>
        <p:grpSpPr>
          <a:xfrm>
            <a:off x="8092712" y="2441380"/>
            <a:ext cx="2185140" cy="1901588"/>
            <a:chOff x="2256566" y="677103"/>
            <a:chExt cx="4036590" cy="3713070"/>
          </a:xfrm>
        </p:grpSpPr>
        <p:sp>
          <p:nvSpPr>
            <p:cNvPr id="267" name="Google Shape;267;p34"/>
            <p:cNvSpPr/>
            <p:nvPr/>
          </p:nvSpPr>
          <p:spPr>
            <a:xfrm rot="-6596588">
              <a:off x="3726388" y="3510395"/>
              <a:ext cx="771357" cy="771357"/>
            </a:xfrm>
            <a:prstGeom prst="ellipse">
              <a:avLst/>
            </a:prstGeom>
            <a:solidFill>
              <a:srgbClr val="00695C">
                <a:alpha val="25098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4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rgbClr val="00695C">
                <a:alpha val="25098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34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solidFill>
              <a:srgbClr val="009688">
                <a:alpha val="40392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34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solidFill>
              <a:srgbClr val="009688">
                <a:alpha val="40392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34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solidFill>
              <a:srgbClr val="00695C">
                <a:alpha val="81176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34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rgbClr val="009688">
                <a:alpha val="40392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" name="Google Shape;273;p34"/>
          <p:cNvGrpSpPr/>
          <p:nvPr/>
        </p:nvGrpSpPr>
        <p:grpSpPr>
          <a:xfrm>
            <a:off x="7374948" y="3750892"/>
            <a:ext cx="1075592" cy="1061333"/>
            <a:chOff x="2256566" y="1001497"/>
            <a:chExt cx="3395176" cy="3388677"/>
          </a:xfrm>
        </p:grpSpPr>
        <p:sp>
          <p:nvSpPr>
            <p:cNvPr id="274" name="Google Shape;274;p34"/>
            <p:cNvSpPr/>
            <p:nvPr/>
          </p:nvSpPr>
          <p:spPr>
            <a:xfrm rot="-6596588">
              <a:off x="3726388" y="3510395"/>
              <a:ext cx="771357" cy="771357"/>
            </a:xfrm>
            <a:prstGeom prst="ellipse">
              <a:avLst/>
            </a:prstGeom>
            <a:solidFill>
              <a:srgbClr val="00695C">
                <a:alpha val="25098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34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rgbClr val="00695C">
                <a:alpha val="25098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34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solidFill>
              <a:srgbClr val="009688">
                <a:alpha val="40392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34"/>
            <p:cNvSpPr/>
            <p:nvPr/>
          </p:nvSpPr>
          <p:spPr>
            <a:xfrm rot="-6598620">
              <a:off x="3733502" y="1238156"/>
              <a:ext cx="1681581" cy="1681581"/>
            </a:xfrm>
            <a:prstGeom prst="ellipse">
              <a:avLst/>
            </a:prstGeom>
            <a:solidFill>
              <a:srgbClr val="009688">
                <a:alpha val="40392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34"/>
            <p:cNvSpPr/>
            <p:nvPr/>
          </p:nvSpPr>
          <p:spPr>
            <a:xfrm rot="-6597744">
              <a:off x="3201094" y="1887867"/>
              <a:ext cx="992960" cy="950157"/>
            </a:xfrm>
            <a:prstGeom prst="ellipse">
              <a:avLst/>
            </a:prstGeom>
            <a:solidFill>
              <a:srgbClr val="00695C">
                <a:alpha val="81176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34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rgbClr val="009688">
                <a:alpha val="40392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3" name="Google Shape;283;p34"/>
          <p:cNvSpPr/>
          <p:nvPr/>
        </p:nvSpPr>
        <p:spPr>
          <a:xfrm rot="-6660656">
            <a:off x="8496388" y="3745163"/>
            <a:ext cx="866835" cy="904833"/>
          </a:xfrm>
          <a:prstGeom prst="ellipse">
            <a:avLst/>
          </a:prstGeom>
          <a:solidFill>
            <a:srgbClr val="009688">
              <a:alpha val="40392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4"/>
          <p:cNvSpPr txBox="1"/>
          <p:nvPr/>
        </p:nvSpPr>
        <p:spPr>
          <a:xfrm>
            <a:off x="4110422" y="4064659"/>
            <a:ext cx="1084549" cy="745094"/>
          </a:xfrm>
          <a:prstGeom prst="rect">
            <a:avLst/>
          </a:prstGeom>
          <a:noFill/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Actores sociales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4"/>
          <p:cNvSpPr txBox="1"/>
          <p:nvPr/>
        </p:nvSpPr>
        <p:spPr>
          <a:xfrm>
            <a:off x="6932884" y="283076"/>
            <a:ext cx="2771186" cy="7224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n" sz="1867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CIENCIA </a:t>
            </a:r>
            <a:r>
              <a:rPr kumimoji="0" lang="en" sz="1867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IMPLICADA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" name="Google Shape;225;p34"/>
          <p:cNvSpPr txBox="1"/>
          <p:nvPr/>
        </p:nvSpPr>
        <p:spPr>
          <a:xfrm>
            <a:off x="6990757" y="841395"/>
            <a:ext cx="2781343" cy="10292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03195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200"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Coproducción de conocimientos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en" sz="20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69D7668F-A07B-486D-A0EE-84585AFD0DD2}"/>
              </a:ext>
            </a:extLst>
          </p:cNvPr>
          <p:cNvSpPr/>
          <p:nvPr/>
        </p:nvSpPr>
        <p:spPr>
          <a:xfrm>
            <a:off x="10265717" y="6533190"/>
            <a:ext cx="17865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Hernández et al. 2019</a:t>
            </a:r>
          </a:p>
        </p:txBody>
      </p:sp>
      <p:pic>
        <p:nvPicPr>
          <p:cNvPr id="63" name="Google Shape;570;g131468d99d1_0_64"/>
          <p:cNvPicPr preferRelativeResize="0"/>
          <p:nvPr/>
        </p:nvPicPr>
        <p:blipFill rotWithShape="1">
          <a:blip r:embed="rId3">
            <a:alphaModFix/>
          </a:blip>
          <a:srcRect t="68625"/>
          <a:stretch/>
        </p:blipFill>
        <p:spPr>
          <a:xfrm>
            <a:off x="5994781" y="5531420"/>
            <a:ext cx="5870048" cy="778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570;g131468d99d1_0_64"/>
          <p:cNvPicPr preferRelativeResize="0"/>
          <p:nvPr/>
        </p:nvPicPr>
        <p:blipFill rotWithShape="1">
          <a:blip r:embed="rId3">
            <a:alphaModFix/>
          </a:blip>
          <a:srcRect t="16476" b="45761"/>
          <a:stretch/>
        </p:blipFill>
        <p:spPr>
          <a:xfrm>
            <a:off x="5994781" y="4643321"/>
            <a:ext cx="5870048" cy="9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7895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title"/>
          </p:nvPr>
        </p:nvSpPr>
        <p:spPr>
          <a:xfrm>
            <a:off x="0" y="434214"/>
            <a:ext cx="12192000" cy="763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/>
            <a:r>
              <a:rPr lang="en-GB" sz="3200" b="1" dirty="0" err="1" smtClean="0">
                <a:solidFill>
                  <a:srgbClr val="0B424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Pilares</a:t>
            </a:r>
            <a:r>
              <a:rPr lang="en-GB" sz="3200" b="1" dirty="0" smtClean="0">
                <a:solidFill>
                  <a:srgbClr val="0B424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200" b="1" dirty="0" err="1" smtClean="0">
                <a:solidFill>
                  <a:srgbClr val="0B424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teóricos</a:t>
            </a:r>
            <a:r>
              <a:rPr lang="en-GB" sz="3200" b="1" dirty="0" smtClean="0">
                <a:solidFill>
                  <a:srgbClr val="0B424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la </a:t>
            </a:r>
            <a:r>
              <a:rPr lang="en-GB" sz="3200" b="1" dirty="0" err="1" smtClean="0">
                <a:solidFill>
                  <a:srgbClr val="0B424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ciencia</a:t>
            </a:r>
            <a:r>
              <a:rPr lang="en-GB" sz="3200" b="1" dirty="0" smtClean="0">
                <a:solidFill>
                  <a:srgbClr val="0B424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200" b="1" dirty="0" err="1" smtClean="0">
                <a:solidFill>
                  <a:srgbClr val="0B424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implicada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436" name="Shape 436"/>
          <p:cNvSpPr txBox="1">
            <a:spLocks noGrp="1"/>
          </p:cNvSpPr>
          <p:nvPr>
            <p:ph type="body" idx="2"/>
          </p:nvPr>
        </p:nvSpPr>
        <p:spPr>
          <a:xfrm>
            <a:off x="119674" y="4509582"/>
            <a:ext cx="2976331" cy="54262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2133"/>
              </a:spcBef>
              <a:buNone/>
            </a:pPr>
            <a:r>
              <a:rPr lang="fr-FR" sz="2400" dirty="0">
                <a:solidFill>
                  <a:srgbClr val="181818"/>
                </a:solidFill>
                <a:highlight>
                  <a:srgbClr val="FFFFFF"/>
                </a:highlight>
              </a:rPr>
              <a:t>H-G. Gadamer</a:t>
            </a:r>
          </a:p>
        </p:txBody>
      </p:sp>
      <p:pic>
        <p:nvPicPr>
          <p:cNvPr id="437" name="Shape 4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20756"/>
            <a:ext cx="3215680" cy="359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1691" y="1220755"/>
            <a:ext cx="3072341" cy="477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Resultado de imagen para social studies of science and technology: looking back, a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80044" y="1220755"/>
            <a:ext cx="2861545" cy="4301589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3215680" y="5626893"/>
            <a:ext cx="3168352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Antropologia de los 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mundos contemporáneos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480043" y="5626893"/>
            <a:ext cx="2880320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Estudios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sociales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 la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cience 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y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la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tecnologia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30" name="AutoShape 6" descr="Resultado de imagen para paulo freire biografia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32" name="AutoShape 8" descr="Resultado de imagen para paulo freire biografia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34" name="Picture 10" descr="https://upload.wikimedia.org/wikipedia/commons/thumb/d/dc/Mural_en_la_Facultad_de_Educaci%C3%B3n_y_Humanidades%2C_Universidad_del_B%C3%ADo-B%C3%ADo.jpg/220px-Mural_en_la_Facultad_de_Educaci%C3%B3n_y_Humanidades%2C_Universidad_del_B%C3%ADo-B%C3%AD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60363" y="1220755"/>
            <a:ext cx="2831637" cy="2496277"/>
          </a:xfrm>
          <a:prstGeom prst="rect">
            <a:avLst/>
          </a:prstGeom>
          <a:noFill/>
        </p:spPr>
      </p:pic>
      <p:sp>
        <p:nvSpPr>
          <p:cNvPr id="1038" name="AutoShape 14" descr="Resultado de imagen para guy debord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40" name="AutoShape 16" descr="Resultado de imagen para guy debord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36" name="Picture 12" descr="Rancière, Jacques -UV fRF01.jpg"/>
          <p:cNvPicPr>
            <a:picLocks noChangeAspect="1" noChangeArrowheads="1"/>
          </p:cNvPicPr>
          <p:nvPr/>
        </p:nvPicPr>
        <p:blipFill>
          <a:blip r:embed="rId7"/>
          <a:srcRect b="24015"/>
          <a:stretch>
            <a:fillRect/>
          </a:stretch>
        </p:blipFill>
        <p:spPr bwMode="auto">
          <a:xfrm>
            <a:off x="10220334" y="3717032"/>
            <a:ext cx="1440160" cy="1748889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10032227" y="3314435"/>
            <a:ext cx="1487908" cy="37965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Paulo Freire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0196107" y="5397585"/>
            <a:ext cx="1440160" cy="6669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Jacques </a:t>
            </a:r>
            <a:r>
              <a:rPr kumimoji="0" lang="fr-FR" sz="1867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Rancière</a:t>
            </a:r>
            <a:endParaRPr kumimoji="0" lang="fr-FR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409045" y="5996226"/>
            <a:ext cx="2639616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Pedagogías críticas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0" y="5829267"/>
            <a:ext cx="3119669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1818"/>
                </a:solidFill>
                <a:effectLst/>
                <a:highlight>
                  <a:srgbClr val="FFFFFF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Filosofía Hermenéutica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74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Elipse"/>
          <p:cNvSpPr>
            <a:spLocks noChangeArrowheads="1"/>
          </p:cNvSpPr>
          <p:nvPr/>
        </p:nvSpPr>
        <p:spPr bwMode="auto">
          <a:xfrm>
            <a:off x="2365374" y="1777595"/>
            <a:ext cx="1944688" cy="187325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  <a:sym typeface="Arial" charset="0"/>
            </a:endParaRPr>
          </a:p>
        </p:txBody>
      </p:sp>
      <p:sp>
        <p:nvSpPr>
          <p:cNvPr id="7" name="6 Elipse"/>
          <p:cNvSpPr>
            <a:spLocks noChangeArrowheads="1"/>
          </p:cNvSpPr>
          <p:nvPr/>
        </p:nvSpPr>
        <p:spPr bwMode="auto">
          <a:xfrm>
            <a:off x="9021761" y="3990612"/>
            <a:ext cx="3044825" cy="2770187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  <a:sym typeface="Arial" charset="0"/>
            </a:endParaRPr>
          </a:p>
        </p:txBody>
      </p:sp>
      <p:sp>
        <p:nvSpPr>
          <p:cNvPr id="44036" name="4 Marcador de contenido"/>
          <p:cNvSpPr txBox="1">
            <a:spLocks/>
          </p:cNvSpPr>
          <p:nvPr/>
        </p:nvSpPr>
        <p:spPr bwMode="auto">
          <a:xfrm>
            <a:off x="3653632" y="6042897"/>
            <a:ext cx="427482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109537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CD433"/>
              </a:buClr>
              <a:buSzPct val="68000"/>
              <a:buFont typeface="Arial" panose="020B0604020202020204" pitchFamily="34" charset="0"/>
              <a:buNone/>
              <a:tabLst/>
              <a:defRPr/>
            </a:pPr>
            <a:r>
              <a:rPr kumimoji="0" lang="fr-FR" alt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El vínculo clima/sociedad </a:t>
            </a:r>
            <a:endParaRPr kumimoji="0" lang="fr-FR" altLang="es-E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037" name="ZoneTexte 9"/>
          <p:cNvSpPr txBox="1">
            <a:spLocks noChangeArrowheads="1"/>
          </p:cNvSpPr>
          <p:nvPr/>
        </p:nvSpPr>
        <p:spPr bwMode="auto">
          <a:xfrm>
            <a:off x="0" y="116415"/>
            <a:ext cx="1043558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Las estrategias frente a los impactos del clima son acciones sociales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es-E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Evitar la ilusión del individuo tomador de decisiones pensado por fuera de dinámicas estructurales, institucionales, políticas, económicas, identitarias............</a:t>
            </a:r>
            <a:endParaRPr kumimoji="0" lang="fr-FR" altLang="es-E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Nuage 10"/>
          <p:cNvSpPr/>
          <p:nvPr/>
        </p:nvSpPr>
        <p:spPr>
          <a:xfrm>
            <a:off x="4310062" y="3985719"/>
            <a:ext cx="2736850" cy="9144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sym typeface="Arial" charset="0"/>
              </a:rPr>
              <a:t>institucionales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  <a:sym typeface="Arial" charset="0"/>
            </a:endParaRPr>
          </a:p>
        </p:txBody>
      </p:sp>
      <p:sp>
        <p:nvSpPr>
          <p:cNvPr id="12" name="Nuage 11"/>
          <p:cNvSpPr/>
          <p:nvPr/>
        </p:nvSpPr>
        <p:spPr>
          <a:xfrm>
            <a:off x="3412411" y="3145902"/>
            <a:ext cx="2627312" cy="1058863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  <a:sym typeface="Arial" panose="020B0604020202020204" pitchFamily="34" charset="0"/>
              </a:rPr>
              <a:t>économicos</a:t>
            </a:r>
          </a:p>
        </p:txBody>
      </p:sp>
      <p:sp>
        <p:nvSpPr>
          <p:cNvPr id="13" name="Nuage 12"/>
          <p:cNvSpPr/>
          <p:nvPr/>
        </p:nvSpPr>
        <p:spPr>
          <a:xfrm>
            <a:off x="5425282" y="2930120"/>
            <a:ext cx="2808287" cy="72072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políticos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  <a:sym typeface="Arial" charset="0"/>
            </a:endParaRPr>
          </a:p>
        </p:txBody>
      </p:sp>
      <p:sp>
        <p:nvSpPr>
          <p:cNvPr id="15" name="Nuage 14"/>
          <p:cNvSpPr/>
          <p:nvPr/>
        </p:nvSpPr>
        <p:spPr>
          <a:xfrm>
            <a:off x="6130924" y="4427098"/>
            <a:ext cx="2592388" cy="6985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+mn-cs"/>
                <a:sym typeface="Arial" panose="020B0604020202020204" pitchFamily="34" charset="0"/>
              </a:rPr>
              <a:t>historicos</a:t>
            </a:r>
            <a:r>
              <a:rPr kumimoji="0" lang="fr-FR" alt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 panose="020B0602030504020204" pitchFamily="34" charset="0"/>
                <a:ea typeface="MS PGothic" panose="020B0600070205080204" pitchFamily="34" charset="-128"/>
                <a:cs typeface="+mn-cs"/>
                <a:sym typeface="Arial" panose="020B0604020202020204" pitchFamily="34" charset="0"/>
              </a:rPr>
              <a:t>…</a:t>
            </a:r>
          </a:p>
        </p:txBody>
      </p:sp>
      <p:cxnSp>
        <p:nvCxnSpPr>
          <p:cNvPr id="24" name="Connecteur droit avec flèche 23"/>
          <p:cNvCxnSpPr>
            <a:cxnSpLocks noChangeShapeType="1"/>
          </p:cNvCxnSpPr>
          <p:nvPr/>
        </p:nvCxnSpPr>
        <p:spPr bwMode="auto">
          <a:xfrm>
            <a:off x="4510881" y="3077281"/>
            <a:ext cx="4103687" cy="1800225"/>
          </a:xfrm>
          <a:prstGeom prst="straightConnector1">
            <a:avLst/>
          </a:prstGeom>
          <a:noFill/>
          <a:ln w="63500" cmpd="thickThin">
            <a:solidFill>
              <a:srgbClr val="EB641B"/>
            </a:solidFill>
            <a:round/>
            <a:headEnd type="arrow" w="med" len="med"/>
            <a:tailEnd type="arrow" w="med" len="med"/>
          </a:ln>
          <a:effectLst>
            <a:outerShdw blurRad="50800" dist="381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Nuage 13"/>
          <p:cNvSpPr/>
          <p:nvPr/>
        </p:nvSpPr>
        <p:spPr>
          <a:xfrm>
            <a:off x="6240542" y="3580367"/>
            <a:ext cx="3671887" cy="6985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  <a:sym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sym typeface="Arial" charset="0"/>
              </a:rPr>
              <a:t>medioambientales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  <a:sym typeface="Arial" charset="0"/>
            </a:endParaRPr>
          </a:p>
        </p:txBody>
      </p:sp>
      <p:sp>
        <p:nvSpPr>
          <p:cNvPr id="2" name="Flecha abajo 1"/>
          <p:cNvSpPr/>
          <p:nvPr/>
        </p:nvSpPr>
        <p:spPr>
          <a:xfrm>
            <a:off x="5097241" y="526098"/>
            <a:ext cx="484632" cy="479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6" name="Cerrar llave 15"/>
          <p:cNvSpPr/>
          <p:nvPr/>
        </p:nvSpPr>
        <p:spPr>
          <a:xfrm rot="5400000">
            <a:off x="5525620" y="2577729"/>
            <a:ext cx="735865" cy="6066552"/>
          </a:xfrm>
          <a:prstGeom prst="rightBrace">
            <a:avLst>
              <a:gd name="adj1" fmla="val 6818"/>
              <a:gd name="adj2" fmla="val 49096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75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8 CuadroTexto">
            <a:extLst>
              <a:ext uri="{FF2B5EF4-FFF2-40B4-BE49-F238E27FC236}">
                <a16:creationId xmlns:a16="http://schemas.microsoft.com/office/drawing/2014/main" id="{76F37C15-781C-4F7D-A4E8-D6AFA15E2668}"/>
              </a:ext>
            </a:extLst>
          </p:cNvPr>
          <p:cNvSpPr txBox="1"/>
          <p:nvPr/>
        </p:nvSpPr>
        <p:spPr>
          <a:xfrm>
            <a:off x="1201231" y="2012545"/>
            <a:ext cx="27727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400" b="1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ntserrat Light" charset="0"/>
                <a:ea typeface="Montserrat Light" charset="0"/>
                <a:cs typeface="Montserrat Light" charset="0"/>
                <a:sym typeface="Calibri"/>
              </a:rPr>
              <a:t>Interdisciplina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400" b="1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ntserrat Light" charset="0"/>
                <a:ea typeface="Montserrat Light" charset="0"/>
                <a:cs typeface="Montserrat Light" charset="0"/>
                <a:sym typeface="Calibri"/>
              </a:rPr>
              <a:t>Diálogo de saberes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400" b="1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ntserrat Light" charset="0"/>
                <a:ea typeface="Montserrat Light" charset="0"/>
                <a:cs typeface="Montserrat Light" charset="0"/>
                <a:sym typeface="Calibri"/>
              </a:rPr>
              <a:t>El orden del discurso 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400" b="1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ntserrat Light" charset="0"/>
                <a:ea typeface="Montserrat Light" charset="0"/>
                <a:cs typeface="Montserrat Light" charset="0"/>
                <a:sym typeface="Calibri"/>
              </a:rPr>
              <a:t>Justicia cognitiva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4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ontserrat Light" charset="0"/>
              <a:ea typeface="Montserrat Light" charset="0"/>
              <a:cs typeface="Montserrat Light" charset="0"/>
              <a:sym typeface="Calibri"/>
            </a:endParaRPr>
          </a:p>
        </p:txBody>
      </p:sp>
      <p:grpSp>
        <p:nvGrpSpPr>
          <p:cNvPr id="15" name="Agrupar 23">
            <a:extLst>
              <a:ext uri="{FF2B5EF4-FFF2-40B4-BE49-F238E27FC236}">
                <a16:creationId xmlns:a16="http://schemas.microsoft.com/office/drawing/2014/main" id="{45F6628E-7525-41AD-9546-F7B727D8B66E}"/>
              </a:ext>
            </a:extLst>
          </p:cNvPr>
          <p:cNvGrpSpPr/>
          <p:nvPr/>
        </p:nvGrpSpPr>
        <p:grpSpPr>
          <a:xfrm>
            <a:off x="133815" y="384583"/>
            <a:ext cx="11708781" cy="2340981"/>
            <a:chOff x="1796524" y="777967"/>
            <a:chExt cx="8590732" cy="2340981"/>
          </a:xfrm>
        </p:grpSpPr>
        <p:sp>
          <p:nvSpPr>
            <p:cNvPr id="16" name="18 CuadroTexto">
              <a:extLst>
                <a:ext uri="{FF2B5EF4-FFF2-40B4-BE49-F238E27FC236}">
                  <a16:creationId xmlns:a16="http://schemas.microsoft.com/office/drawing/2014/main" id="{CB31F136-BC9E-4337-80F7-8992A77BC459}"/>
                </a:ext>
              </a:extLst>
            </p:cNvPr>
            <p:cNvSpPr txBox="1"/>
            <p:nvPr/>
          </p:nvSpPr>
          <p:spPr>
            <a:xfrm>
              <a:off x="1876910" y="777967"/>
              <a:ext cx="8239649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Montserrat" charset="0"/>
                  <a:ea typeface="Montserrat" charset="0"/>
                  <a:cs typeface="Montserrat" charset="0"/>
                  <a:sym typeface="Calibri"/>
                </a:rPr>
                <a:t>C</a:t>
              </a:r>
              <a:r>
                <a:rPr kumimoji="0" lang="es-E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Montserrat" charset="0"/>
                  <a:ea typeface="Montserrat" charset="0"/>
                  <a:cs typeface="Montserrat" charset="0"/>
                  <a:sym typeface="Calibri"/>
                </a:rPr>
                <a:t>oproducción de conocimientos</a:t>
              </a:r>
              <a:r>
                <a:rPr kumimoji="0" lang="es-E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charset="0"/>
                  <a:ea typeface="Montserrat" charset="0"/>
                  <a:cs typeface="Montserrat" charset="0"/>
                  <a:sym typeface="Calibri"/>
                </a:rPr>
                <a:t> para abordar el clima en tanto </a:t>
              </a:r>
              <a:r>
                <a:rPr kumimoji="0" lang="es-E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ontserrat" charset="0"/>
                  <a:ea typeface="Montserrat" charset="0"/>
                  <a:cs typeface="Montserrat" charset="0"/>
                  <a:sym typeface="Calibri"/>
                </a:rPr>
                <a:t>problema complejo</a:t>
              </a:r>
              <a:endParaRPr kumimoji="0" lang="es-E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  <a:sym typeface="Calibri"/>
              </a:endParaRPr>
            </a:p>
          </p:txBody>
        </p:sp>
        <p:grpSp>
          <p:nvGrpSpPr>
            <p:cNvPr id="17" name="Agrupar 15">
              <a:extLst>
                <a:ext uri="{FF2B5EF4-FFF2-40B4-BE49-F238E27FC236}">
                  <a16:creationId xmlns:a16="http://schemas.microsoft.com/office/drawing/2014/main" id="{14606480-4C26-44D4-B215-86D35052CC6C}"/>
                </a:ext>
              </a:extLst>
            </p:cNvPr>
            <p:cNvGrpSpPr/>
            <p:nvPr/>
          </p:nvGrpSpPr>
          <p:grpSpPr>
            <a:xfrm>
              <a:off x="9604093" y="2988319"/>
              <a:ext cx="783163" cy="130629"/>
              <a:chOff x="8008536" y="663191"/>
              <a:chExt cx="783163" cy="130629"/>
            </a:xfrm>
          </p:grpSpPr>
          <p:cxnSp>
            <p:nvCxnSpPr>
              <p:cNvPr id="22" name="Conector recto 21">
                <a:extLst>
                  <a:ext uri="{FF2B5EF4-FFF2-40B4-BE49-F238E27FC236}">
                    <a16:creationId xmlns:a16="http://schemas.microsoft.com/office/drawing/2014/main" id="{2C188EDE-FFAE-4A1F-B840-8724A3487E23}"/>
                  </a:ext>
                </a:extLst>
              </p:cNvPr>
              <p:cNvCxnSpPr/>
              <p:nvPr/>
            </p:nvCxnSpPr>
            <p:spPr>
              <a:xfrm>
                <a:off x="8008536" y="663191"/>
                <a:ext cx="512466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ector recto 22">
                <a:extLst>
                  <a:ext uri="{FF2B5EF4-FFF2-40B4-BE49-F238E27FC236}">
                    <a16:creationId xmlns:a16="http://schemas.microsoft.com/office/drawing/2014/main" id="{682D1E25-BCEC-412A-AC22-C08F489B3A24}"/>
                  </a:ext>
                </a:extLst>
              </p:cNvPr>
              <p:cNvCxnSpPr/>
              <p:nvPr/>
            </p:nvCxnSpPr>
            <p:spPr>
              <a:xfrm>
                <a:off x="8008536" y="728505"/>
                <a:ext cx="783163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ctor recto 23">
                <a:extLst>
                  <a:ext uri="{FF2B5EF4-FFF2-40B4-BE49-F238E27FC236}">
                    <a16:creationId xmlns:a16="http://schemas.microsoft.com/office/drawing/2014/main" id="{1090CEA2-B3CC-43D9-A8C3-61487BDFE1F1}"/>
                  </a:ext>
                </a:extLst>
              </p:cNvPr>
              <p:cNvCxnSpPr/>
              <p:nvPr/>
            </p:nvCxnSpPr>
            <p:spPr>
              <a:xfrm>
                <a:off x="8008536" y="793820"/>
                <a:ext cx="512466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Agrupar 19">
              <a:extLst>
                <a:ext uri="{FF2B5EF4-FFF2-40B4-BE49-F238E27FC236}">
                  <a16:creationId xmlns:a16="http://schemas.microsoft.com/office/drawing/2014/main" id="{7A7C2655-FE0A-447A-B0A5-995C4C003C78}"/>
                </a:ext>
              </a:extLst>
            </p:cNvPr>
            <p:cNvGrpSpPr/>
            <p:nvPr/>
          </p:nvGrpSpPr>
          <p:grpSpPr>
            <a:xfrm flipH="1">
              <a:off x="1796524" y="2988319"/>
              <a:ext cx="783163" cy="130629"/>
              <a:chOff x="8008536" y="663191"/>
              <a:chExt cx="783163" cy="130629"/>
            </a:xfrm>
          </p:grpSpPr>
          <p:cxnSp>
            <p:nvCxnSpPr>
              <p:cNvPr id="19" name="Conector recto 18">
                <a:extLst>
                  <a:ext uri="{FF2B5EF4-FFF2-40B4-BE49-F238E27FC236}">
                    <a16:creationId xmlns:a16="http://schemas.microsoft.com/office/drawing/2014/main" id="{2E489E3A-E49F-44C2-84F1-89F09EC5F775}"/>
                  </a:ext>
                </a:extLst>
              </p:cNvPr>
              <p:cNvCxnSpPr/>
              <p:nvPr/>
            </p:nvCxnSpPr>
            <p:spPr>
              <a:xfrm>
                <a:off x="8008536" y="663191"/>
                <a:ext cx="512466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recto 19">
                <a:extLst>
                  <a:ext uri="{FF2B5EF4-FFF2-40B4-BE49-F238E27FC236}">
                    <a16:creationId xmlns:a16="http://schemas.microsoft.com/office/drawing/2014/main" id="{48E9684F-B0F5-4544-BA20-9A977977370F}"/>
                  </a:ext>
                </a:extLst>
              </p:cNvPr>
              <p:cNvCxnSpPr/>
              <p:nvPr/>
            </p:nvCxnSpPr>
            <p:spPr>
              <a:xfrm>
                <a:off x="8008536" y="728505"/>
                <a:ext cx="783163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ector recto 20">
                <a:extLst>
                  <a:ext uri="{FF2B5EF4-FFF2-40B4-BE49-F238E27FC236}">
                    <a16:creationId xmlns:a16="http://schemas.microsoft.com/office/drawing/2014/main" id="{CFFE3584-C5E9-44E1-AE9A-51FDC91BAD2C}"/>
                  </a:ext>
                </a:extLst>
              </p:cNvPr>
              <p:cNvCxnSpPr/>
              <p:nvPr/>
            </p:nvCxnSpPr>
            <p:spPr>
              <a:xfrm>
                <a:off x="8008536" y="793820"/>
                <a:ext cx="512466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18 CuadroTexto">
            <a:extLst>
              <a:ext uri="{FF2B5EF4-FFF2-40B4-BE49-F238E27FC236}">
                <a16:creationId xmlns:a16="http://schemas.microsoft.com/office/drawing/2014/main" id="{76F37C15-781C-4F7D-A4E8-D6AFA15E2668}"/>
              </a:ext>
            </a:extLst>
          </p:cNvPr>
          <p:cNvSpPr txBox="1"/>
          <p:nvPr/>
        </p:nvSpPr>
        <p:spPr>
          <a:xfrm>
            <a:off x="6679239" y="2153795"/>
            <a:ext cx="50518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Light" charset="0"/>
                <a:ea typeface="Montserrat Light" charset="0"/>
                <a:cs typeface="Montserrat Light" charset="0"/>
                <a:sym typeface="Calibri"/>
              </a:rPr>
              <a:t>Incertidumbre/</a:t>
            </a:r>
            <a:r>
              <a:rPr kumimoji="0" lang="es-E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Light" charset="0"/>
                <a:ea typeface="Montserrat Light" charset="0"/>
                <a:cs typeface="Montserrat Light" charset="0"/>
                <a:sym typeface="Calibri"/>
              </a:rPr>
              <a:t>multicausalida</a:t>
            </a:r>
            <a:endParaRPr kumimoji="0" lang="es-E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Light" charset="0"/>
              <a:ea typeface="Montserrat Light" charset="0"/>
              <a:cs typeface="Montserrat Light" charset="0"/>
              <a:sym typeface="Calibri"/>
            </a:endParaRP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Light" charset="0"/>
                <a:ea typeface="Montserrat Light" charset="0"/>
                <a:cs typeface="Montserrat Light" charset="0"/>
                <a:sym typeface="Calibri"/>
              </a:rPr>
              <a:t>Entendimiento</a:t>
            </a:r>
            <a:r>
              <a:rPr lang="es-ES" sz="2400" b="1" kern="0" noProof="0" dirty="0" smtClean="0">
                <a:solidFill>
                  <a:srgbClr val="FF0000"/>
                </a:solidFill>
                <a:latin typeface="Montserrat Light" charset="0"/>
                <a:ea typeface="Montserrat Light" charset="0"/>
                <a:cs typeface="Montserrat Light" charset="0"/>
                <a:sym typeface="Calibri"/>
              </a:rPr>
              <a:t> reflexivo</a:t>
            </a:r>
            <a:endParaRPr kumimoji="0" lang="es-E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Light" charset="0"/>
              <a:ea typeface="Montserrat Light" charset="0"/>
              <a:cs typeface="Montserrat Light" charset="0"/>
              <a:sym typeface="Calibri"/>
            </a:endParaRP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Light" charset="0"/>
                <a:ea typeface="Montserrat Light" charset="0"/>
                <a:cs typeface="Montserrat Light" charset="0"/>
                <a:sym typeface="Calibri"/>
              </a:rPr>
              <a:t>Urgencia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Light" charset="0"/>
                <a:ea typeface="Montserrat Light" charset="0"/>
                <a:cs typeface="Montserrat Light" charset="0"/>
                <a:sym typeface="Calibri"/>
              </a:rPr>
              <a:t>Toma de decisiones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Light" charset="0"/>
                <a:ea typeface="Montserrat Light" charset="0"/>
                <a:cs typeface="Montserrat Light" charset="0"/>
                <a:sym typeface="Calibri"/>
              </a:rPr>
              <a:t>Valores en disputa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Light" charset="0"/>
              <a:ea typeface="Montserrat Light" charset="0"/>
              <a:cs typeface="Montserrat Light" charset="0"/>
              <a:sym typeface="Calibri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10985" y="5303187"/>
            <a:ext cx="113370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Análisis científicos: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uso de modelos,</a:t>
            </a:r>
            <a:r>
              <a:rPr kumimoji="0" lang="es-ES" sz="1800" b="1" i="0" u="none" strike="noStrike" kern="1200" cap="none" spc="-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escenarios,</a:t>
            </a:r>
            <a:r>
              <a:rPr kumimoji="0" lang="es-ES" sz="1800" b="1" i="0" u="none" strike="noStrike" kern="1200" cap="none" spc="-4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asunciones</a:t>
            </a:r>
            <a:r>
              <a:rPr kumimoji="0" lang="es-ES" sz="1800" b="1" i="0" u="none" strike="noStrike" kern="1200" cap="none" spc="-4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y</a:t>
            </a:r>
            <a:r>
              <a:rPr kumimoji="0" lang="es-ES" sz="1800" b="1" i="0" u="none" strike="noStrike" kern="1200" cap="none" spc="-4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extrapolaciones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Valores en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el propio planteamiento</a:t>
            </a:r>
            <a:r>
              <a:rPr kumimoji="0" lang="es-ES" sz="1800" b="1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de</a:t>
            </a:r>
            <a:r>
              <a:rPr kumimoji="0" lang="es-ES" sz="1800" b="1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los</a:t>
            </a:r>
            <a:r>
              <a:rPr kumimoji="0" lang="es-ES" sz="1800" b="1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problemas de investigación, en la elección de indicadores, en las soluciones priorizadas…</a:t>
            </a:r>
          </a:p>
        </p:txBody>
      </p:sp>
    </p:spTree>
    <p:extLst>
      <p:ext uri="{BB962C8B-B14F-4D97-AF65-F5344CB8AC3E}">
        <p14:creationId xmlns:p14="http://schemas.microsoft.com/office/powerpoint/2010/main" val="312943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52;p23">
            <a:extLst>
              <a:ext uri="{FF2B5EF4-FFF2-40B4-BE49-F238E27FC236}">
                <a16:creationId xmlns:a16="http://schemas.microsoft.com/office/drawing/2014/main" id="{7B327CE4-4A61-4180-BF37-0DED82EB8B89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 l="38906" t="17762" r="8907" b="7200"/>
          <a:stretch/>
        </p:blipFill>
        <p:spPr>
          <a:xfrm>
            <a:off x="2172928" y="1504335"/>
            <a:ext cx="7423356" cy="5279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Imagen que contiene exterior, hierba, relleno, agua&#10;&#10;Descripción generada automáticamente">
            <a:extLst>
              <a:ext uri="{FF2B5EF4-FFF2-40B4-BE49-F238E27FC236}">
                <a16:creationId xmlns:a16="http://schemas.microsoft.com/office/drawing/2014/main" id="{E7BD40A2-CDEA-454F-8B17-2365965AE4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8545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97B8911-4A50-4155-A694-F834AA089BD9}"/>
              </a:ext>
            </a:extLst>
          </p:cNvPr>
          <p:cNvSpPr/>
          <p:nvPr/>
        </p:nvSpPr>
        <p:spPr>
          <a:xfrm>
            <a:off x="9596284" y="6303414"/>
            <a:ext cx="25957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Hernández </a:t>
            </a:r>
            <a:r>
              <a:rPr lang="en-GB" sz="1600" dirty="0"/>
              <a:t>et al. (2019)</a:t>
            </a:r>
          </a:p>
        </p:txBody>
      </p:sp>
    </p:spTree>
    <p:extLst>
      <p:ext uri="{BB962C8B-B14F-4D97-AF65-F5344CB8AC3E}">
        <p14:creationId xmlns:p14="http://schemas.microsoft.com/office/powerpoint/2010/main" val="49185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Google Shape;580;g131468d99d1_0_52"/>
          <p:cNvPicPr preferRelativeResize="0"/>
          <p:nvPr/>
        </p:nvPicPr>
        <p:blipFill rotWithShape="1">
          <a:blip r:embed="rId3">
            <a:alphaModFix/>
          </a:blip>
          <a:srcRect b="86167"/>
          <a:stretch/>
        </p:blipFill>
        <p:spPr>
          <a:xfrm>
            <a:off x="0" y="0"/>
            <a:ext cx="12192000" cy="94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g131468d99d1_0_52"/>
          <p:cNvSpPr txBox="1"/>
          <p:nvPr/>
        </p:nvSpPr>
        <p:spPr>
          <a:xfrm>
            <a:off x="1681325" y="1185775"/>
            <a:ext cx="866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g131468d99d1_0_52"/>
          <p:cNvSpPr txBox="1"/>
          <p:nvPr/>
        </p:nvSpPr>
        <p:spPr>
          <a:xfrm>
            <a:off x="607200" y="1676429"/>
            <a:ext cx="10977600" cy="4856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s-ES" sz="2200" dirty="0" smtClean="0"/>
          </a:p>
          <a:p>
            <a:pPr marL="342900" lvl="0" indent="-34290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es-ES" sz="2200" dirty="0"/>
              <a:t>M</a:t>
            </a:r>
            <a:r>
              <a:rPr lang="es-ES" sz="2200" dirty="0" smtClean="0"/>
              <a:t>ayor </a:t>
            </a:r>
            <a:r>
              <a:rPr lang="es-ES" sz="2200" dirty="0"/>
              <a:t>conciencia de la interacción entre los diferentes factores / dimensiones </a:t>
            </a:r>
            <a:r>
              <a:rPr lang="es-ES" sz="2200" dirty="0" smtClean="0"/>
              <a:t>de </a:t>
            </a:r>
            <a:r>
              <a:rPr lang="es-ES" sz="2200" dirty="0" smtClean="0"/>
              <a:t>las prácticas sectoriales, el modo en que impacta el </a:t>
            </a:r>
            <a:r>
              <a:rPr lang="es-ES" sz="2200" dirty="0"/>
              <a:t>cambio </a:t>
            </a:r>
            <a:r>
              <a:rPr lang="es-ES" sz="2200" dirty="0" smtClean="0"/>
              <a:t>climático y el rol que puede tener </a:t>
            </a:r>
            <a:r>
              <a:rPr lang="es-ES" sz="2200" dirty="0" smtClean="0"/>
              <a:t>el diálogo entre </a:t>
            </a:r>
            <a:r>
              <a:rPr lang="es-ES" sz="2200" dirty="0" smtClean="0"/>
              <a:t>saberes en ese contexto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s-ES" sz="2200" dirty="0" smtClean="0"/>
          </a:p>
          <a:p>
            <a:pPr marL="342900" lvl="0" indent="-34290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es-ES" sz="2200" dirty="0"/>
              <a:t>E</a:t>
            </a:r>
            <a:r>
              <a:rPr lang="es-ES" sz="2200" dirty="0" smtClean="0"/>
              <a:t>mpoderamiento </a:t>
            </a:r>
            <a:r>
              <a:rPr lang="es-ES" sz="2200" dirty="0"/>
              <a:t>de los </a:t>
            </a:r>
            <a:r>
              <a:rPr lang="es-ES" sz="2200" dirty="0" smtClean="0"/>
              <a:t>diferentes actores/sectores </a:t>
            </a:r>
            <a:r>
              <a:rPr lang="es-ES" sz="2200" dirty="0"/>
              <a:t>como </a:t>
            </a:r>
            <a:r>
              <a:rPr lang="es-ES" sz="2200" dirty="0" err="1" smtClean="0"/>
              <a:t>co</a:t>
            </a:r>
            <a:r>
              <a:rPr lang="es-ES" sz="2200" dirty="0" smtClean="0"/>
              <a:t>-productores </a:t>
            </a:r>
            <a:r>
              <a:rPr lang="es-ES" sz="2200" dirty="0"/>
              <a:t>de conocimiento sobre </a:t>
            </a:r>
            <a:r>
              <a:rPr lang="es-ES" sz="2200" dirty="0" smtClean="0"/>
              <a:t>la </a:t>
            </a:r>
            <a:r>
              <a:rPr lang="es-ES" sz="2200" dirty="0"/>
              <a:t>relación </a:t>
            </a:r>
            <a:r>
              <a:rPr lang="es-ES" sz="2200" dirty="0" smtClean="0"/>
              <a:t>clima/actividades sociales/políticas públicas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s-ES" sz="2200" dirty="0" smtClean="0"/>
          </a:p>
          <a:p>
            <a:pPr marL="342900" lvl="0" indent="-34290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es-ES" sz="2200" dirty="0" smtClean="0"/>
              <a:t>Integración de las escalas local/provincial/nacional para una mejor circulación de la información </a:t>
            </a:r>
            <a:r>
              <a:rPr lang="es-ES" sz="2200" dirty="0"/>
              <a:t>climática </a:t>
            </a:r>
            <a:r>
              <a:rPr lang="es-ES" sz="2200" dirty="0" smtClean="0"/>
              <a:t>relevante para la </a:t>
            </a:r>
            <a:r>
              <a:rPr lang="es-ES" sz="2200" dirty="0"/>
              <a:t>gestión </a:t>
            </a:r>
            <a:r>
              <a:rPr lang="es-ES" sz="2200" dirty="0" smtClean="0"/>
              <a:t>del </a:t>
            </a:r>
            <a:r>
              <a:rPr lang="es-ES" sz="2200" dirty="0"/>
              <a:t>riesgo climático</a:t>
            </a:r>
            <a:r>
              <a:rPr lang="es-ES" sz="2200" dirty="0" smtClean="0"/>
              <a:t>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570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Google Shape;588;g131f2c7b3de_0_0"/>
          <p:cNvPicPr preferRelativeResize="0"/>
          <p:nvPr/>
        </p:nvPicPr>
        <p:blipFill rotWithShape="1">
          <a:blip r:embed="rId3">
            <a:alphaModFix/>
          </a:blip>
          <a:srcRect b="86167"/>
          <a:stretch/>
        </p:blipFill>
        <p:spPr>
          <a:xfrm>
            <a:off x="0" y="0"/>
            <a:ext cx="12192000" cy="94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g131f2c7b3de_0_0"/>
          <p:cNvSpPr txBox="1"/>
          <p:nvPr/>
        </p:nvSpPr>
        <p:spPr>
          <a:xfrm>
            <a:off x="1681325" y="1185775"/>
            <a:ext cx="866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g131f2c7b3de_0_0"/>
          <p:cNvSpPr txBox="1"/>
          <p:nvPr/>
        </p:nvSpPr>
        <p:spPr>
          <a:xfrm>
            <a:off x="607200" y="2147575"/>
            <a:ext cx="10977600" cy="4458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s-ES" sz="2200" dirty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Formación de jóvenes </a:t>
            </a:r>
            <a:r>
              <a:rPr lang="es-ES" sz="2200" dirty="0" smtClean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generaciones </a:t>
            </a:r>
            <a:r>
              <a:rPr lang="es-ES" sz="2200" dirty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en el enfoque de </a:t>
            </a:r>
            <a:r>
              <a:rPr lang="es-ES" sz="2200" dirty="0" smtClean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la </a:t>
            </a:r>
            <a:r>
              <a:rPr lang="es-ES" sz="2200" dirty="0" err="1" smtClean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accion</a:t>
            </a:r>
            <a:r>
              <a:rPr lang="es-ES" sz="2200" dirty="0" smtClean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transformadora mediante el dialogo </a:t>
            </a:r>
            <a:r>
              <a:rPr lang="es-ES" sz="2200" dirty="0" smtClean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y la </a:t>
            </a:r>
            <a:r>
              <a:rPr lang="es-ES" sz="2200" dirty="0" smtClean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coproducción de conocimientos</a:t>
            </a:r>
          </a:p>
          <a:p>
            <a:pPr marL="457200" lvl="0" indent="-3683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200"/>
              <a:buFont typeface="Calibri"/>
              <a:buChar char="●"/>
            </a:pPr>
            <a:endParaRPr lang="es-ES" sz="2200" dirty="0"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457200" lvl="0" indent="-3683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s-ES" sz="2200" dirty="0" smtClean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Contribución </a:t>
            </a:r>
            <a:r>
              <a:rPr lang="es-ES" sz="2200" dirty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al debate académico </a:t>
            </a:r>
            <a:r>
              <a:rPr lang="es-ES" sz="2200" dirty="0" smtClean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y social sobre </a:t>
            </a:r>
            <a:r>
              <a:rPr lang="es-ES" sz="2200" dirty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los desafíos </a:t>
            </a:r>
            <a:r>
              <a:rPr lang="es-ES" sz="2200" dirty="0" smtClean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del cambio climático</a:t>
            </a:r>
          </a:p>
          <a:p>
            <a:pPr marL="457200" lvl="0" indent="-3683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200"/>
              <a:buFont typeface="Calibri"/>
              <a:buChar char="●"/>
            </a:pPr>
            <a:endParaRPr lang="es-ES" sz="2200" dirty="0"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457200" lvl="0" indent="-3683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s-ES" sz="2200" dirty="0" smtClean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Desarrollo </a:t>
            </a:r>
            <a:r>
              <a:rPr lang="es-ES" sz="2200" dirty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de herramientas pedagógicas y soportes de comunicación (ciencia abierta) para permitir la apropiación de </a:t>
            </a:r>
            <a:r>
              <a:rPr lang="es-ES" sz="2200" dirty="0" smtClean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las experiencias transformadoras en otros contextos</a:t>
            </a:r>
            <a:endParaRPr dirty="0"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031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2"/>
          <p:cNvPicPr preferRelativeResize="0"/>
          <p:nvPr/>
        </p:nvPicPr>
        <p:blipFill rotWithShape="1">
          <a:blip r:embed="rId3">
            <a:alphaModFix/>
          </a:blip>
          <a:srcRect l="3855" t="49812" b="2457"/>
          <a:stretch/>
        </p:blipFill>
        <p:spPr>
          <a:xfrm>
            <a:off x="1" y="2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2"/>
          <p:cNvSpPr/>
          <p:nvPr/>
        </p:nvSpPr>
        <p:spPr>
          <a:xfrm>
            <a:off x="325120" y="1524001"/>
            <a:ext cx="2109821" cy="692608"/>
          </a:xfrm>
          <a:prstGeom prst="cloud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2"/>
          <p:cNvSpPr/>
          <p:nvPr/>
        </p:nvSpPr>
        <p:spPr>
          <a:xfrm>
            <a:off x="3186113" y="1515512"/>
            <a:ext cx="3943350" cy="1083719"/>
          </a:xfrm>
          <a:prstGeom prst="cloud">
            <a:avLst/>
          </a:prstGeom>
          <a:solidFill>
            <a:srgbClr val="B8B8B8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sz="3200" b="1" dirty="0" smtClean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3200" b="1" dirty="0" err="1" smtClean="0">
                <a:latin typeface="Calibri"/>
                <a:ea typeface="Calibri"/>
                <a:cs typeface="Calibri"/>
                <a:sym typeface="Calibri"/>
              </a:rPr>
              <a:t>comentarios</a:t>
            </a:r>
            <a:endParaRPr sz="32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2"/>
          <p:cNvSpPr/>
          <p:nvPr/>
        </p:nvSpPr>
        <p:spPr>
          <a:xfrm>
            <a:off x="8208235" y="1305671"/>
            <a:ext cx="3264363" cy="674451"/>
          </a:xfrm>
          <a:prstGeom prst="cloud">
            <a:avLst/>
          </a:prstGeom>
          <a:solidFill>
            <a:srgbClr val="FEFEFE"/>
          </a:solidFill>
          <a:ln w="25400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2"/>
          <p:cNvSpPr txBox="1"/>
          <p:nvPr/>
        </p:nvSpPr>
        <p:spPr>
          <a:xfrm>
            <a:off x="-406400" y="1515512"/>
            <a:ext cx="37430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2"/>
          <p:cNvSpPr txBox="1"/>
          <p:nvPr/>
        </p:nvSpPr>
        <p:spPr>
          <a:xfrm>
            <a:off x="6598564" y="3980804"/>
            <a:ext cx="471109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7552331"/>
      </p:ext>
    </p:extLst>
  </p:cSld>
  <p:clrMapOvr>
    <a:masterClrMapping/>
  </p:clrMapOvr>
  <p:transition advTm="74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813" y="1127582"/>
            <a:ext cx="8864373" cy="4367842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SITUAR el </a:t>
            </a:r>
            <a:r>
              <a:rPr lang="es-ES" b="1" dirty="0"/>
              <a:t>objetivo que preside estas </a:t>
            </a:r>
            <a:r>
              <a:rPr lang="es-ES" b="1" dirty="0" smtClean="0"/>
              <a:t>jornadas</a:t>
            </a:r>
          </a:p>
          <a:p>
            <a:r>
              <a:rPr lang="es-ES" dirty="0" smtClean="0"/>
              <a:t>“construir </a:t>
            </a:r>
            <a:r>
              <a:rPr lang="es-ES" dirty="0"/>
              <a:t>un </a:t>
            </a:r>
            <a:r>
              <a:rPr lang="es-ES" b="1" dirty="0"/>
              <a:t>espacio de </a:t>
            </a:r>
            <a:r>
              <a:rPr lang="es-ES" b="1" dirty="0" smtClean="0"/>
              <a:t>diálogo </a:t>
            </a:r>
            <a:r>
              <a:rPr lang="es-ES" dirty="0" smtClean="0"/>
              <a:t>que </a:t>
            </a:r>
            <a:r>
              <a:rPr lang="es-ES" dirty="0"/>
              <a:t>facilite y promueva la </a:t>
            </a:r>
            <a:r>
              <a:rPr lang="es-ES" b="1" dirty="0"/>
              <a:t>interacción</a:t>
            </a:r>
            <a:r>
              <a:rPr lang="es-ES" dirty="0"/>
              <a:t> y el </a:t>
            </a:r>
            <a:r>
              <a:rPr lang="es-ES" b="1" dirty="0"/>
              <a:t>entendimiento</a:t>
            </a:r>
            <a:r>
              <a:rPr lang="es-ES" dirty="0"/>
              <a:t> entre las </a:t>
            </a:r>
            <a:r>
              <a:rPr lang="es-ES" b="1" dirty="0"/>
              <a:t>instituciones</a:t>
            </a:r>
            <a:r>
              <a:rPr lang="es-ES" dirty="0"/>
              <a:t>, </a:t>
            </a:r>
            <a:r>
              <a:rPr lang="es-ES" b="1" dirty="0"/>
              <a:t>estamentos</a:t>
            </a:r>
            <a:r>
              <a:rPr lang="es-ES" dirty="0"/>
              <a:t> y </a:t>
            </a:r>
            <a:r>
              <a:rPr lang="es-ES" b="1" dirty="0"/>
              <a:t>actores</a:t>
            </a:r>
            <a:r>
              <a:rPr lang="es-ES" dirty="0"/>
              <a:t> relacionados con </a:t>
            </a:r>
            <a:r>
              <a:rPr lang="es-ES" dirty="0" smtClean="0"/>
              <a:t>el </a:t>
            </a:r>
            <a:r>
              <a:rPr lang="es-ES" b="1" dirty="0" smtClean="0"/>
              <a:t>estudio </a:t>
            </a:r>
            <a:r>
              <a:rPr lang="es-ES" dirty="0"/>
              <a:t>del </a:t>
            </a:r>
            <a:r>
              <a:rPr lang="es-ES" b="1" dirty="0"/>
              <a:t>cambio climático </a:t>
            </a:r>
            <a:r>
              <a:rPr lang="es-ES" dirty="0"/>
              <a:t>y la </a:t>
            </a:r>
            <a:r>
              <a:rPr lang="es-ES" b="1" dirty="0"/>
              <a:t>planificación de acciones </a:t>
            </a:r>
            <a:r>
              <a:rPr lang="es-ES" dirty="0"/>
              <a:t>de mitigación y adaptación a sus </a:t>
            </a:r>
            <a:r>
              <a:rPr lang="es-ES" b="1" dirty="0"/>
              <a:t>cambios </a:t>
            </a:r>
            <a:r>
              <a:rPr lang="es-ES" b="1" dirty="0" smtClean="0"/>
              <a:t>proyectados”</a:t>
            </a:r>
            <a:endParaRPr lang="fr-FR" b="1" dirty="0"/>
          </a:p>
        </p:txBody>
      </p:sp>
      <p:sp>
        <p:nvSpPr>
          <p:cNvPr id="11" name="Rectángulo 10"/>
          <p:cNvSpPr/>
          <p:nvPr/>
        </p:nvSpPr>
        <p:spPr>
          <a:xfrm>
            <a:off x="0" y="5422677"/>
            <a:ext cx="12192000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s-ES" b="1" dirty="0"/>
              <a:t>¿A Quién </a:t>
            </a:r>
            <a:r>
              <a:rPr lang="es-ES" sz="1600" b="1" dirty="0"/>
              <a:t>van</a:t>
            </a:r>
            <a:r>
              <a:rPr lang="es-ES" b="1" dirty="0"/>
              <a:t> dirigidas las jornadas</a:t>
            </a:r>
            <a:r>
              <a:rPr lang="es-ES" b="1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Personas </a:t>
            </a:r>
            <a:r>
              <a:rPr lang="es-ES" dirty="0"/>
              <a:t>del ámbito Científico-Técnico de </a:t>
            </a:r>
            <a:r>
              <a:rPr lang="es-ES" b="1" dirty="0"/>
              <a:t>diferentes </a:t>
            </a:r>
            <a:r>
              <a:rPr lang="es-ES" dirty="0"/>
              <a:t>disciplinas </a:t>
            </a:r>
            <a:r>
              <a:rPr lang="es-ES" dirty="0" smtClean="0"/>
              <a:t>científicas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Personas de ámbitos de toma de decisiones de </a:t>
            </a:r>
            <a:r>
              <a:rPr lang="es-ES" b="1" dirty="0"/>
              <a:t>distinto </a:t>
            </a:r>
            <a:r>
              <a:rPr lang="es-ES" dirty="0"/>
              <a:t>nivel de alcance: local, provincial y nacional </a:t>
            </a:r>
            <a:endParaRPr lang="fr-FR" dirty="0"/>
          </a:p>
        </p:txBody>
      </p:sp>
      <p:sp>
        <p:nvSpPr>
          <p:cNvPr id="3" name="Cerrar llave 2"/>
          <p:cNvSpPr/>
          <p:nvPr/>
        </p:nvSpPr>
        <p:spPr>
          <a:xfrm>
            <a:off x="9601199" y="5422677"/>
            <a:ext cx="437129" cy="914400"/>
          </a:xfrm>
          <a:prstGeom prst="rightBrac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CuadroTexto 3"/>
          <p:cNvSpPr txBox="1"/>
          <p:nvPr/>
        </p:nvSpPr>
        <p:spPr>
          <a:xfrm>
            <a:off x="10038329" y="5695213"/>
            <a:ext cx="2153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Otredad/Alteridad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182313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0629" y="1028343"/>
            <a:ext cx="119361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00000"/>
                </a:solidFill>
              </a:rPr>
              <a:t>Por un lado, </a:t>
            </a:r>
            <a:r>
              <a:rPr lang="es-ES" b="1" dirty="0" smtClean="0">
                <a:solidFill>
                  <a:srgbClr val="000000"/>
                </a:solidFill>
              </a:rPr>
              <a:t>“</a:t>
            </a:r>
            <a:r>
              <a:rPr lang="es-ES" dirty="0" smtClean="0">
                <a:solidFill>
                  <a:srgbClr val="000000"/>
                </a:solidFill>
              </a:rPr>
              <a:t>puesta </a:t>
            </a:r>
            <a:r>
              <a:rPr lang="es-ES" dirty="0">
                <a:solidFill>
                  <a:srgbClr val="000000"/>
                </a:solidFill>
              </a:rPr>
              <a:t>en común de conceptos: </a:t>
            </a:r>
            <a:r>
              <a:rPr lang="es-ES" dirty="0" smtClean="0">
                <a:solidFill>
                  <a:srgbClr val="000000"/>
                </a:solidFill>
              </a:rPr>
              <a:t>(…) establecimiento de un </a:t>
            </a:r>
            <a:r>
              <a:rPr lang="es-ES" dirty="0">
                <a:solidFill>
                  <a:srgbClr val="000000"/>
                </a:solidFill>
              </a:rPr>
              <a:t>marco de entendimiento, descripciones generales de conceptos, ideas y metodologías basado en charlas </a:t>
            </a:r>
            <a:r>
              <a:rPr lang="es-ES" dirty="0" smtClean="0">
                <a:solidFill>
                  <a:srgbClr val="000000"/>
                </a:solidFill>
              </a:rPr>
              <a:t>invitadas.” </a:t>
            </a:r>
          </a:p>
          <a:p>
            <a:r>
              <a:rPr lang="es-ES" b="1" dirty="0" smtClean="0">
                <a:solidFill>
                  <a:srgbClr val="000000"/>
                </a:solidFill>
              </a:rPr>
              <a:t>También</a:t>
            </a:r>
            <a:r>
              <a:rPr lang="es-ES" dirty="0" smtClean="0">
                <a:solidFill>
                  <a:srgbClr val="000000"/>
                </a:solidFill>
              </a:rPr>
              <a:t> se proponen “Talleres </a:t>
            </a:r>
            <a:r>
              <a:rPr lang="es-ES" dirty="0">
                <a:solidFill>
                  <a:srgbClr val="000000"/>
                </a:solidFill>
              </a:rPr>
              <a:t>prácticos de abordaje de inquietudes y necesidades </a:t>
            </a:r>
            <a:r>
              <a:rPr lang="es-ES" dirty="0" smtClean="0">
                <a:solidFill>
                  <a:srgbClr val="000000"/>
                </a:solidFill>
              </a:rPr>
              <a:t>detectadas” (</a:t>
            </a:r>
            <a:r>
              <a:rPr lang="es-ES" dirty="0" err="1" smtClean="0">
                <a:solidFill>
                  <a:srgbClr val="000000"/>
                </a:solidFill>
              </a:rPr>
              <a:t>via</a:t>
            </a:r>
            <a:r>
              <a:rPr lang="es-ES" dirty="0" smtClean="0">
                <a:solidFill>
                  <a:srgbClr val="000000"/>
                </a:solidFill>
              </a:rPr>
              <a:t> el cuestionario que todos llenamos previamente y </a:t>
            </a:r>
            <a:r>
              <a:rPr lang="es-ES" dirty="0" err="1" smtClean="0">
                <a:solidFill>
                  <a:srgbClr val="000000"/>
                </a:solidFill>
              </a:rPr>
              <a:t>tb</a:t>
            </a:r>
            <a:r>
              <a:rPr lang="es-ES" dirty="0" smtClean="0">
                <a:solidFill>
                  <a:srgbClr val="000000"/>
                </a:solidFill>
              </a:rPr>
              <a:t> de lo que podamos conversar aquí</a:t>
            </a:r>
            <a:r>
              <a:rPr lang="es-ES" dirty="0" smtClean="0">
                <a:solidFill>
                  <a:srgbClr val="000000"/>
                </a:solidFill>
              </a:rPr>
              <a:t>)</a:t>
            </a:r>
            <a:endParaRPr lang="es-ES" dirty="0" smtClean="0">
              <a:solidFill>
                <a:srgbClr val="000000"/>
              </a:solidFill>
            </a:endParaRPr>
          </a:p>
          <a:p>
            <a:r>
              <a:rPr lang="es-ES" b="1" dirty="0" smtClean="0">
                <a:solidFill>
                  <a:srgbClr val="000000"/>
                </a:solidFill>
              </a:rPr>
              <a:t>Por último</a:t>
            </a:r>
            <a:r>
              <a:rPr lang="es-ES" dirty="0" smtClean="0">
                <a:solidFill>
                  <a:srgbClr val="000000"/>
                </a:solidFill>
              </a:rPr>
              <a:t>, esta previsto </a:t>
            </a:r>
            <a:r>
              <a:rPr lang="es-ES" b="1" dirty="0" smtClean="0">
                <a:solidFill>
                  <a:srgbClr val="000000"/>
                </a:solidFill>
              </a:rPr>
              <a:t>compartir experiencias </a:t>
            </a:r>
            <a:r>
              <a:rPr lang="es-ES" dirty="0" smtClean="0"/>
              <a:t>“</a:t>
            </a:r>
            <a:r>
              <a:rPr lang="es-ES" dirty="0" smtClean="0">
                <a:solidFill>
                  <a:srgbClr val="000000"/>
                </a:solidFill>
              </a:rPr>
              <a:t>Presentación </a:t>
            </a:r>
            <a:r>
              <a:rPr lang="es-ES" dirty="0">
                <a:solidFill>
                  <a:srgbClr val="000000"/>
                </a:solidFill>
              </a:rPr>
              <a:t>de </a:t>
            </a:r>
            <a:r>
              <a:rPr lang="es-ES" dirty="0" smtClean="0">
                <a:solidFill>
                  <a:srgbClr val="000000"/>
                </a:solidFill>
              </a:rPr>
              <a:t>trabajos y </a:t>
            </a:r>
            <a:r>
              <a:rPr lang="es-ES" dirty="0">
                <a:solidFill>
                  <a:srgbClr val="000000"/>
                </a:solidFill>
              </a:rPr>
              <a:t>actividades </a:t>
            </a:r>
            <a:r>
              <a:rPr lang="es-ES" b="1" dirty="0" smtClean="0">
                <a:solidFill>
                  <a:srgbClr val="000000"/>
                </a:solidFill>
              </a:rPr>
              <a:t>reales </a:t>
            </a:r>
            <a:r>
              <a:rPr lang="es-ES" dirty="0" smtClean="0">
                <a:solidFill>
                  <a:srgbClr val="000000"/>
                </a:solidFill>
              </a:rPr>
              <a:t>tanto </a:t>
            </a:r>
            <a:r>
              <a:rPr lang="es-ES" dirty="0" smtClean="0">
                <a:solidFill>
                  <a:srgbClr val="000000"/>
                </a:solidFill>
              </a:rPr>
              <a:t>en formato oral </a:t>
            </a:r>
            <a:r>
              <a:rPr lang="es-ES" dirty="0">
                <a:solidFill>
                  <a:srgbClr val="000000"/>
                </a:solidFill>
              </a:rPr>
              <a:t>o póster.</a:t>
            </a:r>
            <a:r>
              <a:rPr lang="es-ES" dirty="0"/>
              <a:t> </a:t>
            </a:r>
            <a:br>
              <a:rPr lang="es-ES" dirty="0"/>
            </a:br>
            <a:endParaRPr lang="fr-FR" dirty="0"/>
          </a:p>
        </p:txBody>
      </p:sp>
      <p:sp>
        <p:nvSpPr>
          <p:cNvPr id="3" name="CuadroTexto 2"/>
          <p:cNvSpPr txBox="1"/>
          <p:nvPr/>
        </p:nvSpPr>
        <p:spPr>
          <a:xfrm>
            <a:off x="130629" y="130628"/>
            <a:ext cx="11587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¿Qué nos proponen como </a:t>
            </a:r>
            <a:r>
              <a:rPr lang="fr-FR" b="1" dirty="0" smtClean="0"/>
              <a:t>actividades </a:t>
            </a:r>
            <a:r>
              <a:rPr lang="fr-FR" b="1" dirty="0" smtClean="0"/>
              <a:t>para llevar adelante el objeitvo de dialogar con la alteridad sobre el estudio del cambio climático y la planificacion de accion en fucnon de los cambios proyectados (supongo que por los modelos...) ?</a:t>
            </a:r>
            <a:endParaRPr lang="fr-FR" b="1" dirty="0"/>
          </a:p>
        </p:txBody>
      </p:sp>
      <p:sp>
        <p:nvSpPr>
          <p:cNvPr id="4" name="Rectángulo 3"/>
          <p:cNvSpPr/>
          <p:nvPr/>
        </p:nvSpPr>
        <p:spPr>
          <a:xfrm>
            <a:off x="139116" y="379950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b="1" dirty="0" smtClean="0">
                <a:solidFill>
                  <a:srgbClr val="000000"/>
                </a:solidFill>
              </a:rPr>
              <a:t>1. Marco </a:t>
            </a:r>
            <a:r>
              <a:rPr lang="es-ES" sz="2400" b="1" dirty="0">
                <a:solidFill>
                  <a:srgbClr val="000000"/>
                </a:solidFill>
              </a:rPr>
              <a:t>de </a:t>
            </a:r>
            <a:r>
              <a:rPr lang="es-ES" sz="2400" b="1" dirty="0" smtClean="0">
                <a:solidFill>
                  <a:srgbClr val="000000"/>
                </a:solidFill>
              </a:rPr>
              <a:t>entendimiento</a:t>
            </a:r>
            <a:endParaRPr lang="es-ES" sz="2400" b="1" dirty="0">
              <a:solidFill>
                <a:srgbClr val="00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6760" t="32546" r="9912" b="28914"/>
          <a:stretch/>
        </p:blipFill>
        <p:spPr>
          <a:xfrm>
            <a:off x="3914062" y="2914731"/>
            <a:ext cx="4642109" cy="343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3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25022" y="290934"/>
            <a:ext cx="8905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¿Qué tipo de problema es el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cambio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climático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? 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76322" y="1602824"/>
            <a:ext cx="63616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Alta incertidumbre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Requiere una multiplicidad de conocimientos para poder abordarlo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Ausencia de criterios claros para determinar la  calidad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 los resultados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(valores en disputa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Necesidad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 toma de decisiones de manera urgente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Necesidad de involucrar a las comunidades potencialmente afectadas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13" descr="https://encrypted-tbn0.gstatic.com/images?q=tbn:ANd9GcTs-AEN3TTFItChApuK1TzjbU6j1cXfEDW0jxP4GMN3WJ4cTylny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271" y="3219582"/>
            <a:ext cx="2849563" cy="261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https://encrypted-tbn1.gstatic.com/images?q=tbn:ANd9GcTDucQY3osF0AAgZdui4DzdwXCbqTfcwAryNgvXD8wxwPFcM1Y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055" y="3105354"/>
            <a:ext cx="2808287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https://encrypted-tbn2.gstatic.com/images?q=tbn:ANd9GcRZA5kgjyehzJkuRcy1yhx1fQ9ChamURopf9kd61QDnRx4t7wT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056" y="1009733"/>
            <a:ext cx="280638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0" y="6018029"/>
            <a:ext cx="12192000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  <a:sym typeface="Calibri"/>
              </a:rPr>
              <a:t>El cambio climático como </a:t>
            </a:r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lephant" panose="02020904090505020303" pitchFamily="18" charset="0"/>
                <a:ea typeface="Montserrat" charset="0"/>
                <a:cs typeface="Montserrat" charset="0"/>
                <a:sym typeface="Calibri"/>
              </a:rPr>
              <a:t>PROBLEMA COMPLEJO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lephant" panose="02020904090505020303" pitchFamily="18" charset="0"/>
              <a:ea typeface="Montserrat" charset="0"/>
              <a:cs typeface="Montserrat" charset="0"/>
              <a:sym typeface="Calibri"/>
            </a:endParaRPr>
          </a:p>
        </p:txBody>
      </p:sp>
      <p:pic>
        <p:nvPicPr>
          <p:cNvPr id="14" name="Google Shape;325;p18" descr="C:\Users\bruno\Documents\ACHACO\las palmas la leonesa\Fotos sequía 2020\IMG-20200908-WA0028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15271" y="982042"/>
            <a:ext cx="2876729" cy="2411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4230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217669"/>
            <a:ext cx="10459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En los 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5D6A0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problemas complejos 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se tiene conocimiento de la alta concentración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de 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incertidumbres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y 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se tiene conciencia de las importantes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consecuencias de una resolución errónea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lecha abajo 2"/>
          <p:cNvSpPr/>
          <p:nvPr/>
        </p:nvSpPr>
        <p:spPr>
          <a:xfrm>
            <a:off x="5229922" y="864000"/>
            <a:ext cx="484632" cy="6079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47854" y="1486006"/>
            <a:ext cx="9311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Por lo tanto, las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65D6A0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decisiones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no pueden basarse únicamente en el 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5D6A0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conocimiento científico 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sino que se requiere 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5D6A0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la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65D6A0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participación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de las comunidades 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que serán o podrían ser afectadas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-1" y="2642356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5D6A0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COMPRENDER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ESTA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5D6A0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INTERACCION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ENTRE LA TOMA DE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5D6A0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DECISIONES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LA PRODUCCION DE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5D6A0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CONOCIMIENTO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Y LA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5D6A0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PARTICIPACION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DE LAS COMUNIDADES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0108" y="3370881"/>
            <a:ext cx="7527074" cy="646331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¿QUIENES TOMAN DECISIONES? ¿EN FUNCIÓNDE QUE PROBLEMA? ¿QUE AFECTA A QUIENES Y DE QUÉ MANERA?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148254" y="5292952"/>
            <a:ext cx="8043744" cy="646331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¿QUIEN PARTICIPA EN LA PRODUCCIÓN DE CONOCIMIENTO Y CON QUE EXPECTATIVAS? ¿QUIEN NO PARTICIPA Y POR QUÉ?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0108" y="6211669"/>
            <a:ext cx="1218189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PARA RESPONDER ESTAS PREGUNTAS SE REQUIEREN DIVERSAS DISCIPLINAS, ASI COMO ESTABLECER DIÁLOGOS CON ACTORES NO ACADÉMICOS (TOMADORES DE DECISION, COMUNIDADES, ETC.)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646661" y="4224754"/>
            <a:ext cx="8898673" cy="92333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¿QUE TIPO DE CONOCIMIENTO/S ES PRECISO PRODUCIR? ¿EN BASE A QUÉ METODOS/CRITERIOS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VALIDACIÓN? ¿QUIENES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LO PRODUCEN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Y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QUIENES LO UTILIZAN?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414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0"/>
            <a:ext cx="12151488" cy="520861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s-AR" sz="2400" b="1" dirty="0" smtClean="0"/>
              <a:t>Complejidad-Alteridad</a:t>
            </a:r>
            <a:endParaRPr lang="es-AR" sz="2400" b="1" dirty="0"/>
          </a:p>
        </p:txBody>
      </p:sp>
      <p:sp>
        <p:nvSpPr>
          <p:cNvPr id="22" name="Medio marco 21"/>
          <p:cNvSpPr/>
          <p:nvPr/>
        </p:nvSpPr>
        <p:spPr>
          <a:xfrm>
            <a:off x="259711" y="4631435"/>
            <a:ext cx="2166456" cy="1544969"/>
          </a:xfrm>
          <a:prstGeom prst="halfFrame">
            <a:avLst>
              <a:gd name="adj1" fmla="val 17809"/>
              <a:gd name="adj2" fmla="val 1392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04325" y="4933912"/>
            <a:ext cx="21093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400" dirty="0" smtClean="0"/>
              <a:t>1980/90: </a:t>
            </a:r>
            <a:r>
              <a:rPr lang="es-ES" sz="1400" dirty="0" err="1" smtClean="0"/>
              <a:t>ESCyT</a:t>
            </a:r>
            <a:endParaRPr lang="es-ES" sz="1400" dirty="0" smtClean="0"/>
          </a:p>
          <a:p>
            <a:pPr lvl="0"/>
            <a:r>
              <a:rPr lang="es-ES" sz="1400" dirty="0" smtClean="0"/>
              <a:t>Vínculos </a:t>
            </a:r>
            <a:r>
              <a:rPr lang="es-ES" sz="1400" dirty="0" smtClean="0"/>
              <a:t>Ciencia-Tecnología-Sociedad</a:t>
            </a:r>
          </a:p>
          <a:p>
            <a:pPr lvl="0"/>
            <a:r>
              <a:rPr lang="es-ES" sz="1400" dirty="0" err="1" smtClean="0"/>
              <a:t>Multidisciplina</a:t>
            </a:r>
            <a:r>
              <a:rPr lang="es-ES" sz="1400" dirty="0" smtClean="0"/>
              <a:t>, </a:t>
            </a:r>
            <a:r>
              <a:rPr lang="es-ES" sz="1400" dirty="0" err="1" smtClean="0"/>
              <a:t>pluridsciplina</a:t>
            </a:r>
            <a:r>
              <a:rPr lang="es-ES" sz="1400" dirty="0" smtClean="0"/>
              <a:t>, </a:t>
            </a:r>
            <a:r>
              <a:rPr lang="es-ES" sz="1400" dirty="0" err="1" smtClean="0"/>
              <a:t>interdisciplina</a:t>
            </a:r>
            <a:endParaRPr lang="es-ES" sz="1400" dirty="0"/>
          </a:p>
        </p:txBody>
      </p:sp>
      <p:sp>
        <p:nvSpPr>
          <p:cNvPr id="26" name="Marcador de contenido 25"/>
          <p:cNvSpPr>
            <a:spLocks noGrp="1"/>
          </p:cNvSpPr>
          <p:nvPr>
            <p:ph idx="1"/>
          </p:nvPr>
        </p:nvSpPr>
        <p:spPr>
          <a:xfrm>
            <a:off x="2345384" y="3709977"/>
            <a:ext cx="2238402" cy="1736135"/>
          </a:xfrm>
          <a:prstGeom prst="halfFrame">
            <a:avLst>
              <a:gd name="adj1" fmla="val 13141"/>
              <a:gd name="adj2" fmla="val 1315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7869836" y="22697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29" name="Medio marco 28"/>
          <p:cNvSpPr/>
          <p:nvPr/>
        </p:nvSpPr>
        <p:spPr>
          <a:xfrm>
            <a:off x="4423187" y="2862435"/>
            <a:ext cx="2166456" cy="1544969"/>
          </a:xfrm>
          <a:prstGeom prst="halfFrame">
            <a:avLst>
              <a:gd name="adj1" fmla="val 17809"/>
              <a:gd name="adj2" fmla="val 1392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2613658" y="3964191"/>
            <a:ext cx="1866859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s-ES" sz="1400" dirty="0"/>
              <a:t>Max-</a:t>
            </a:r>
            <a:r>
              <a:rPr lang="es-ES" sz="1400" dirty="0" err="1"/>
              <a:t>Neef</a:t>
            </a:r>
            <a:r>
              <a:rPr lang="es-ES" sz="1400" dirty="0"/>
              <a:t>, </a:t>
            </a:r>
            <a:r>
              <a:rPr lang="es-ES" sz="1400" dirty="0" smtClean="0"/>
              <a:t>2005</a:t>
            </a:r>
          </a:p>
          <a:p>
            <a:pPr lvl="0"/>
            <a:r>
              <a:rPr lang="es-ES" sz="1400" dirty="0" smtClean="0"/>
              <a:t>TD  débil</a:t>
            </a:r>
          </a:p>
          <a:p>
            <a:pPr lvl="0"/>
            <a:r>
              <a:rPr lang="es-ES" sz="1400" dirty="0" smtClean="0"/>
              <a:t>TD fuerte”</a:t>
            </a:r>
          </a:p>
          <a:p>
            <a:pPr lvl="0"/>
            <a:r>
              <a:rPr lang="es-ES" sz="1400" dirty="0" err="1" smtClean="0"/>
              <a:t>Jasanoff</a:t>
            </a:r>
            <a:r>
              <a:rPr lang="es-ES" sz="1400" dirty="0" smtClean="0"/>
              <a:t>, 2004: coproducción de la ciencia y orden social</a:t>
            </a:r>
          </a:p>
          <a:p>
            <a:endParaRPr lang="es-ES" sz="1400" dirty="0"/>
          </a:p>
        </p:txBody>
      </p:sp>
      <p:sp>
        <p:nvSpPr>
          <p:cNvPr id="31" name="Medio marco 30"/>
          <p:cNvSpPr/>
          <p:nvPr/>
        </p:nvSpPr>
        <p:spPr>
          <a:xfrm>
            <a:off x="6528302" y="1586686"/>
            <a:ext cx="2385110" cy="1891032"/>
          </a:xfrm>
          <a:prstGeom prst="halfFrame">
            <a:avLst>
              <a:gd name="adj1" fmla="val 15431"/>
              <a:gd name="adj2" fmla="val 1392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4634354" y="3229597"/>
            <a:ext cx="19734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400" dirty="0"/>
              <a:t>2012 </a:t>
            </a:r>
            <a:r>
              <a:rPr lang="es-ES" sz="1400" dirty="0" err="1"/>
              <a:t>Future</a:t>
            </a:r>
            <a:r>
              <a:rPr lang="es-ES" sz="1400" dirty="0"/>
              <a:t> </a:t>
            </a:r>
            <a:r>
              <a:rPr lang="es-ES" sz="1400" dirty="0" err="1"/>
              <a:t>Earth</a:t>
            </a:r>
            <a:r>
              <a:rPr lang="es-ES" sz="1400" dirty="0"/>
              <a:t> coproducción de servicios </a:t>
            </a:r>
            <a:r>
              <a:rPr lang="es-ES" sz="1400" dirty="0" smtClean="0"/>
              <a:t>climáticos</a:t>
            </a:r>
            <a:endParaRPr lang="es-ES" sz="1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3015" t="18831" r="16855" b="4146"/>
          <a:stretch/>
        </p:blipFill>
        <p:spPr>
          <a:xfrm>
            <a:off x="340494" y="1280859"/>
            <a:ext cx="4032125" cy="250303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" y="533757"/>
            <a:ext cx="4105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Cuadrante de Pasteur (Stokes, 1997), p.73</a:t>
            </a:r>
            <a:endParaRPr lang="fr-FR" dirty="0"/>
          </a:p>
        </p:txBody>
      </p:sp>
      <p:sp>
        <p:nvSpPr>
          <p:cNvPr id="5" name="CuadroTexto 4"/>
          <p:cNvSpPr txBox="1"/>
          <p:nvPr/>
        </p:nvSpPr>
        <p:spPr>
          <a:xfrm>
            <a:off x="13640" y="837321"/>
            <a:ext cx="345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 investigación está inspirada por:</a:t>
            </a:r>
            <a:endParaRPr lang="fr-FR" dirty="0"/>
          </a:p>
        </p:txBody>
      </p:sp>
      <p:sp>
        <p:nvSpPr>
          <p:cNvPr id="6" name="CuadroTexto 5"/>
          <p:cNvSpPr txBox="1"/>
          <p:nvPr/>
        </p:nvSpPr>
        <p:spPr>
          <a:xfrm>
            <a:off x="2077754" y="2929515"/>
            <a:ext cx="9301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i="1" kern="100" dirty="0" smtClean="0"/>
              <a:t>Sin Nombre: Guía de aves</a:t>
            </a:r>
            <a:r>
              <a:rPr lang="es-ES" sz="1100" kern="100" dirty="0" smtClean="0"/>
              <a:t> </a:t>
            </a:r>
            <a:r>
              <a:rPr lang="es-ES" sz="1100" kern="100" dirty="0"/>
              <a:t>de Peterson</a:t>
            </a:r>
            <a:endParaRPr lang="fr-FR" sz="1100" kern="100" dirty="0"/>
          </a:p>
        </p:txBody>
      </p:sp>
      <p:sp>
        <p:nvSpPr>
          <p:cNvPr id="7" name="CuadroTexto 6"/>
          <p:cNvSpPr txBox="1"/>
          <p:nvPr/>
        </p:nvSpPr>
        <p:spPr>
          <a:xfrm>
            <a:off x="6817126" y="1930753"/>
            <a:ext cx="203754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Horizontes transdisciplinarios</a:t>
            </a:r>
          </a:p>
          <a:p>
            <a:r>
              <a:rPr lang="fr-FR" sz="1400" dirty="0"/>
              <a:t>-</a:t>
            </a:r>
            <a:r>
              <a:rPr lang="fr-FR" sz="1400" dirty="0" smtClean="0"/>
              <a:t>Ciencia de la sustentabilidad</a:t>
            </a:r>
          </a:p>
          <a:p>
            <a:r>
              <a:rPr lang="fr-FR" sz="1400" dirty="0" smtClean="0"/>
              <a:t>-Humanidades ambientales</a:t>
            </a:r>
          </a:p>
          <a:p>
            <a:endParaRPr lang="fr-FR" sz="1400" dirty="0"/>
          </a:p>
        </p:txBody>
      </p:sp>
      <p:pic>
        <p:nvPicPr>
          <p:cNvPr id="19" name="Picture 4" descr="Conversatorio: El giro ontológico en la Antropología y sus posibles  repercusiones en el Derecho Constitucional - Universidad Externado de  Colomb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786" y="4302645"/>
            <a:ext cx="2663579" cy="199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ángulo 19"/>
          <p:cNvSpPr/>
          <p:nvPr/>
        </p:nvSpPr>
        <p:spPr>
          <a:xfrm>
            <a:off x="8600282" y="903089"/>
            <a:ext cx="3591718" cy="600164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1600" dirty="0">
                <a:latin typeface="TextaNarrow-Light"/>
                <a:ea typeface="Times New Roman" panose="02020603050405020304" pitchFamily="18" charset="0"/>
                <a:cs typeface="Times New Roman" panose="02020603050405020304" pitchFamily="18" charset="0"/>
              </a:rPr>
              <a:t>Facultad de Innovación </a:t>
            </a:r>
            <a:r>
              <a:rPr lang="es-ES" sz="1600" dirty="0" err="1" smtClean="0">
                <a:latin typeface="TextaNarrow-Light"/>
                <a:ea typeface="Times New Roman" panose="02020603050405020304" pitchFamily="18" charset="0"/>
                <a:cs typeface="Times New Roman" panose="02020603050405020304" pitchFamily="18" charset="0"/>
              </a:rPr>
              <a:t>Transdisciplinaria</a:t>
            </a:r>
            <a:r>
              <a:rPr lang="es-ES" sz="1600" dirty="0" smtClean="0">
                <a:latin typeface="TextaNarrow-Light"/>
                <a:ea typeface="Times New Roman" panose="02020603050405020304" pitchFamily="18" charset="0"/>
                <a:cs typeface="Times New Roman" panose="02020603050405020304" pitchFamily="18" charset="0"/>
              </a:rPr>
              <a:t> de Australia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S" sz="1600" dirty="0" smtClean="0">
                <a:solidFill>
                  <a:srgbClr val="171D1F"/>
                </a:solidFill>
                <a:latin typeface="TextaNarrow-Light"/>
                <a:ea typeface="Times New Roman" panose="02020603050405020304" pitchFamily="18" charset="0"/>
                <a:cs typeface="Times New Roman" panose="02020603050405020304" pitchFamily="18" charset="0"/>
              </a:rPr>
              <a:t>-enfoque TD está orientado </a:t>
            </a:r>
            <a:r>
              <a:rPr lang="es-ES" sz="1600" dirty="0">
                <a:solidFill>
                  <a:srgbClr val="171D1F"/>
                </a:solidFill>
                <a:latin typeface="TextaNarrow-Light"/>
                <a:ea typeface="Times New Roman" panose="02020603050405020304" pitchFamily="18" charset="0"/>
                <a:cs typeface="Times New Roman" panose="02020603050405020304" pitchFamily="18" charset="0"/>
              </a:rPr>
              <a:t>a la acción y </a:t>
            </a:r>
            <a:r>
              <a:rPr lang="es-ES" sz="1600" dirty="0" smtClean="0">
                <a:solidFill>
                  <a:srgbClr val="171D1F"/>
                </a:solidFill>
                <a:latin typeface="TextaNarrow-Light"/>
                <a:ea typeface="Times New Roman" panose="02020603050405020304" pitchFamily="18" charset="0"/>
                <a:cs typeface="Times New Roman" panose="02020603050405020304" pitchFamily="18" charset="0"/>
              </a:rPr>
              <a:t>centrado </a:t>
            </a:r>
            <a:r>
              <a:rPr lang="es-ES" sz="1600" dirty="0">
                <a:solidFill>
                  <a:srgbClr val="171D1F"/>
                </a:solidFill>
                <a:latin typeface="TextaNarrow-Light"/>
                <a:ea typeface="Times New Roman" panose="02020603050405020304" pitchFamily="18" charset="0"/>
                <a:cs typeface="Times New Roman" panose="02020603050405020304" pitchFamily="18" charset="0"/>
              </a:rPr>
              <a:t>en abordar problemas complejos del mundo real. 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S" sz="1600" dirty="0">
                <a:solidFill>
                  <a:srgbClr val="171D1F"/>
                </a:solidFill>
                <a:latin typeface="TextaNarrow-Light"/>
                <a:ea typeface="Times New Roman" panose="02020603050405020304" pitchFamily="18" charset="0"/>
                <a:cs typeface="Times New Roman" panose="02020603050405020304" pitchFamily="18" charset="0"/>
              </a:rPr>
              <a:t>- Es participativo, considerando no solo el conocimiento científico o académico, sino también formas de conocimiento práctico, local y personal. 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S" sz="1600" dirty="0">
                <a:solidFill>
                  <a:srgbClr val="171D1F"/>
                </a:solidFill>
                <a:latin typeface="TextaNarrow-Light"/>
                <a:ea typeface="Times New Roman" panose="02020603050405020304" pitchFamily="18" charset="0"/>
                <a:cs typeface="Times New Roman" panose="02020603050405020304" pitchFamily="18" charset="0"/>
              </a:rPr>
              <a:t>- Está evolucionando continuamente en la "búsqueda de un propósito de sistema común" 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S" sz="1600" dirty="0">
                <a:solidFill>
                  <a:srgbClr val="171D1F"/>
                </a:solidFill>
                <a:latin typeface="TextaNarrow-Light"/>
                <a:ea typeface="Times New Roman" panose="02020603050405020304" pitchFamily="18" charset="0"/>
                <a:cs typeface="Times New Roman" panose="02020603050405020304" pitchFamily="18" charset="0"/>
              </a:rPr>
              <a:t>- En ese proceso, transforma y trasciende las disciplinas individuales.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S" sz="1600" dirty="0">
                <a:solidFill>
                  <a:srgbClr val="171D1F"/>
                </a:solidFill>
                <a:latin typeface="TextaNarrow-Light"/>
                <a:ea typeface="Times New Roman" panose="02020603050405020304" pitchFamily="18" charset="0"/>
                <a:cs typeface="Times New Roman" panose="02020603050405020304" pitchFamily="18" charset="0"/>
              </a:rPr>
              <a:t>- Es holístico, construye una comprensión de los sistemas completos y su complejidad.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es-ES" sz="1600" dirty="0" smtClean="0">
                <a:solidFill>
                  <a:srgbClr val="171D1F"/>
                </a:solidFill>
                <a:latin typeface="TextaNarrow-Light"/>
                <a:ea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s-ES" sz="1600" dirty="0">
                <a:solidFill>
                  <a:srgbClr val="171D1F"/>
                </a:solidFill>
                <a:latin typeface="TextaNarrow-Light"/>
                <a:ea typeface="Times New Roman" panose="02020603050405020304" pitchFamily="18" charset="0"/>
                <a:cs typeface="Times New Roman" panose="02020603050405020304" pitchFamily="18" charset="0"/>
              </a:rPr>
              <a:t>intencional, construir una comprensión más profunda de un propósito humano y social común para dirigir nuestros esfuerzos, al poner en juego valores y </a:t>
            </a:r>
            <a:r>
              <a:rPr lang="es-ES" sz="1600" dirty="0" smtClean="0">
                <a:solidFill>
                  <a:srgbClr val="171D1F"/>
                </a:solidFill>
                <a:latin typeface="TextaNarrow-Light"/>
                <a:ea typeface="Times New Roman" panose="02020603050405020304" pitchFamily="18" charset="0"/>
                <a:cs typeface="Times New Roman" panose="02020603050405020304" pitchFamily="18" charset="0"/>
              </a:rPr>
              <a:t>normas</a:t>
            </a:r>
          </a:p>
        </p:txBody>
      </p:sp>
    </p:spTree>
    <p:extLst>
      <p:ext uri="{BB962C8B-B14F-4D97-AF65-F5344CB8AC3E}">
        <p14:creationId xmlns:p14="http://schemas.microsoft.com/office/powerpoint/2010/main" val="236782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/>
          <a:stretch>
            <a:fillRect/>
          </a:stretch>
        </p:blipFill>
        <p:spPr>
          <a:xfrm>
            <a:off x="2129883" y="1490662"/>
            <a:ext cx="7426712" cy="522237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38252" y="212876"/>
            <a:ext cx="11771971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Funtowicz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Ravetz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proponen abordar los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problemas complejos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teniendo en cuenta la interacción entre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aspectos epistémicos (conocimiento)</a:t>
            </a:r>
            <a:r>
              <a:rPr kumimoji="0" lang="es-ES" sz="1800" b="0" i="0" u="none" strike="noStrike" kern="1200" cap="none" spc="40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kumimoji="0" lang="es-ES" sz="1800" b="0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axiológicos</a:t>
            </a:r>
            <a:r>
              <a:rPr kumimoji="0" lang="es-ES" sz="1800" b="0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(valores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a partir de diferentes modo de poner en juego el conocimiento científico, tal como se refleja en este gráfico: 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07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0"/>
            <a:ext cx="12151488" cy="520861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s-AR" sz="2400" b="1" dirty="0" smtClean="0"/>
              <a:t>Revolución, transformación, transición, </a:t>
            </a:r>
            <a:endParaRPr lang="es-AR" sz="2400" b="1" dirty="0"/>
          </a:p>
        </p:txBody>
      </p:sp>
      <p:sp>
        <p:nvSpPr>
          <p:cNvPr id="22" name="Medio marco 21"/>
          <p:cNvSpPr/>
          <p:nvPr/>
        </p:nvSpPr>
        <p:spPr>
          <a:xfrm>
            <a:off x="276738" y="4789206"/>
            <a:ext cx="2166456" cy="1544969"/>
          </a:xfrm>
          <a:prstGeom prst="halfFrame">
            <a:avLst>
              <a:gd name="adj1" fmla="val 17809"/>
              <a:gd name="adj2" fmla="val 1392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04325" y="5133846"/>
            <a:ext cx="1841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400" dirty="0" smtClean="0"/>
              <a:t>1960/70  Revolución</a:t>
            </a:r>
          </a:p>
          <a:p>
            <a:pPr lvl="0"/>
            <a:r>
              <a:rPr lang="es-ES" sz="1400" dirty="0" smtClean="0"/>
              <a:t>Movimientos </a:t>
            </a:r>
            <a:r>
              <a:rPr lang="es-ES" sz="1400" dirty="0" err="1" smtClean="0"/>
              <a:t>anticiencia</a:t>
            </a:r>
            <a:endParaRPr lang="es-ES" sz="1400" dirty="0"/>
          </a:p>
          <a:p>
            <a:pPr lvl="0"/>
            <a:r>
              <a:rPr lang="es-ES" sz="1400" dirty="0" smtClean="0"/>
              <a:t>Pedagogías criticas</a:t>
            </a:r>
          </a:p>
        </p:txBody>
      </p:sp>
      <p:sp>
        <p:nvSpPr>
          <p:cNvPr id="26" name="Marcador de contenido 25"/>
          <p:cNvSpPr>
            <a:spLocks noGrp="1"/>
          </p:cNvSpPr>
          <p:nvPr>
            <p:ph idx="1"/>
          </p:nvPr>
        </p:nvSpPr>
        <p:spPr>
          <a:xfrm>
            <a:off x="2345384" y="3709977"/>
            <a:ext cx="2238402" cy="1736135"/>
          </a:xfrm>
          <a:prstGeom prst="halfFrame">
            <a:avLst>
              <a:gd name="adj1" fmla="val 13141"/>
              <a:gd name="adj2" fmla="val 1315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7869836" y="22697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27" name="CuadroTexto 26"/>
          <p:cNvSpPr txBox="1"/>
          <p:nvPr/>
        </p:nvSpPr>
        <p:spPr>
          <a:xfrm>
            <a:off x="2661557" y="3972650"/>
            <a:ext cx="2202337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s-ES" sz="1400" dirty="0" smtClean="0"/>
              <a:t>1980 Transición</a:t>
            </a:r>
          </a:p>
          <a:p>
            <a:pPr lvl="0"/>
            <a:r>
              <a:rPr lang="es-ES" sz="1400" dirty="0" smtClean="0"/>
              <a:t> </a:t>
            </a:r>
            <a:r>
              <a:rPr lang="es-ES" sz="1400" dirty="0" err="1" smtClean="0"/>
              <a:t>Postestructuralismo</a:t>
            </a:r>
            <a:endParaRPr lang="es-ES" sz="1400" dirty="0" smtClean="0"/>
          </a:p>
          <a:p>
            <a:r>
              <a:rPr lang="es-ES" sz="1400" dirty="0" smtClean="0"/>
              <a:t>Estudios post/</a:t>
            </a:r>
            <a:r>
              <a:rPr lang="es-ES" sz="1400" dirty="0" err="1" smtClean="0"/>
              <a:t>decoloniales</a:t>
            </a:r>
            <a:endParaRPr lang="es-ES" sz="1400" dirty="0" smtClean="0"/>
          </a:p>
          <a:p>
            <a:r>
              <a:rPr lang="es-ES" sz="1400" dirty="0" smtClean="0"/>
              <a:t>Sociedad del Riesgo</a:t>
            </a:r>
          </a:p>
          <a:p>
            <a:endParaRPr lang="es-ES" sz="1400" dirty="0" smtClean="0"/>
          </a:p>
        </p:txBody>
      </p:sp>
      <p:sp>
        <p:nvSpPr>
          <p:cNvPr id="31" name="Medio marco 30"/>
          <p:cNvSpPr/>
          <p:nvPr/>
        </p:nvSpPr>
        <p:spPr>
          <a:xfrm>
            <a:off x="6528302" y="1586686"/>
            <a:ext cx="2385110" cy="1891032"/>
          </a:xfrm>
          <a:prstGeom prst="halfFrame">
            <a:avLst>
              <a:gd name="adj1" fmla="val 15431"/>
              <a:gd name="adj2" fmla="val 1392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2" name="Medio marco 31"/>
          <p:cNvSpPr/>
          <p:nvPr/>
        </p:nvSpPr>
        <p:spPr>
          <a:xfrm>
            <a:off x="8854672" y="1052019"/>
            <a:ext cx="2166456" cy="1544969"/>
          </a:xfrm>
          <a:prstGeom prst="halfFrame">
            <a:avLst>
              <a:gd name="adj1" fmla="val 17809"/>
              <a:gd name="adj2" fmla="val 1392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4634354" y="3229597"/>
            <a:ext cx="19734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400" dirty="0" smtClean="0"/>
              <a:t>1990/2000 Transición</a:t>
            </a:r>
          </a:p>
          <a:p>
            <a:pPr lvl="0"/>
            <a:r>
              <a:rPr lang="es-ES" sz="1400" dirty="0" smtClean="0"/>
              <a:t>Desarrollo sustentable</a:t>
            </a:r>
          </a:p>
          <a:p>
            <a:pPr lvl="0"/>
            <a:r>
              <a:rPr lang="es-ES" sz="1400" dirty="0" smtClean="0"/>
              <a:t>Globalización</a:t>
            </a:r>
          </a:p>
          <a:p>
            <a:pPr lvl="0"/>
            <a:r>
              <a:rPr lang="fr-FR" sz="1400" dirty="0"/>
              <a:t>Reflexividad</a:t>
            </a:r>
            <a:endParaRPr lang="es-ES" sz="1400" dirty="0" smtClean="0"/>
          </a:p>
          <a:p>
            <a:pPr lvl="0"/>
            <a:endParaRPr lang="es-ES" sz="1400" dirty="0" smtClean="0"/>
          </a:p>
          <a:p>
            <a:pPr lvl="0"/>
            <a:endParaRPr lang="es-ES" sz="1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6817126" y="1930753"/>
            <a:ext cx="20375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Crisis múltiples: Climática/Ecológica/</a:t>
            </a:r>
          </a:p>
          <a:p>
            <a:r>
              <a:rPr lang="fr-FR" sz="1400" dirty="0" smtClean="0"/>
              <a:t>Social</a:t>
            </a:r>
          </a:p>
          <a:p>
            <a:r>
              <a:rPr lang="fr-FR" sz="1400" dirty="0" smtClean="0"/>
              <a:t>Relación Individuo/ Sociedad/ Entorno</a:t>
            </a:r>
          </a:p>
          <a:p>
            <a:r>
              <a:rPr lang="fr-FR" sz="1400" dirty="0" smtClean="0"/>
              <a:t>Transformación con base en el conocimiento cientifico</a:t>
            </a:r>
          </a:p>
          <a:p>
            <a:endParaRPr lang="fr-FR" sz="1400" dirty="0"/>
          </a:p>
        </p:txBody>
      </p:sp>
      <p:sp>
        <p:nvSpPr>
          <p:cNvPr id="8" name="Rectángulo 7"/>
          <p:cNvSpPr/>
          <p:nvPr/>
        </p:nvSpPr>
        <p:spPr>
          <a:xfrm>
            <a:off x="9093279" y="1455171"/>
            <a:ext cx="3052567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Acción en un contexto de Urgencia</a:t>
            </a:r>
          </a:p>
          <a:p>
            <a:r>
              <a:rPr lang="fr-FR" sz="1400" dirty="0" smtClean="0"/>
              <a:t>Rol de la ciencia</a:t>
            </a:r>
          </a:p>
          <a:p>
            <a:r>
              <a:rPr lang="fr-FR" sz="1400" dirty="0" smtClean="0"/>
              <a:t>Vinculo ciencia/democracia</a:t>
            </a:r>
          </a:p>
          <a:p>
            <a:r>
              <a:rPr lang="fr-FR" sz="1400" dirty="0" smtClean="0"/>
              <a:t>Multiples dimensiones y consecuencias</a:t>
            </a:r>
          </a:p>
          <a:p>
            <a:endParaRPr lang="fr-FR" sz="1400" dirty="0"/>
          </a:p>
        </p:txBody>
      </p:sp>
      <p:sp>
        <p:nvSpPr>
          <p:cNvPr id="29" name="Medio marco 28"/>
          <p:cNvSpPr/>
          <p:nvPr/>
        </p:nvSpPr>
        <p:spPr>
          <a:xfrm>
            <a:off x="4423187" y="2862435"/>
            <a:ext cx="2166456" cy="1544969"/>
          </a:xfrm>
          <a:prstGeom prst="halfFrame">
            <a:avLst>
              <a:gd name="adj1" fmla="val 17809"/>
              <a:gd name="adj2" fmla="val 1392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" y="753390"/>
            <a:ext cx="8854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P. Freire: « Lo que define la teoría dialógica de la acción es </a:t>
            </a:r>
            <a:r>
              <a:rPr lang="fr-FR" dirty="0" smtClean="0"/>
              <a:t>que la </a:t>
            </a:r>
            <a:r>
              <a:rPr lang="fr-FR" dirty="0" smtClean="0"/>
              <a:t>denuncia del « régimen que segrega esta injusticia y engendra esta miserai », sea hecha con sus víctimas a fin de buscar la </a:t>
            </a:r>
            <a:r>
              <a:rPr lang="fr-FR" dirty="0" smtClean="0"/>
              <a:t>liberación...» </a:t>
            </a:r>
            <a:r>
              <a:rPr lang="fr-FR" dirty="0" smtClean="0"/>
              <a:t>(1970:226)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036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40677" y="290934"/>
            <a:ext cx="9273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  <a:sym typeface="Calibri"/>
              </a:rPr>
              <a:t>El cambio climático como problema complejo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596" y="1253978"/>
            <a:ext cx="9847854" cy="512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2641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Retrospección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4830</TotalTime>
  <Words>1609</Words>
  <Application>Microsoft Office PowerPoint</Application>
  <PresentationFormat>Panorámica</PresentationFormat>
  <Paragraphs>162</Paragraphs>
  <Slides>17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38" baseType="lpstr">
      <vt:lpstr>MS PGothic</vt:lpstr>
      <vt:lpstr>Arial</vt:lpstr>
      <vt:lpstr>Calibri</vt:lpstr>
      <vt:lpstr>Calibri Light</vt:lpstr>
      <vt:lpstr>Century Gothic</vt:lpstr>
      <vt:lpstr>Elephant</vt:lpstr>
      <vt:lpstr>Helvetica LT Std Cond</vt:lpstr>
      <vt:lpstr>Lucida Sans Unicode</vt:lpstr>
      <vt:lpstr>Montserrat</vt:lpstr>
      <vt:lpstr>Montserrat Light</vt:lpstr>
      <vt:lpstr>põv_ò</vt:lpstr>
      <vt:lpstr>Roboto</vt:lpstr>
      <vt:lpstr>Roboto Condensed</vt:lpstr>
      <vt:lpstr>Source Sans Pro</vt:lpstr>
      <vt:lpstr>Tahoma</vt:lpstr>
      <vt:lpstr>TextaNarrow-Light</vt:lpstr>
      <vt:lpstr>Times New Roman</vt:lpstr>
      <vt:lpstr>Wingdings</vt:lpstr>
      <vt:lpstr>Wingdings 3</vt:lpstr>
      <vt:lpstr>Retrospección</vt:lpstr>
      <vt:lpstr>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Complejidad-Alteridad</vt:lpstr>
      <vt:lpstr>Presentación de PowerPoint</vt:lpstr>
      <vt:lpstr>Revolución, transformación, transición, </vt:lpstr>
      <vt:lpstr>Presentación de PowerPoint</vt:lpstr>
      <vt:lpstr>Presentación de PowerPoint</vt:lpstr>
      <vt:lpstr>Pilares teóricos de la ciencia implicada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XX</cp:lastModifiedBy>
  <cp:revision>129</cp:revision>
  <dcterms:created xsi:type="dcterms:W3CDTF">2021-09-24T18:38:01Z</dcterms:created>
  <dcterms:modified xsi:type="dcterms:W3CDTF">2024-11-04T23:55:05Z</dcterms:modified>
</cp:coreProperties>
</file>