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embeddings/Microsoft_Equation3.bin" ContentType="application/vnd.openxmlformats-officedocument.oleObject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9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Default Extension="vml" ContentType="application/vnd.openxmlformats-officedocument.vmlDrawing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13.bin" ContentType="application/vnd.openxmlformats-officedocument.oleObject"/>
  <Default Extension="jpeg" ContentType="image/jpeg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embeddings/oleObject7.bin" ContentType="application/vnd.openxmlformats-officedocument.oleObject"/>
  <Override PartName="/ppt/slides/slide23.xml" ContentType="application/vnd.openxmlformats-officedocument.presentationml.slide+xml"/>
  <Default Extension="doc" ContentType="application/msword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8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embeddings/oleObject8.bin" ContentType="application/vnd.openxmlformats-officedocument.oleObject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Override PartName="/ppt/notesSlides/notesSlide41.xml" ContentType="application/vnd.openxmlformats-officedocument.presentationml.notesSlide+xml"/>
  <Override PartName="/ppt/slideLayouts/slideLayout6.xml" ContentType="application/vnd.openxmlformats-officedocument.presentationml.slideLayout+xml"/>
  <Default Extension="xml" ContentType="application/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8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28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notesSlides/notesSlide37.xml" ContentType="application/vnd.openxmlformats-officedocument.presentationml.notes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slides/slide49.xml" ContentType="application/vnd.openxmlformats-officedocument.presentationml.slide+xml"/>
  <Override PartName="/ppt/embeddings/oleObject10.bin" ContentType="application/vnd.openxmlformats-officedocument.oleObject"/>
  <Override PartName="/ppt/slides/slide58.xml" ContentType="application/vnd.openxmlformats-officedocument.presentationml.slide+xml"/>
  <Override PartName="/docProps/core.xml" ContentType="application/vnd.openxmlformats-package.core-properties+xml"/>
  <Override PartName="/ppt/slides/slide68.xml" ContentType="application/vnd.openxmlformats-officedocument.presentationml.slide+xml"/>
  <Override PartName="/ppt/notesSlides/notesSlide4.xml" ContentType="application/vnd.openxmlformats-officedocument.presentationml.notesSlide+xml"/>
  <Override PartName="/ppt/embeddings/oleObject3.bin" ContentType="application/vnd.openxmlformats-officedocument.oleObject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embeddings/oleObject9.bin" ContentType="application/vnd.openxmlformats-officedocument.oleObject"/>
  <Override PartName="/ppt/slides/slide25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Override PartName="/ppt/notesSlides/notesSlide42.xml" ContentType="application/vnd.openxmlformats-officedocument.presentationml.notesSlide+xml"/>
  <Override PartName="/ppt/slideLayouts/slideLayout7.xml" ContentType="application/vnd.openxmlformats-officedocument.presentationml.slideLayout+xml"/>
  <Default Extension="png" ContentType="image/png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9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notesSlides/notesSlide38.xml" ContentType="application/vnd.openxmlformats-officedocument.presentationml.notesSlide+xml"/>
  <Override PartName="/ppt/embeddings/oleObject11.bin" ContentType="application/vnd.openxmlformats-officedocument.oleObject"/>
  <Override PartName="/ppt/slides/slide59.xml" ContentType="application/vnd.openxmlformats-officedocument.presentationml.slide+xml"/>
  <Override PartName="/ppt/slides/slide6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10.xml" ContentType="application/vnd.openxmlformats-officedocument.presentationml.slide+xml"/>
  <Override PartName="/ppt/embeddings/oleObject4.bin" ContentType="application/vnd.openxmlformats-officedocument.oleObject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4.xml" ContentType="application/vnd.openxmlformats-officedocument.presentationml.notesSlide+xml"/>
  <Override PartName="/ppt/viewProps.xml" ContentType="application/vnd.openxmlformats-officedocument.presentationml.viewProps+xml"/>
  <Default Extension="rels" ContentType="application/vnd.openxmlformats-package.relationships+xml"/>
  <Override PartName="/ppt/slides/slide26.xml" ContentType="application/vnd.openxmlformats-officedocument.presentationml.slide+xml"/>
  <Default Extension="pict" ContentType="image/pict"/>
  <Override PartName="/ppt/notesSlides/notesSlide34.xml" ContentType="application/vnd.openxmlformats-officedocument.presentationml.notesSlide+xml"/>
  <Default Extension="wmf" ContentType="image/x-wmf"/>
  <Override PartName="/ppt/slides/slide7.xml" ContentType="application/vnd.openxmlformats-officedocument.presentationml.slide+xml"/>
  <Override PartName="/ppt/slides/slide3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43.xml" ContentType="application/vnd.openxmlformats-officedocument.presentationml.notes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presentation.xml" ContentType="application/vnd.openxmlformats-officedocument.presentationml.presentation.main+xml"/>
  <Override PartName="/ppt/embeddings/oleObject12.bin" ContentType="application/vnd.openxmlformats-officedocument.oleObject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embeddings/oleObject5.bin" ContentType="application/vnd.openxmlformats-officedocument.oleObject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embeddings/Microsoft_Equation2.bin" ContentType="application/vnd.openxmlformats-officedocument.oleObject"/>
  <Override PartName="/ppt/slides/slide27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notesSlides/notesSlide44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embeddings/oleObject6.bin" ContentType="application/vnd.openxmlformats-officedocument.oleObject"/>
  <Override PartName="/ppt/slides/slide2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71"/>
  </p:notesMasterIdLst>
  <p:sldIdLst>
    <p:sldId id="402" r:id="rId2"/>
    <p:sldId id="395" r:id="rId3"/>
    <p:sldId id="457" r:id="rId4"/>
    <p:sldId id="458" r:id="rId5"/>
    <p:sldId id="459" r:id="rId6"/>
    <p:sldId id="460" r:id="rId7"/>
    <p:sldId id="485" r:id="rId8"/>
    <p:sldId id="580" r:id="rId9"/>
    <p:sldId id="403" r:id="rId10"/>
    <p:sldId id="462" r:id="rId11"/>
    <p:sldId id="469" r:id="rId12"/>
    <p:sldId id="471" r:id="rId13"/>
    <p:sldId id="472" r:id="rId14"/>
    <p:sldId id="473" r:id="rId15"/>
    <p:sldId id="461" r:id="rId16"/>
    <p:sldId id="483" r:id="rId17"/>
    <p:sldId id="484" r:id="rId18"/>
    <p:sldId id="468" r:id="rId19"/>
    <p:sldId id="451" r:id="rId20"/>
    <p:sldId id="452" r:id="rId21"/>
    <p:sldId id="489" r:id="rId22"/>
    <p:sldId id="488" r:id="rId23"/>
    <p:sldId id="578" r:id="rId24"/>
    <p:sldId id="486" r:id="rId25"/>
    <p:sldId id="467" r:id="rId26"/>
    <p:sldId id="465" r:id="rId27"/>
    <p:sldId id="455" r:id="rId28"/>
    <p:sldId id="456" r:id="rId29"/>
    <p:sldId id="413" r:id="rId30"/>
    <p:sldId id="415" r:id="rId31"/>
    <p:sldId id="418" r:id="rId32"/>
    <p:sldId id="419" r:id="rId33"/>
    <p:sldId id="420" r:id="rId34"/>
    <p:sldId id="490" r:id="rId35"/>
    <p:sldId id="448" r:id="rId36"/>
    <p:sldId id="491" r:id="rId37"/>
    <p:sldId id="492" r:id="rId38"/>
    <p:sldId id="493" r:id="rId39"/>
    <p:sldId id="494" r:id="rId40"/>
    <p:sldId id="499" r:id="rId41"/>
    <p:sldId id="501" r:id="rId42"/>
    <p:sldId id="502" r:id="rId43"/>
    <p:sldId id="508" r:id="rId44"/>
    <p:sldId id="449" r:id="rId45"/>
    <p:sldId id="579" r:id="rId46"/>
    <p:sldId id="581" r:id="rId47"/>
    <p:sldId id="540" r:id="rId48"/>
    <p:sldId id="541" r:id="rId49"/>
    <p:sldId id="539" r:id="rId50"/>
    <p:sldId id="487" r:id="rId51"/>
    <p:sldId id="513" r:id="rId52"/>
    <p:sldId id="514" r:id="rId53"/>
    <p:sldId id="521" r:id="rId54"/>
    <p:sldId id="523" r:id="rId55"/>
    <p:sldId id="525" r:id="rId56"/>
    <p:sldId id="558" r:id="rId57"/>
    <p:sldId id="559" r:id="rId58"/>
    <p:sldId id="517" r:id="rId59"/>
    <p:sldId id="529" r:id="rId60"/>
    <p:sldId id="546" r:id="rId61"/>
    <p:sldId id="547" r:id="rId62"/>
    <p:sldId id="548" r:id="rId63"/>
    <p:sldId id="551" r:id="rId64"/>
    <p:sldId id="553" r:id="rId65"/>
    <p:sldId id="574" r:id="rId66"/>
    <p:sldId id="575" r:id="rId67"/>
    <p:sldId id="436" r:id="rId68"/>
    <p:sldId id="555" r:id="rId69"/>
    <p:sldId id="556" r:id="rId70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65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65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65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65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65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65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65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65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D7B990"/>
    <a:srgbClr val="D4B598"/>
    <a:srgbClr val="B0221E"/>
    <a:srgbClr val="191E7A"/>
    <a:srgbClr val="26279E"/>
    <a:srgbClr val="3BB2D8"/>
    <a:srgbClr val="2FCED8"/>
    <a:srgbClr val="CFE6FF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Objects="1">
      <p:cViewPr>
        <p:scale>
          <a:sx n="100" d="100"/>
          <a:sy n="100" d="100"/>
        </p:scale>
        <p:origin x="-936" y="-4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41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ict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ict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ict"/><Relationship Id="rId2" Type="http://schemas.openxmlformats.org/officeDocument/2006/relationships/image" Target="../media/image13.pict"/><Relationship Id="rId3" Type="http://schemas.openxmlformats.org/officeDocument/2006/relationships/image" Target="../media/image14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ict"/><Relationship Id="rId2" Type="http://schemas.openxmlformats.org/officeDocument/2006/relationships/image" Target="../media/image16.pict"/><Relationship Id="rId3" Type="http://schemas.openxmlformats.org/officeDocument/2006/relationships/image" Target="../media/image17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ict"/><Relationship Id="rId2" Type="http://schemas.openxmlformats.org/officeDocument/2006/relationships/image" Target="../media/image20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ict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ict"/><Relationship Id="rId2" Type="http://schemas.openxmlformats.org/officeDocument/2006/relationships/image" Target="../media/image26.pict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-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3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3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-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3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" charset="0"/>
              </a:defRPr>
            </a:lvl1pPr>
          </a:lstStyle>
          <a:p>
            <a:pPr>
              <a:defRPr/>
            </a:pPr>
            <a:fld id="{0EC4E0F6-0E2D-C442-BBB7-17C3A89D25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" charset="0"/>
        <a:ea typeface="ＭＳ Ｐゴシック" pitchFamily="-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" charset="0"/>
        <a:ea typeface="ＭＳ Ｐゴシック" pitchFamily="-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" charset="0"/>
        <a:ea typeface="ＭＳ Ｐゴシック" pitchFamily="-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" charset="0"/>
        <a:ea typeface="ＭＳ Ｐゴシック" pitchFamily="-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A93707-18B1-E54F-8F0C-A34955B660F3}" type="slidenum">
              <a:rPr lang="en-US">
                <a:latin typeface="Times New Roman" pitchFamily="-65" charset="0"/>
              </a:rPr>
              <a:pPr/>
              <a:t>1</a:t>
            </a:fld>
            <a:endParaRPr lang="en-US">
              <a:latin typeface="Times New Roman" pitchFamily="-65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D4A441-914D-D044-A769-E0CC05B77DE5}" type="slidenum">
              <a:rPr lang="en-US"/>
              <a:pPr/>
              <a:t>12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FD439D-D421-454E-BB1E-2C72ACFC1386}" type="slidenum">
              <a:rPr lang="en-US"/>
              <a:pPr/>
              <a:t>13</a:t>
            </a:fld>
            <a:endParaRPr lang="en-US"/>
          </a:p>
        </p:txBody>
      </p:sp>
      <p:sp>
        <p:nvSpPr>
          <p:cNvPr id="4392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E0C637-0275-2B4E-93B9-E6EB9F1B5D21}" type="slidenum">
              <a:rPr lang="en-US"/>
              <a:pPr/>
              <a:t>14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76E4AA-3060-0C43-AB0B-4EA03911768A}" type="slidenum">
              <a:rPr lang="en-US">
                <a:latin typeface="Times New Roman" pitchFamily="-65" charset="0"/>
              </a:rPr>
              <a:pPr/>
              <a:t>15</a:t>
            </a:fld>
            <a:endParaRPr lang="en-US">
              <a:latin typeface="Times New Roman" pitchFamily="-65" charset="0"/>
            </a:endParaRPr>
          </a:p>
        </p:txBody>
      </p:sp>
      <p:sp>
        <p:nvSpPr>
          <p:cNvPr id="3277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B5D873-557C-0849-82B1-518C3D86BB4E}" type="slidenum">
              <a:rPr lang="en-US">
                <a:latin typeface="Times New Roman" pitchFamily="-65" charset="0"/>
              </a:rPr>
              <a:pPr/>
              <a:t>18</a:t>
            </a:fld>
            <a:endParaRPr lang="en-US">
              <a:latin typeface="Times New Roman" pitchFamily="-65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D387E4-42D6-E74D-AF43-23705AA1A4DE}" type="slidenum">
              <a:rPr lang="en-US">
                <a:latin typeface="Times New Roman" pitchFamily="-65" charset="0"/>
              </a:rPr>
              <a:pPr/>
              <a:t>19</a:t>
            </a:fld>
            <a:endParaRPr lang="en-US">
              <a:latin typeface="Times New Roman" pitchFamily="-65" charset="0"/>
            </a:endParaRPr>
          </a:p>
        </p:txBody>
      </p:sp>
      <p:sp>
        <p:nvSpPr>
          <p:cNvPr id="70659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20C25-89F0-8C4D-8630-CCC6B0E56F2E}" type="slidenum">
              <a:rPr lang="en-US">
                <a:latin typeface="Times New Roman" pitchFamily="-65" charset="0"/>
              </a:rPr>
              <a:pPr/>
              <a:t>20</a:t>
            </a:fld>
            <a:endParaRPr lang="en-US">
              <a:latin typeface="Times New Roman" pitchFamily="-65" charset="0"/>
            </a:endParaRPr>
          </a:p>
        </p:txBody>
      </p:sp>
      <p:sp>
        <p:nvSpPr>
          <p:cNvPr id="72707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7B2C0D-4E8F-EA47-B906-50D5D47B25F2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21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07E69A-6FA3-A646-BBCB-121112BB90D8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22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674704-87B8-8642-B913-9C4C76F2FA93}" type="slidenum">
              <a:rPr lang="en-US"/>
              <a:pPr/>
              <a:t>23</a:t>
            </a:fld>
            <a:endParaRPr lang="en-US"/>
          </a:p>
        </p:txBody>
      </p:sp>
      <p:sp>
        <p:nvSpPr>
          <p:cNvPr id="1669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0" tIns="44970" rIns="89940" bIns="4497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B5D873-557C-0849-82B1-518C3D86BB4E}" type="slidenum">
              <a:rPr lang="en-US">
                <a:latin typeface="Times New Roman" pitchFamily="-65" charset="0"/>
              </a:rPr>
              <a:pPr/>
              <a:t>2</a:t>
            </a:fld>
            <a:endParaRPr lang="en-US">
              <a:latin typeface="Times New Roman" pitchFamily="-65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FF4B2D-A309-F54C-98CA-2CD1608F574C}" type="slidenum">
              <a:rPr lang="en-US"/>
              <a:pPr/>
              <a:t>25</a:t>
            </a:fld>
            <a:endParaRPr lang="en-US"/>
          </a:p>
        </p:txBody>
      </p:sp>
      <p:sp>
        <p:nvSpPr>
          <p:cNvPr id="4270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4113" y="692150"/>
            <a:ext cx="4556125" cy="34178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252" y="4342536"/>
            <a:ext cx="5031497" cy="411621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0D460D-36B4-A14B-A68B-B0D13E5163F3}" type="slidenum">
              <a:rPr lang="en-US">
                <a:latin typeface="Times New Roman" pitchFamily="-65" charset="0"/>
              </a:rPr>
              <a:pPr/>
              <a:t>27</a:t>
            </a:fld>
            <a:endParaRPr lang="en-US">
              <a:latin typeface="Times New Roman" pitchFamily="-65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D2516D-2C08-744F-A434-6066572D4510}" type="slidenum">
              <a:rPr lang="en-US">
                <a:latin typeface="Times New Roman" pitchFamily="-65" charset="0"/>
              </a:rPr>
              <a:pPr/>
              <a:t>28</a:t>
            </a:fld>
            <a:endParaRPr lang="en-US">
              <a:latin typeface="Times New Roman" pitchFamily="-65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CA6811-99EA-E947-8777-995E4C2423A6}" type="slidenum">
              <a:rPr lang="en-US">
                <a:latin typeface="Times New Roman" pitchFamily="-65" charset="0"/>
              </a:rPr>
              <a:pPr/>
              <a:t>29</a:t>
            </a:fld>
            <a:endParaRPr lang="en-US">
              <a:latin typeface="Times New Roman" pitchFamily="-65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B5F761-51A3-C64B-932D-F141CF2D79BB}" type="slidenum">
              <a:rPr lang="en-US">
                <a:latin typeface="Times New Roman" pitchFamily="-65" charset="0"/>
              </a:rPr>
              <a:pPr/>
              <a:t>30</a:t>
            </a:fld>
            <a:endParaRPr lang="en-US">
              <a:latin typeface="Times New Roman" pitchFamily="-65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3D4F0E-69B9-DF4B-BBC4-512206CC21C5}" type="slidenum">
              <a:rPr lang="en-US">
                <a:latin typeface="Times New Roman" pitchFamily="-65" charset="0"/>
              </a:rPr>
              <a:pPr/>
              <a:t>31</a:t>
            </a:fld>
            <a:endParaRPr lang="en-US">
              <a:latin typeface="Times New Roman" pitchFamily="-65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D01186-1CEE-7044-BB5B-20D1C65EC01F}" type="slidenum">
              <a:rPr lang="en-US">
                <a:latin typeface="Times New Roman" pitchFamily="-65" charset="0"/>
              </a:rPr>
              <a:pPr/>
              <a:t>32</a:t>
            </a:fld>
            <a:endParaRPr lang="en-US">
              <a:latin typeface="Times New Roman" pitchFamily="-65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77BCB0-10C8-7748-91AF-BB4DA07F55A9}" type="slidenum">
              <a:rPr lang="en-US">
                <a:latin typeface="Times New Roman" pitchFamily="-65" charset="0"/>
              </a:rPr>
              <a:pPr/>
              <a:t>33</a:t>
            </a:fld>
            <a:endParaRPr lang="en-US">
              <a:latin typeface="Times New Roman" pitchFamily="-65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142A8C-AA53-4247-95C9-FA832FB2F257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34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730" tIns="44865" rIns="89730" bIns="44865"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CC808C-82FE-3F4B-859E-025FCA3C2A4F}" type="slidenum">
              <a:rPr lang="en-US">
                <a:latin typeface="Times New Roman" pitchFamily="-65" charset="0"/>
              </a:rPr>
              <a:pPr/>
              <a:t>3</a:t>
            </a:fld>
            <a:endParaRPr lang="en-US">
              <a:latin typeface="Times New Roman" pitchFamily="-65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F4F870-1508-5A41-96C9-50F61266EC8E}" type="slidenum">
              <a:rPr lang="en-US">
                <a:latin typeface="Times New Roman" pitchFamily="-65" charset="0"/>
              </a:rPr>
              <a:pPr/>
              <a:t>35</a:t>
            </a:fld>
            <a:endParaRPr lang="en-US">
              <a:latin typeface="Times New Roman" pitchFamily="-65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E9B0B8-759D-D14C-9D5A-97250055312E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39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08E858-14F8-E14C-9B43-6BF237B9EC39}" type="slidenum"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40</a:t>
            </a:fld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F2D533-0600-DF46-AF43-48F84FD8989A}" type="slidenum"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41</a:t>
            </a:fld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A7F261-383E-164A-9AE4-96E349C7FCF2}" type="slidenum"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42</a:t>
            </a:fld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B504EA-E51C-B74E-B170-350A3778D5A0}" type="slidenum"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43</a:t>
            </a:fld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2DD1AA-981E-DB4B-B459-DD3AD3A0B961}" type="slidenum">
              <a:rPr lang="en-US">
                <a:latin typeface="Times New Roman" pitchFamily="-65" charset="0"/>
              </a:rPr>
              <a:pPr/>
              <a:t>44</a:t>
            </a:fld>
            <a:endParaRPr lang="en-US">
              <a:latin typeface="Times New Roman" pitchFamily="-65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D2516D-2C08-744F-A434-6066572D4510}" type="slidenum">
              <a:rPr lang="en-US">
                <a:latin typeface="Times New Roman" pitchFamily="-65" charset="0"/>
              </a:rPr>
              <a:pPr/>
              <a:t>46</a:t>
            </a:fld>
            <a:endParaRPr lang="en-US">
              <a:latin typeface="Times New Roman" pitchFamily="-65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7B0D31-123A-6F40-B36E-C2253B7CF9E7}" type="slidenum">
              <a:rPr lang="en-US"/>
              <a:pPr/>
              <a:t>47</a:t>
            </a:fld>
            <a:endParaRPr lang="en-US"/>
          </a:p>
        </p:txBody>
      </p:sp>
      <p:sp>
        <p:nvSpPr>
          <p:cNvPr id="405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E430CA-1902-ED46-8A60-C40B0FC65D8E}" type="slidenum">
              <a:rPr lang="en-US"/>
              <a:pPr/>
              <a:t>48</a:t>
            </a:fld>
            <a:endParaRPr lang="en-US"/>
          </a:p>
        </p:txBody>
      </p:sp>
      <p:sp>
        <p:nvSpPr>
          <p:cNvPr id="407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875603-B0A5-EA4B-AEAC-88726BBA184E}" type="slidenum">
              <a:rPr lang="en-US">
                <a:latin typeface="Times New Roman" pitchFamily="-65" charset="0"/>
              </a:rPr>
              <a:pPr/>
              <a:t>4</a:t>
            </a:fld>
            <a:endParaRPr lang="en-US">
              <a:latin typeface="Times New Roman" pitchFamily="-65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B5D873-557C-0849-82B1-518C3D86BB4E}" type="slidenum">
              <a:rPr lang="en-US">
                <a:latin typeface="Times New Roman" pitchFamily="-65" charset="0"/>
              </a:rPr>
              <a:pPr/>
              <a:t>50</a:t>
            </a:fld>
            <a:endParaRPr lang="en-US">
              <a:latin typeface="Times New Roman" pitchFamily="-65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4BD8F1-61C7-2D41-BBCA-75CB5A84131E}" type="slidenum"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51</a:t>
            </a:fld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867" tIns="44934" rIns="89867" bIns="44934"/>
          <a:lstStyle/>
          <a:p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FB6B67-59AD-2842-963E-95ABE96D24E0}" type="slidenum">
              <a:rPr lang="en-US" smtClean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55</a:t>
            </a:fld>
            <a:endParaRPr lang="en-US" smtClean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86F828-9F6C-084F-899C-6474B78102AB}" type="slidenum">
              <a:rPr lang="en-US">
                <a:latin typeface="Times New Roman" pitchFamily="-65" charset="0"/>
              </a:rPr>
              <a:pPr/>
              <a:t>67</a:t>
            </a:fld>
            <a:endParaRPr lang="en-US">
              <a:latin typeface="Times New Roman" pitchFamily="-65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86F828-9F6C-084F-899C-6474B78102AB}" type="slidenum">
              <a:rPr lang="en-US">
                <a:latin typeface="Times New Roman" pitchFamily="-65" charset="0"/>
              </a:rPr>
              <a:pPr/>
              <a:t>68</a:t>
            </a:fld>
            <a:endParaRPr lang="en-US">
              <a:latin typeface="Times New Roman" pitchFamily="-65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86F828-9F6C-084F-899C-6474B78102AB}" type="slidenum">
              <a:rPr lang="en-US">
                <a:latin typeface="Times New Roman" pitchFamily="-65" charset="0"/>
              </a:rPr>
              <a:pPr/>
              <a:t>69</a:t>
            </a:fld>
            <a:endParaRPr lang="en-US">
              <a:latin typeface="Times New Roman" pitchFamily="-65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EF0A89-6844-F04A-A329-346037C37216}" type="slidenum">
              <a:rPr lang="en-US">
                <a:latin typeface="Times New Roman" pitchFamily="-65" charset="0"/>
              </a:rPr>
              <a:pPr/>
              <a:t>5</a:t>
            </a:fld>
            <a:endParaRPr lang="en-US">
              <a:latin typeface="Times New Roman" pitchFamily="-65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4E1CF9-667C-7B4F-B507-B0C92494C469}" type="slidenum">
              <a:rPr lang="en-US">
                <a:latin typeface="Times New Roman" pitchFamily="-65" charset="0"/>
              </a:rPr>
              <a:pPr/>
              <a:t>6</a:t>
            </a:fld>
            <a:endParaRPr lang="en-US">
              <a:latin typeface="Times New Roman" pitchFamily="-65" charset="0"/>
            </a:endParaRPr>
          </a:p>
        </p:txBody>
      </p:sp>
      <p:sp>
        <p:nvSpPr>
          <p:cNvPr id="26627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B5D873-557C-0849-82B1-518C3D86BB4E}" type="slidenum">
              <a:rPr lang="en-US">
                <a:latin typeface="Times New Roman" pitchFamily="-65" charset="0"/>
              </a:rPr>
              <a:pPr/>
              <a:t>8</a:t>
            </a:fld>
            <a:endParaRPr lang="en-US">
              <a:latin typeface="Times New Roman" pitchFamily="-65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BE101C-952E-7B42-A1ED-6415A6E537A9}" type="slidenum">
              <a:rPr lang="en-US">
                <a:latin typeface="Times New Roman" pitchFamily="-65" charset="0"/>
              </a:rPr>
              <a:pPr/>
              <a:t>9</a:t>
            </a:fld>
            <a:endParaRPr lang="en-US">
              <a:latin typeface="Times New Roman" pitchFamily="-65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940" tIns="44970" rIns="89940" bIns="44970"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A1432B-D8DE-AB44-B1E4-59BA7DDC8CAA}" type="slidenum">
              <a:rPr lang="en-US"/>
              <a:pPr/>
              <a:t>11</a:t>
            </a:fld>
            <a:endParaRPr lang="en-US"/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BA358-32F4-D943-8308-1C03B43DEB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675C1-7E3E-7542-B73D-8B3B25222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CD229-A438-1741-A0D3-10EBCFFAB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2C6E1-4FA1-6F42-8FA5-4EAAD36014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451ACD9A-47DA-5B47-B084-97BAF19FA7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87EB0-D7DF-B44C-B8EE-ADAF803D9ED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8570B-992A-9D43-86DB-6E8FA115F5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C6D76-342B-BF4A-A738-0FD360B13E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9FC54-76CB-6C47-A4D9-71A532335A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F79B8-8C34-9944-883D-19A2A9A6D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C587F-06A2-4848-9EC3-82807756D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D003A-7DFB-BD46-AD58-ECF38849F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F1D95-216D-EA48-B202-1EB2EE67AC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32C1C-FEF2-7E4D-BA86-788A5AA27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accent5"/>
            </a:gs>
            <a:gs pos="100000">
              <a:srgbClr val="FFFFFF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pitchFamily="-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-1" charset="0"/>
              </a:defRPr>
            </a:lvl1pPr>
          </a:lstStyle>
          <a:p>
            <a:pPr>
              <a:defRPr/>
            </a:pPr>
            <a:fld id="{AC6178DF-A49D-EC47-88DD-0942562E9C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" charset="0"/>
          <a:ea typeface="ＭＳ Ｐゴシック" pitchFamily="-1" charset="-128"/>
          <a:cs typeface="ＭＳ Ｐゴシック" pitchFamily="-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1.png"/><Relationship Id="rId5" Type="http://schemas.openxmlformats.org/officeDocument/2006/relationships/oleObject" Target="../embeddings/oleObject2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oleObject4.bin"/><Relationship Id="rId6" Type="http://schemas.openxmlformats.org/officeDocument/2006/relationships/oleObject" Target="../embeddings/oleObject5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6.bin"/><Relationship Id="rId5" Type="http://schemas.openxmlformats.org/officeDocument/2006/relationships/oleObject" Target="../embeddings/oleObject7.bin"/><Relationship Id="rId6" Type="http://schemas.openxmlformats.org/officeDocument/2006/relationships/oleObject" Target="../embeddings/oleObject8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oleObject" Target="../embeddings/oleObject10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11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oleObject" Target="../embeddings/oleObject13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jpeg"/><Relationship Id="rId1" Type="http://schemas.openxmlformats.org/officeDocument/2006/relationships/video" Target="file://localhost/Volumes/users/sunj/Documents/PPTDoc/CMA_Lecture/1103conv.avi" TargetMode="External"/><Relationship Id="rId2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Volumes/users/sunj/Documents/PPTDoc/temp_BJ0814.avi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Volumes/users/sunj/Documents/PPTDoc/conv_BJ0814.avi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47.png"/><Relationship Id="rId1" Type="http://schemas.openxmlformats.org/officeDocument/2006/relationships/video" Target="file://localhost/Volumes/users/sunj/Documents/AVI/TiMREX_0531_wind.avi" TargetMode="External"/><Relationship Id="rId2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video" Target="file://localhost/Volumes/users/sunj/Documents/PPTDoc/MRI_TALK/Div_0620.avi" TargetMode="External"/><Relationship Id="rId2" Type="http://schemas.openxmlformats.org/officeDocument/2006/relationships/video" Target="file://localhost/Volumes/users/sunj/Documents/PPTDoc/MRI_TALK/Div_SD_0620.avi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Microsoft_Word_97_-_2004_Document1.doc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2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3.bin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4.xml"/><Relationship Id="rId3" Type="http://schemas.openxmlformats.org/officeDocument/2006/relationships/oleObject" Target="users:sunj:Documents:PAPER:WRF-4DVAR:4DVAR_RadarDA_PartII_subm.doc!OLE_LINK2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4.xml"/><Relationship Id="rId3" Type="http://schemas.openxmlformats.org/officeDocument/2006/relationships/oleObject" Target="users:sunj:Documents:PAPER:WRF-4DVAR:4DVAR_RadarDA_PartII_subm.doc!OLE_LINK1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4.xml"/><Relationship Id="rId3" Type="http://schemas.openxmlformats.org/officeDocument/2006/relationships/oleObject" Target="users:sunj:Documents:PAPER:WRF-4DVAR:4DVAR_RadarDA_PartII_subm.doc!OLE_LINK5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762000" y="533400"/>
            <a:ext cx="8001000" cy="521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3200" b="1" dirty="0" smtClean="0">
              <a:solidFill>
                <a:schemeClr val="accent2"/>
              </a:solidFill>
              <a:latin typeface="Helvetica Neue" pitchFamily="-65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3200" b="1" dirty="0" err="1" smtClean="0">
                <a:solidFill>
                  <a:schemeClr val="accent2"/>
                </a:solidFill>
                <a:latin typeface="Helvetica Neue" pitchFamily="-65" charset="0"/>
              </a:rPr>
              <a:t>Variational</a:t>
            </a:r>
            <a:r>
              <a:rPr lang="en-US" sz="3200" b="1" dirty="0" smtClean="0">
                <a:solidFill>
                  <a:schemeClr val="accent2"/>
                </a:solidFill>
                <a:latin typeface="Helvetica Neue" pitchFamily="-65" charset="0"/>
              </a:rPr>
              <a:t> </a:t>
            </a:r>
            <a:r>
              <a:rPr lang="en-US" sz="3200" b="1" dirty="0">
                <a:solidFill>
                  <a:schemeClr val="accent2"/>
                </a:solidFill>
                <a:latin typeface="Helvetica Neue" pitchFamily="-65" charset="0"/>
              </a:rPr>
              <a:t>Radar Data Assimilation for 0-12 hour severe weather forecasting</a:t>
            </a:r>
            <a:endParaRPr lang="en-US" sz="3200" b="1" dirty="0" smtClean="0">
              <a:solidFill>
                <a:schemeClr val="accent2"/>
              </a:solidFill>
              <a:latin typeface="Helvetica Neue" pitchFamily="-65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3200" b="1" dirty="0" smtClean="0">
              <a:solidFill>
                <a:schemeClr val="accent2"/>
              </a:solidFill>
              <a:latin typeface="Helvetica Neue" pitchFamily="-65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3200" b="1" dirty="0" smtClean="0">
              <a:solidFill>
                <a:schemeClr val="accent2"/>
              </a:solidFill>
              <a:latin typeface="Helvetica Neue" pitchFamily="-65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b="1" dirty="0" err="1">
                <a:latin typeface="Helvetica Neue" pitchFamily="-65" charset="0"/>
              </a:rPr>
              <a:t>Juanzhen</a:t>
            </a:r>
            <a:r>
              <a:rPr lang="en-US" b="1" dirty="0">
                <a:latin typeface="Helvetica Neue" pitchFamily="-65" charset="0"/>
              </a:rPr>
              <a:t> Sun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b="1" dirty="0">
              <a:latin typeface="Helvetica Neue" pitchFamily="-65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b="1" dirty="0">
                <a:latin typeface="Helvetica Neue" pitchFamily="-65" charset="0"/>
              </a:rPr>
              <a:t>National Center for Atmospheric Research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b="1" dirty="0">
                <a:latin typeface="Helvetica Neue" pitchFamily="-65" charset="0"/>
              </a:rPr>
              <a:t>Boulder, Colorado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b="1" dirty="0" err="1">
                <a:latin typeface="Helvetica Neue" pitchFamily="-65" charset="0"/>
              </a:rPr>
              <a:t>sunj@ucar.edu</a:t>
            </a:r>
            <a:endParaRPr lang="en-US" b="1" dirty="0">
              <a:latin typeface="Helvetica Neue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458200" cy="1143000"/>
          </a:xfrm>
        </p:spPr>
        <p:txBody>
          <a:bodyPr/>
          <a:lstStyle/>
          <a:p>
            <a:r>
              <a:rPr lang="en-US" sz="3200" b="1" dirty="0" smtClean="0">
                <a:latin typeface="Arial" pitchFamily="-65" charset="0"/>
                <a:ea typeface="Arial" pitchFamily="-65" charset="0"/>
                <a:cs typeface="Arial" pitchFamily="-65" charset="0"/>
              </a:rPr>
              <a:t>Key challenges for radar data assimilation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5410200" cy="411480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191E7A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Handling large sets of radar data</a:t>
            </a:r>
          </a:p>
          <a:p>
            <a:r>
              <a:rPr lang="en-US" sz="2400" b="1" dirty="0" smtClean="0">
                <a:solidFill>
                  <a:srgbClr val="191E7A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Quality control</a:t>
            </a:r>
          </a:p>
          <a:p>
            <a:r>
              <a:rPr lang="en-US" sz="2400" b="1" dirty="0" smtClean="0">
                <a:solidFill>
                  <a:srgbClr val="191E7A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Retrieval of unobserved variables</a:t>
            </a:r>
          </a:p>
          <a:p>
            <a:r>
              <a:rPr lang="en-US" sz="2400" b="1" dirty="0" smtClean="0">
                <a:solidFill>
                  <a:srgbClr val="191E7A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Model error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191E7A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    - Quick nonlinear error growth of convection</a:t>
            </a:r>
          </a:p>
          <a:p>
            <a:r>
              <a:rPr lang="en-US" sz="2400" b="1" dirty="0" smtClean="0">
                <a:solidFill>
                  <a:srgbClr val="191E7A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Data voids between radars</a:t>
            </a:r>
          </a:p>
          <a:p>
            <a:r>
              <a:rPr lang="en-US" sz="2400" b="1" dirty="0" smtClean="0">
                <a:solidFill>
                  <a:srgbClr val="191E7A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Computation cost</a:t>
            </a:r>
          </a:p>
        </p:txBody>
      </p:sp>
      <p:pic>
        <p:nvPicPr>
          <p:cNvPr id="5" name="Picture 4" descr="comp_vr_3DVAR_DOMAIN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3429000"/>
            <a:ext cx="3381691" cy="304085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716131" y="2598003"/>
            <a:ext cx="33043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Radial velocities from 20</a:t>
            </a:r>
          </a:p>
          <a:p>
            <a:r>
              <a:rPr lang="en-US" dirty="0" smtClean="0"/>
              <a:t>WSR-88D radars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200" b="1" cap="all" dirty="0" smtClean="0">
                <a:solidFill>
                  <a:schemeClr val="tx1"/>
                </a:solidFill>
                <a:latin typeface="Arial"/>
                <a:cs typeface="Arial"/>
              </a:rPr>
              <a:t>Objective of data assimilation</a:t>
            </a:r>
            <a:endParaRPr lang="en-US" sz="3200" cap="all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dirty="0">
                <a:solidFill>
                  <a:srgbClr val="191E7A"/>
                </a:solidFill>
              </a:rPr>
              <a:t>   </a:t>
            </a:r>
            <a:r>
              <a:rPr lang="en-US" sz="2800" b="1" dirty="0">
                <a:solidFill>
                  <a:srgbClr val="191E7A"/>
                </a:solidFill>
                <a:latin typeface="Arial"/>
                <a:cs typeface="Arial"/>
              </a:rPr>
              <a:t>To produce a physically consistent estimate of the atmospheric flow on a regular grid using all the </a:t>
            </a:r>
            <a:r>
              <a:rPr lang="en-US" sz="2800" b="1" i="1" dirty="0">
                <a:solidFill>
                  <a:srgbClr val="191E7A"/>
                </a:solidFill>
                <a:latin typeface="Arial"/>
                <a:cs typeface="Arial"/>
              </a:rPr>
              <a:t>available information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52400" y="3072348"/>
            <a:ext cx="890500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algn="l"/>
            <a:r>
              <a:rPr lang="en-US" b="1" dirty="0">
                <a:solidFill>
                  <a:srgbClr val="008000"/>
                </a:solidFill>
                <a:latin typeface="Arial"/>
                <a:cs typeface="Arial"/>
              </a:rPr>
              <a:t>Available information</a:t>
            </a:r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:</a:t>
            </a:r>
            <a:endParaRPr lang="en-US" sz="2400" b="1" dirty="0" smtClean="0">
              <a:solidFill>
                <a:srgbClr val="191E7A"/>
              </a:solidFill>
              <a:latin typeface="Arial"/>
              <a:cs typeface="Arial"/>
            </a:endParaRPr>
          </a:p>
          <a:p>
            <a:pPr marL="342900" indent="-342900" algn="l">
              <a:buFontTx/>
              <a:buAutoNum type="arabicPeriod"/>
            </a:pPr>
            <a:r>
              <a:rPr lang="en-US" b="1" dirty="0">
                <a:solidFill>
                  <a:srgbClr val="191E7A"/>
                </a:solidFill>
                <a:latin typeface="Arial"/>
                <a:cs typeface="Arial"/>
              </a:rPr>
              <a:t>Background – previous forecast, climatology information,</a:t>
            </a:r>
            <a:r>
              <a:rPr lang="en-US" b="1" dirty="0" smtClean="0">
                <a:solidFill>
                  <a:srgbClr val="191E7A"/>
                </a:solidFill>
                <a:latin typeface="Arial"/>
                <a:cs typeface="Arial"/>
              </a:rPr>
              <a:t> </a:t>
            </a:r>
          </a:p>
          <a:p>
            <a:pPr marL="342900" indent="-342900" algn="l"/>
            <a:r>
              <a:rPr lang="en-US" b="1" dirty="0" smtClean="0">
                <a:solidFill>
                  <a:srgbClr val="191E7A"/>
                </a:solidFill>
                <a:latin typeface="Arial"/>
                <a:cs typeface="Arial"/>
              </a:rPr>
              <a:t>   or larger</a:t>
            </a:r>
            <a:r>
              <a:rPr lang="en-US" b="1" dirty="0">
                <a:solidFill>
                  <a:srgbClr val="191E7A"/>
                </a:solidFill>
                <a:latin typeface="Arial"/>
                <a:cs typeface="Arial"/>
              </a:rPr>
              <a:t>-scale</a:t>
            </a:r>
            <a:r>
              <a:rPr lang="en-US" b="1" dirty="0" smtClean="0">
                <a:solidFill>
                  <a:srgbClr val="191E7A"/>
                </a:solidFill>
                <a:latin typeface="Arial"/>
                <a:cs typeface="Arial"/>
              </a:rPr>
              <a:t> analysis </a:t>
            </a:r>
            <a:endParaRPr lang="en-US" b="1" dirty="0">
              <a:solidFill>
                <a:srgbClr val="191E7A"/>
              </a:solidFill>
              <a:latin typeface="Arial"/>
              <a:cs typeface="Arial"/>
            </a:endParaRPr>
          </a:p>
          <a:p>
            <a:pPr marL="342900" indent="-342900" algn="l"/>
            <a:r>
              <a:rPr lang="en-US" b="1" dirty="0">
                <a:solidFill>
                  <a:srgbClr val="191E7A"/>
                </a:solidFill>
                <a:latin typeface="Arial"/>
                <a:cs typeface="Arial"/>
              </a:rPr>
              <a:t>      -- </a:t>
            </a:r>
            <a:r>
              <a:rPr lang="en-US" b="1" i="1" dirty="0">
                <a:solidFill>
                  <a:srgbClr val="191E7A"/>
                </a:solidFill>
                <a:latin typeface="Arial"/>
                <a:cs typeface="Arial"/>
              </a:rPr>
              <a:t>on regular grid</a:t>
            </a:r>
          </a:p>
          <a:p>
            <a:pPr marL="342900" indent="-342900" algn="l">
              <a:buFontTx/>
              <a:buAutoNum type="arabicPeriod" startAt="2"/>
            </a:pPr>
            <a:r>
              <a:rPr lang="en-US" b="1" dirty="0">
                <a:solidFill>
                  <a:srgbClr val="191E7A"/>
                </a:solidFill>
                <a:latin typeface="Arial"/>
                <a:cs typeface="Arial"/>
              </a:rPr>
              <a:t>Observations</a:t>
            </a:r>
          </a:p>
          <a:p>
            <a:pPr marL="342900" indent="-342900" algn="l"/>
            <a:r>
              <a:rPr lang="en-US" b="1" dirty="0">
                <a:solidFill>
                  <a:srgbClr val="191E7A"/>
                </a:solidFill>
                <a:latin typeface="Arial"/>
                <a:cs typeface="Arial"/>
              </a:rPr>
              <a:t>      -- </a:t>
            </a:r>
            <a:r>
              <a:rPr lang="en-US" b="1" i="1" dirty="0">
                <a:solidFill>
                  <a:srgbClr val="191E7A"/>
                </a:solidFill>
                <a:latin typeface="Arial"/>
                <a:cs typeface="Arial"/>
              </a:rPr>
              <a:t>irregularly distributed</a:t>
            </a:r>
          </a:p>
          <a:p>
            <a:pPr marL="342900" indent="-342900" algn="l"/>
            <a:r>
              <a:rPr lang="en-US" b="1" dirty="0">
                <a:solidFill>
                  <a:srgbClr val="191E7A"/>
                </a:solidFill>
                <a:latin typeface="Arial"/>
                <a:cs typeface="Arial"/>
              </a:rPr>
              <a:t>3</a:t>
            </a:r>
            <a:r>
              <a:rPr lang="en-US" b="1" i="1" dirty="0">
                <a:solidFill>
                  <a:srgbClr val="191E7A"/>
                </a:solidFill>
                <a:latin typeface="Arial"/>
                <a:cs typeface="Arial"/>
              </a:rPr>
              <a:t>.  </a:t>
            </a:r>
            <a:r>
              <a:rPr lang="en-US" b="1" dirty="0">
                <a:solidFill>
                  <a:srgbClr val="191E7A"/>
                </a:solidFill>
                <a:latin typeface="Arial"/>
                <a:cs typeface="Arial"/>
              </a:rPr>
              <a:t>Error statistics of the background and observations</a:t>
            </a:r>
            <a:endParaRPr lang="en-US" b="1" dirty="0" smtClean="0">
              <a:solidFill>
                <a:srgbClr val="191E7A"/>
              </a:solidFill>
              <a:latin typeface="Arial"/>
              <a:cs typeface="Arial"/>
            </a:endParaRPr>
          </a:p>
          <a:p>
            <a:pPr marL="342900" indent="-342900" algn="l">
              <a:buFontTx/>
              <a:buAutoNum type="arabicPeriod" startAt="4"/>
            </a:pPr>
            <a:r>
              <a:rPr lang="en-US" b="1" dirty="0" smtClean="0">
                <a:solidFill>
                  <a:srgbClr val="191E7A"/>
                </a:solidFill>
                <a:latin typeface="Arial"/>
                <a:cs typeface="Arial"/>
              </a:rPr>
              <a:t> Numerical </a:t>
            </a:r>
            <a:r>
              <a:rPr lang="en-US" b="1" dirty="0">
                <a:solidFill>
                  <a:srgbClr val="191E7A"/>
                </a:solidFill>
                <a:latin typeface="Arial"/>
                <a:cs typeface="Arial"/>
              </a:rPr>
              <a:t>model </a:t>
            </a:r>
            <a:endParaRPr lang="en-US" b="1" dirty="0" smtClean="0">
              <a:solidFill>
                <a:srgbClr val="191E7A"/>
              </a:solidFill>
              <a:latin typeface="Arial"/>
              <a:cs typeface="Arial"/>
            </a:endParaRPr>
          </a:p>
          <a:p>
            <a:pPr marL="342900" indent="-342900" algn="l">
              <a:buFontTx/>
              <a:buAutoNum type="arabicPeriod" startAt="4"/>
            </a:pPr>
            <a:r>
              <a:rPr lang="en-US" b="1" dirty="0" smtClean="0">
                <a:solidFill>
                  <a:srgbClr val="191E7A"/>
                </a:solidFill>
                <a:latin typeface="Arial"/>
                <a:cs typeface="Arial"/>
              </a:rPr>
              <a:t> Balance </a:t>
            </a:r>
            <a:r>
              <a:rPr lang="en-US" b="1" dirty="0">
                <a:solidFill>
                  <a:srgbClr val="191E7A"/>
                </a:solidFill>
                <a:latin typeface="Arial"/>
                <a:cs typeface="Arial"/>
              </a:rPr>
              <a:t>equations or constraints</a:t>
            </a:r>
          </a:p>
          <a:p>
            <a:pPr marL="342900" indent="-342900"/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  <a:latin typeface="Arial"/>
                <a:cs typeface="Arial"/>
              </a:rPr>
              <a:t>A simple </a:t>
            </a:r>
            <a:r>
              <a:rPr lang="en-US" sz="3200" b="1" dirty="0" smtClean="0">
                <a:solidFill>
                  <a:schemeClr val="tx1"/>
                </a:solidFill>
                <a:latin typeface="Arial"/>
                <a:cs typeface="Arial"/>
              </a:rPr>
              <a:t>example </a:t>
            </a:r>
            <a:r>
              <a:rPr lang="en-US" sz="3200" dirty="0" smtClean="0">
                <a:solidFill>
                  <a:schemeClr val="tx1"/>
                </a:solidFill>
                <a:latin typeface="Arial"/>
                <a:cs typeface="Arial"/>
              </a:rPr>
              <a:t/>
            </a:r>
            <a:br>
              <a:rPr lang="en-US" sz="3200" dirty="0" smtClean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2800" dirty="0" smtClean="0">
                <a:solidFill>
                  <a:schemeClr val="tx1"/>
                </a:solidFill>
                <a:latin typeface="Arial"/>
                <a:cs typeface="Arial"/>
              </a:rPr>
              <a:t>- Following </a:t>
            </a:r>
            <a:r>
              <a:rPr lang="en-US" sz="2800" dirty="0" err="1" smtClean="0">
                <a:solidFill>
                  <a:schemeClr val="tx1"/>
                </a:solidFill>
                <a:latin typeface="Arial"/>
                <a:cs typeface="Arial"/>
              </a:rPr>
              <a:t>Talagrand</a:t>
            </a:r>
            <a:r>
              <a:rPr lang="en-US" sz="2800" dirty="0" smtClean="0">
                <a:solidFill>
                  <a:schemeClr val="tx1"/>
                </a:solidFill>
                <a:latin typeface="Arial"/>
                <a:cs typeface="Arial"/>
              </a:rPr>
              <a:t> (1997)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27652" name="Picture 4" descr="analysis"/>
          <p:cNvPicPr preferRelativeResize="0">
            <a:picLocks noChangeAspect="1" noChangeArrowheads="1"/>
          </p:cNvPicPr>
          <p:nvPr/>
        </p:nvPicPr>
        <p:blipFill>
          <a:blip r:embed="rId4"/>
          <a:srcRect l="9554" t="5794" b="28650"/>
          <a:stretch>
            <a:fillRect/>
          </a:stretch>
        </p:blipFill>
        <p:spPr bwMode="auto">
          <a:xfrm>
            <a:off x="5791200" y="1752600"/>
            <a:ext cx="3089275" cy="2890838"/>
          </a:xfrm>
          <a:prstGeom prst="rect">
            <a:avLst/>
          </a:prstGeom>
          <a:noFill/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6019800" y="1905000"/>
            <a:ext cx="1371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final analysis, T</a:t>
            </a:r>
            <a:r>
              <a:rPr lang="en-US" sz="1200" b="1" baseline="-250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 rot="16200000">
            <a:off x="4793457" y="3055143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Times New Roman" pitchFamily="-1" charset="0"/>
              </a:rPr>
              <a:t>probability</a:t>
            </a:r>
            <a:endParaRPr lang="en-US" sz="1800" i="1" baseline="-25000">
              <a:latin typeface="Times New Roman" pitchFamily="-1" charset="0"/>
            </a:endParaRP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6096000" y="3048000"/>
            <a:ext cx="10604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Background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7756525" y="2473325"/>
            <a:ext cx="10604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Observation</a:t>
            </a:r>
          </a:p>
        </p:txBody>
      </p:sp>
      <p:sp>
        <p:nvSpPr>
          <p:cNvPr id="27658" name="Line 10"/>
          <p:cNvSpPr>
            <a:spLocks noChangeShapeType="1"/>
          </p:cNvSpPr>
          <p:nvPr/>
        </p:nvSpPr>
        <p:spPr bwMode="auto">
          <a:xfrm>
            <a:off x="6781800" y="2133600"/>
            <a:ext cx="60960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60" name="Line 12"/>
          <p:cNvSpPr>
            <a:spLocks noChangeShapeType="1"/>
          </p:cNvSpPr>
          <p:nvPr/>
        </p:nvSpPr>
        <p:spPr bwMode="auto">
          <a:xfrm flipH="1">
            <a:off x="7772400" y="2743200"/>
            <a:ext cx="53340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61" name="Line 13"/>
          <p:cNvSpPr>
            <a:spLocks noChangeShapeType="1"/>
          </p:cNvSpPr>
          <p:nvPr/>
        </p:nvSpPr>
        <p:spPr bwMode="auto">
          <a:xfrm>
            <a:off x="6553200" y="3276600"/>
            <a:ext cx="228600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6553200" y="4648200"/>
            <a:ext cx="13477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Temperature</a:t>
            </a:r>
          </a:p>
        </p:txBody>
      </p:sp>
      <p:graphicFrame>
        <p:nvGraphicFramePr>
          <p:cNvPr id="27663" name="Object 15"/>
          <p:cNvGraphicFramePr>
            <a:graphicFrameLocks noChangeAspect="1"/>
          </p:cNvGraphicFramePr>
          <p:nvPr/>
        </p:nvGraphicFramePr>
        <p:xfrm>
          <a:off x="2362200" y="3581400"/>
          <a:ext cx="1550988" cy="1039813"/>
        </p:xfrm>
        <a:graphic>
          <a:graphicData uri="http://schemas.openxmlformats.org/presentationml/2006/ole">
            <p:oleObj spid="_x0000_s192514" name="Equation" r:id="rId5" imgW="749300" imgH="520700" progId="">
              <p:embed/>
            </p:oleObj>
          </a:graphicData>
        </a:graphic>
      </p:graphicFrame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0" y="1676400"/>
            <a:ext cx="564875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accent2"/>
                </a:solidFill>
                <a:latin typeface="Arial"/>
                <a:cs typeface="Arial"/>
              </a:rPr>
              <a:t>Assume two pieces of information T</a:t>
            </a:r>
            <a:r>
              <a:rPr lang="en-US" baseline="-25000" dirty="0">
                <a:solidFill>
                  <a:schemeClr val="accent2"/>
                </a:solidFill>
                <a:latin typeface="Arial"/>
                <a:cs typeface="Arial"/>
              </a:rPr>
              <a:t>b</a:t>
            </a:r>
            <a:r>
              <a:rPr lang="en-US" dirty="0">
                <a:solidFill>
                  <a:schemeClr val="accent2"/>
                </a:solidFill>
                <a:latin typeface="Arial"/>
                <a:cs typeface="Arial"/>
              </a:rPr>
              <a:t>, T</a:t>
            </a:r>
            <a:r>
              <a:rPr lang="en-US" baseline="-25000" dirty="0">
                <a:solidFill>
                  <a:schemeClr val="accent2"/>
                </a:solidFill>
                <a:latin typeface="Arial"/>
                <a:cs typeface="Arial"/>
              </a:rPr>
              <a:t>o</a:t>
            </a:r>
          </a:p>
          <a:p>
            <a:pPr algn="l"/>
            <a:r>
              <a:rPr lang="en-US" dirty="0">
                <a:solidFill>
                  <a:schemeClr val="accent2"/>
                </a:solidFill>
                <a:latin typeface="Arial"/>
                <a:cs typeface="Arial"/>
              </a:rPr>
              <a:t>with unbiased and uncorrelated </a:t>
            </a:r>
            <a:endParaRPr lang="en-US" dirty="0" smtClean="0">
              <a:solidFill>
                <a:schemeClr val="accent2"/>
              </a:solidFill>
              <a:latin typeface="Arial"/>
              <a:cs typeface="Arial"/>
            </a:endParaRPr>
          </a:p>
          <a:p>
            <a:pPr algn="l"/>
            <a:r>
              <a:rPr lang="en-US" dirty="0" smtClean="0">
                <a:solidFill>
                  <a:schemeClr val="accent2"/>
                </a:solidFill>
                <a:latin typeface="Arial"/>
                <a:cs typeface="Arial"/>
              </a:rPr>
              <a:t>errors </a:t>
            </a:r>
            <a:r>
              <a:rPr lang="en-US" dirty="0" err="1" smtClean="0">
                <a:solidFill>
                  <a:schemeClr val="accent2"/>
                </a:solidFill>
                <a:latin typeface="+mj-lt"/>
                <a:cs typeface="Arial"/>
              </a:rPr>
              <a:t>ζ</a:t>
            </a:r>
            <a:r>
              <a:rPr lang="en-US" baseline="-25000" dirty="0" err="1" smtClean="0">
                <a:solidFill>
                  <a:schemeClr val="accent2"/>
                </a:solidFill>
                <a:latin typeface="+mj-lt"/>
                <a:cs typeface="Arial"/>
              </a:rPr>
              <a:t>b</a:t>
            </a:r>
            <a:r>
              <a:rPr lang="en-US" dirty="0">
                <a:solidFill>
                  <a:schemeClr val="accent2"/>
                </a:solidFill>
                <a:latin typeface="+mj-lt"/>
                <a:cs typeface="Arial"/>
                <a:sym typeface="Symbol" pitchFamily="-1" charset="2"/>
              </a:rPr>
              <a:t>,</a:t>
            </a:r>
            <a:r>
              <a:rPr lang="en-US" dirty="0" smtClean="0">
                <a:solidFill>
                  <a:schemeClr val="accent2"/>
                </a:solidFill>
                <a:latin typeface="+mj-lt"/>
                <a:cs typeface="Arial"/>
                <a:sym typeface="Symbol" pitchFamily="-1" charset="2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+mj-lt"/>
                <a:cs typeface="Arial"/>
                <a:sym typeface="Symbol" pitchFamily="-1" charset="2"/>
              </a:rPr>
              <a:t>ζ</a:t>
            </a:r>
            <a:r>
              <a:rPr lang="en-US" baseline="-25000" dirty="0" err="1" smtClean="0">
                <a:solidFill>
                  <a:schemeClr val="accent2"/>
                </a:solidFill>
                <a:latin typeface="+mj-lt"/>
                <a:cs typeface="Arial"/>
              </a:rPr>
              <a:t>o</a:t>
            </a:r>
            <a:r>
              <a:rPr lang="en-US" baseline="-25000" dirty="0" smtClean="0">
                <a:solidFill>
                  <a:schemeClr val="accent2"/>
                </a:solidFill>
                <a:latin typeface="+mj-lt"/>
                <a:cs typeface="Arial"/>
              </a:rPr>
              <a:t> </a:t>
            </a:r>
            <a:r>
              <a:rPr lang="en-US" dirty="0">
                <a:solidFill>
                  <a:schemeClr val="accent2"/>
                </a:solidFill>
                <a:latin typeface="Arial"/>
                <a:cs typeface="Arial"/>
              </a:rPr>
              <a:t>and known variances</a:t>
            </a:r>
            <a:endParaRPr lang="en-US" dirty="0" smtClean="0">
              <a:solidFill>
                <a:schemeClr val="accent2"/>
              </a:solidFill>
              <a:latin typeface="Arial"/>
              <a:cs typeface="Arial"/>
            </a:endParaRPr>
          </a:p>
          <a:p>
            <a:pPr algn="l"/>
            <a:r>
              <a:rPr lang="en-US" dirty="0" smtClean="0">
                <a:solidFill>
                  <a:schemeClr val="accent2"/>
                </a:solidFill>
                <a:latin typeface="Arial"/>
                <a:cs typeface="Arial"/>
              </a:rPr>
              <a:t> σ</a:t>
            </a:r>
            <a:r>
              <a:rPr lang="en-US" baseline="-25000" dirty="0" smtClean="0">
                <a:solidFill>
                  <a:schemeClr val="accent2"/>
                </a:solidFill>
                <a:latin typeface="Arial"/>
                <a:cs typeface="Arial"/>
              </a:rPr>
              <a:t>b</a:t>
            </a:r>
            <a:r>
              <a:rPr lang="en-US" baseline="30000" dirty="0" smtClean="0">
                <a:solidFill>
                  <a:schemeClr val="accent2"/>
                </a:solidFill>
                <a:latin typeface="Arial"/>
                <a:cs typeface="Arial"/>
              </a:rPr>
              <a:t>2</a:t>
            </a:r>
            <a:r>
              <a:rPr lang="en-US" dirty="0">
                <a:solidFill>
                  <a:schemeClr val="accent2"/>
                </a:solidFill>
                <a:latin typeface="Arial"/>
                <a:cs typeface="Arial"/>
                <a:sym typeface="Symbol" pitchFamily="-1" charset="2"/>
              </a:rPr>
              <a:t>,</a:t>
            </a:r>
            <a:r>
              <a:rPr lang="en-US" dirty="0" smtClean="0">
                <a:solidFill>
                  <a:schemeClr val="accent2"/>
                </a:solidFill>
                <a:latin typeface="Arial"/>
                <a:cs typeface="Arial"/>
                <a:sym typeface="Symbol" pitchFamily="-1" charset="2"/>
              </a:rPr>
              <a:t> σ</a:t>
            </a:r>
            <a:r>
              <a:rPr lang="en-US" baseline="-25000" dirty="0" smtClean="0">
                <a:solidFill>
                  <a:schemeClr val="accent2"/>
                </a:solidFill>
                <a:latin typeface="Arial"/>
                <a:cs typeface="Arial"/>
              </a:rPr>
              <a:t>o</a:t>
            </a:r>
            <a:r>
              <a:rPr lang="en-US" baseline="30000" dirty="0" smtClean="0">
                <a:solidFill>
                  <a:schemeClr val="accent2"/>
                </a:solidFill>
                <a:latin typeface="Arial"/>
                <a:cs typeface="Arial"/>
              </a:rPr>
              <a:t>2</a:t>
            </a:r>
            <a:endParaRPr lang="en-US" dirty="0">
              <a:solidFill>
                <a:schemeClr val="accent2"/>
              </a:solidFill>
              <a:latin typeface="Arial"/>
              <a:cs typeface="Arial"/>
              <a:sym typeface="Symbol" pitchFamily="-1" charset="2"/>
            </a:endParaRPr>
          </a:p>
        </p:txBody>
      </p:sp>
      <p:sp>
        <p:nvSpPr>
          <p:cNvPr id="27669" name="Text Box 21"/>
          <p:cNvSpPr txBox="1">
            <a:spLocks noChangeArrowheads="1"/>
          </p:cNvSpPr>
          <p:nvPr/>
        </p:nvSpPr>
        <p:spPr bwMode="auto">
          <a:xfrm>
            <a:off x="505791" y="5334000"/>
            <a:ext cx="57178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26279E"/>
                </a:solidFill>
              </a:rPr>
              <a:t>Question: What is the best estimate T</a:t>
            </a:r>
            <a:r>
              <a:rPr lang="en-US" baseline="-25000" dirty="0">
                <a:solidFill>
                  <a:srgbClr val="26279E"/>
                </a:solidFill>
              </a:rPr>
              <a:t>a</a:t>
            </a:r>
            <a:r>
              <a:rPr lang="en-US" dirty="0">
                <a:solidFill>
                  <a:srgbClr val="26279E"/>
                </a:solidFill>
              </a:rPr>
              <a:t> of </a:t>
            </a:r>
            <a:r>
              <a:rPr lang="en-US" dirty="0" err="1">
                <a:solidFill>
                  <a:srgbClr val="26279E"/>
                </a:solidFill>
              </a:rPr>
              <a:t>T</a:t>
            </a:r>
            <a:r>
              <a:rPr lang="en-US" baseline="30000" dirty="0" err="1">
                <a:solidFill>
                  <a:srgbClr val="26279E"/>
                </a:solidFill>
              </a:rPr>
              <a:t>t</a:t>
            </a:r>
            <a:r>
              <a:rPr lang="en-US" baseline="30000" dirty="0">
                <a:solidFill>
                  <a:srgbClr val="26279E"/>
                </a:solidFill>
              </a:rPr>
              <a:t> </a:t>
            </a:r>
            <a:r>
              <a:rPr lang="en-US" dirty="0">
                <a:solidFill>
                  <a:srgbClr val="26279E"/>
                </a:solidFill>
              </a:rPr>
              <a:t>?</a:t>
            </a:r>
          </a:p>
        </p:txBody>
      </p:sp>
      <p:sp>
        <p:nvSpPr>
          <p:cNvPr id="27674" name="Text Box 26"/>
          <p:cNvSpPr txBox="1">
            <a:spLocks noChangeArrowheads="1"/>
          </p:cNvSpPr>
          <p:nvPr/>
        </p:nvSpPr>
        <p:spPr bwMode="auto">
          <a:xfrm>
            <a:off x="381000" y="3581400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9D101D"/>
                </a:solidFill>
              </a:rPr>
              <a:t>Background:</a:t>
            </a:r>
            <a:endParaRPr lang="en-US"/>
          </a:p>
        </p:txBody>
      </p:sp>
      <p:sp>
        <p:nvSpPr>
          <p:cNvPr id="27675" name="Text Box 27"/>
          <p:cNvSpPr txBox="1">
            <a:spLocks noChangeArrowheads="1"/>
          </p:cNvSpPr>
          <p:nvPr/>
        </p:nvSpPr>
        <p:spPr bwMode="auto">
          <a:xfrm>
            <a:off x="381000" y="4114800"/>
            <a:ext cx="1912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9D101D"/>
                </a:solidFill>
              </a:rPr>
              <a:t>Observation: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r>
              <a:rPr lang="en-US" sz="3200" b="1" dirty="0">
                <a:latin typeface="Arial"/>
                <a:cs typeface="Arial"/>
              </a:rPr>
              <a:t>Two basic approaches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437251" name="Text Box 1027"/>
          <p:cNvSpPr txBox="1">
            <a:spLocks noChangeArrowheads="1"/>
          </p:cNvSpPr>
          <p:nvPr/>
        </p:nvSpPr>
        <p:spPr bwMode="auto">
          <a:xfrm>
            <a:off x="671513" y="11001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" pitchFamily="-1" charset="0"/>
            </a:endParaRPr>
          </a:p>
        </p:txBody>
      </p:sp>
      <p:graphicFrame>
        <p:nvGraphicFramePr>
          <p:cNvPr id="437252" name="Object 1028"/>
          <p:cNvGraphicFramePr>
            <a:graphicFrameLocks noChangeAspect="1"/>
          </p:cNvGraphicFramePr>
          <p:nvPr/>
        </p:nvGraphicFramePr>
        <p:xfrm>
          <a:off x="838200" y="5367338"/>
          <a:ext cx="4592638" cy="512762"/>
        </p:xfrm>
        <a:graphic>
          <a:graphicData uri="http://schemas.openxmlformats.org/presentationml/2006/ole">
            <p:oleObj spid="_x0000_s194562" name="Equation" r:id="rId4" imgW="2286000" imgH="254000" progId="">
              <p:embed/>
            </p:oleObj>
          </a:graphicData>
        </a:graphic>
      </p:graphicFrame>
      <p:sp>
        <p:nvSpPr>
          <p:cNvPr id="437253" name="Text Box 1029"/>
          <p:cNvSpPr txBox="1">
            <a:spLocks noChangeArrowheads="1"/>
          </p:cNvSpPr>
          <p:nvPr/>
        </p:nvSpPr>
        <p:spPr bwMode="auto">
          <a:xfrm>
            <a:off x="457200" y="1095673"/>
            <a:ext cx="33127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Direct solution approach</a:t>
            </a:r>
            <a:r>
              <a:rPr lang="en-US" dirty="0">
                <a:solidFill>
                  <a:srgbClr val="008000"/>
                </a:solidFill>
              </a:rPr>
              <a:t>: </a:t>
            </a:r>
          </a:p>
        </p:txBody>
      </p:sp>
      <p:sp>
        <p:nvSpPr>
          <p:cNvPr id="437254" name="Text Box 1030"/>
          <p:cNvSpPr txBox="1">
            <a:spLocks noChangeArrowheads="1"/>
          </p:cNvSpPr>
          <p:nvPr/>
        </p:nvSpPr>
        <p:spPr bwMode="auto">
          <a:xfrm>
            <a:off x="457200" y="1622425"/>
            <a:ext cx="49711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rgbClr val="26279E"/>
                </a:solidFill>
              </a:rPr>
              <a:t>The estimate (or analysis) T</a:t>
            </a:r>
            <a:r>
              <a:rPr lang="en-US" baseline="-25000" dirty="0">
                <a:solidFill>
                  <a:srgbClr val="26279E"/>
                </a:solidFill>
              </a:rPr>
              <a:t>a</a:t>
            </a:r>
            <a:r>
              <a:rPr lang="en-US" baseline="30000" dirty="0">
                <a:solidFill>
                  <a:srgbClr val="26279E"/>
                </a:solidFill>
              </a:rPr>
              <a:t> </a:t>
            </a:r>
            <a:r>
              <a:rPr lang="en-US" dirty="0">
                <a:solidFill>
                  <a:srgbClr val="26279E"/>
                </a:solidFill>
              </a:rPr>
              <a:t>is a linear </a:t>
            </a:r>
          </a:p>
          <a:p>
            <a:pPr algn="l"/>
            <a:r>
              <a:rPr lang="en-US" dirty="0">
                <a:solidFill>
                  <a:srgbClr val="26279E"/>
                </a:solidFill>
              </a:rPr>
              <a:t>combination of the two measurements:</a:t>
            </a:r>
          </a:p>
        </p:txBody>
      </p:sp>
      <p:graphicFrame>
        <p:nvGraphicFramePr>
          <p:cNvPr id="437255" name="Object 1031"/>
          <p:cNvGraphicFramePr>
            <a:graphicFrameLocks noChangeAspect="1"/>
          </p:cNvGraphicFramePr>
          <p:nvPr/>
        </p:nvGraphicFramePr>
        <p:xfrm>
          <a:off x="6019800" y="1981200"/>
          <a:ext cx="1960563" cy="488950"/>
        </p:xfrm>
        <a:graphic>
          <a:graphicData uri="http://schemas.openxmlformats.org/presentationml/2006/ole">
            <p:oleObj spid="_x0000_s194563" name="Equation" r:id="rId5" imgW="977900" imgH="241300" progId="">
              <p:embed/>
            </p:oleObj>
          </a:graphicData>
        </a:graphic>
      </p:graphicFrame>
      <p:sp>
        <p:nvSpPr>
          <p:cNvPr id="437256" name="Text Box 1032"/>
          <p:cNvSpPr txBox="1">
            <a:spLocks noChangeArrowheads="1"/>
          </p:cNvSpPr>
          <p:nvPr/>
        </p:nvSpPr>
        <p:spPr bwMode="auto">
          <a:xfrm>
            <a:off x="501100" y="2587625"/>
            <a:ext cx="334628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 smtClean="0">
                <a:solidFill>
                  <a:schemeClr val="accent2"/>
                </a:solidFill>
              </a:rPr>
              <a:t>Unbiased</a:t>
            </a:r>
            <a:r>
              <a:rPr lang="en-US" dirty="0">
                <a:solidFill>
                  <a:schemeClr val="accent2"/>
                </a:solidFill>
              </a:rPr>
              <a:t>, minimum </a:t>
            </a:r>
            <a:endParaRPr lang="en-US" dirty="0" smtClean="0">
              <a:solidFill>
                <a:schemeClr val="accent2"/>
              </a:solidFill>
            </a:endParaRPr>
          </a:p>
          <a:p>
            <a:pPr algn="l"/>
            <a:r>
              <a:rPr lang="en-US" dirty="0" smtClean="0">
                <a:solidFill>
                  <a:schemeClr val="accent2"/>
                </a:solidFill>
              </a:rPr>
              <a:t>variance</a:t>
            </a:r>
            <a:r>
              <a:rPr lang="en-US" dirty="0">
                <a:solidFill>
                  <a:schemeClr val="accent2"/>
                </a:solidFill>
              </a:rPr>
              <a:t>, linear estimate:</a:t>
            </a:r>
            <a:endParaRPr lang="en-US" dirty="0"/>
          </a:p>
        </p:txBody>
      </p:sp>
      <p:graphicFrame>
        <p:nvGraphicFramePr>
          <p:cNvPr id="437257" name="Object 1033"/>
          <p:cNvGraphicFramePr>
            <a:graphicFrameLocks noChangeAspect="1"/>
          </p:cNvGraphicFramePr>
          <p:nvPr/>
        </p:nvGraphicFramePr>
        <p:xfrm>
          <a:off x="4094163" y="2592388"/>
          <a:ext cx="4919662" cy="1038225"/>
        </p:xfrm>
        <a:graphic>
          <a:graphicData uri="http://schemas.openxmlformats.org/presentationml/2006/ole">
            <p:oleObj spid="_x0000_s194564" name="Equation" r:id="rId6" imgW="2463800" imgH="520700" progId="">
              <p:embed/>
            </p:oleObj>
          </a:graphicData>
        </a:graphic>
      </p:graphicFrame>
      <p:sp>
        <p:nvSpPr>
          <p:cNvPr id="437258" name="Text Box 1034"/>
          <p:cNvSpPr txBox="1">
            <a:spLocks noChangeArrowheads="1"/>
          </p:cNvSpPr>
          <p:nvPr/>
        </p:nvSpPr>
        <p:spPr bwMode="auto">
          <a:xfrm>
            <a:off x="501100" y="3679825"/>
            <a:ext cx="28252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8000"/>
                </a:solidFill>
              </a:rPr>
              <a:t>Variational</a:t>
            </a:r>
            <a:r>
              <a:rPr lang="en-US" dirty="0">
                <a:solidFill>
                  <a:srgbClr val="008000"/>
                </a:solidFill>
              </a:rPr>
              <a:t> approach:</a:t>
            </a:r>
          </a:p>
        </p:txBody>
      </p:sp>
      <p:sp>
        <p:nvSpPr>
          <p:cNvPr id="437259" name="Text Box 1035"/>
          <p:cNvSpPr txBox="1">
            <a:spLocks noChangeArrowheads="1"/>
          </p:cNvSpPr>
          <p:nvPr/>
        </p:nvSpPr>
        <p:spPr bwMode="auto">
          <a:xfrm>
            <a:off x="673100" y="4224338"/>
            <a:ext cx="78534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accent2"/>
                </a:solidFill>
              </a:rPr>
              <a:t>It can be shown that the above estimate T</a:t>
            </a:r>
            <a:r>
              <a:rPr lang="en-US" baseline="-25000" dirty="0">
                <a:solidFill>
                  <a:schemeClr val="accent2"/>
                </a:solidFill>
              </a:rPr>
              <a:t>a</a:t>
            </a:r>
            <a:r>
              <a:rPr lang="en-US" dirty="0">
                <a:solidFill>
                  <a:schemeClr val="accent2"/>
                </a:solidFill>
              </a:rPr>
              <a:t> can be also </a:t>
            </a:r>
          </a:p>
          <a:p>
            <a:pPr algn="l"/>
            <a:r>
              <a:rPr lang="en-US" dirty="0">
                <a:solidFill>
                  <a:schemeClr val="accent2"/>
                </a:solidFill>
              </a:rPr>
              <a:t>obtained by iteratively minimizing the following cost function</a:t>
            </a:r>
            <a:endParaRPr lang="en-US" dirty="0"/>
          </a:p>
        </p:txBody>
      </p:sp>
      <p:grpSp>
        <p:nvGrpSpPr>
          <p:cNvPr id="2" name="Group 1036"/>
          <p:cNvGrpSpPr>
            <a:grpSpLocks/>
          </p:cNvGrpSpPr>
          <p:nvPr/>
        </p:nvGrpSpPr>
        <p:grpSpPr bwMode="auto">
          <a:xfrm>
            <a:off x="5867400" y="5138738"/>
            <a:ext cx="2660650" cy="1719262"/>
            <a:chOff x="1104" y="1392"/>
            <a:chExt cx="1676" cy="1083"/>
          </a:xfrm>
        </p:grpSpPr>
        <p:sp>
          <p:nvSpPr>
            <p:cNvPr id="437261" name="Oval 1037"/>
            <p:cNvSpPr>
              <a:spLocks noChangeAspect="1" noChangeArrowheads="1"/>
            </p:cNvSpPr>
            <p:nvPr/>
          </p:nvSpPr>
          <p:spPr bwMode="auto">
            <a:xfrm>
              <a:off x="1104" y="1392"/>
              <a:ext cx="1658" cy="105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62" name="Oval 1038"/>
            <p:cNvSpPr>
              <a:spLocks noChangeAspect="1" noChangeArrowheads="1"/>
            </p:cNvSpPr>
            <p:nvPr/>
          </p:nvSpPr>
          <p:spPr bwMode="auto">
            <a:xfrm>
              <a:off x="1296" y="1680"/>
              <a:ext cx="1298" cy="67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63" name="Oval 1039"/>
            <p:cNvSpPr>
              <a:spLocks noChangeAspect="1" noChangeArrowheads="1"/>
            </p:cNvSpPr>
            <p:nvPr/>
          </p:nvSpPr>
          <p:spPr bwMode="auto">
            <a:xfrm>
              <a:off x="1440" y="1896"/>
              <a:ext cx="986" cy="36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64" name="Oval 1040"/>
            <p:cNvSpPr>
              <a:spLocks noChangeAspect="1" noChangeArrowheads="1"/>
            </p:cNvSpPr>
            <p:nvPr/>
          </p:nvSpPr>
          <p:spPr bwMode="auto">
            <a:xfrm>
              <a:off x="1657" y="2017"/>
              <a:ext cx="50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65" name="Line 1041"/>
            <p:cNvSpPr>
              <a:spLocks noChangeAspect="1" noChangeShapeType="1"/>
            </p:cNvSpPr>
            <p:nvPr/>
          </p:nvSpPr>
          <p:spPr bwMode="auto">
            <a:xfrm flipH="1" flipV="1">
              <a:off x="2402" y="2137"/>
              <a:ext cx="120" cy="144"/>
            </a:xfrm>
            <a:prstGeom prst="line">
              <a:avLst/>
            </a:prstGeom>
            <a:noFill/>
            <a:ln w="9525">
              <a:solidFill>
                <a:srgbClr val="9D101D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66" name="Line 1042"/>
            <p:cNvSpPr>
              <a:spLocks noChangeAspect="1" noChangeShapeType="1"/>
            </p:cNvSpPr>
            <p:nvPr/>
          </p:nvSpPr>
          <p:spPr bwMode="auto">
            <a:xfrm flipH="1" flipV="1">
              <a:off x="2281" y="2065"/>
              <a:ext cx="121" cy="72"/>
            </a:xfrm>
            <a:prstGeom prst="line">
              <a:avLst/>
            </a:prstGeom>
            <a:noFill/>
            <a:ln w="9525">
              <a:solidFill>
                <a:srgbClr val="9D101D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67" name="Line 1043"/>
            <p:cNvSpPr>
              <a:spLocks noChangeAspect="1" noChangeShapeType="1"/>
            </p:cNvSpPr>
            <p:nvPr/>
          </p:nvSpPr>
          <p:spPr bwMode="auto">
            <a:xfrm flipH="1">
              <a:off x="2137" y="2075"/>
              <a:ext cx="134" cy="38"/>
            </a:xfrm>
            <a:prstGeom prst="line">
              <a:avLst/>
            </a:prstGeom>
            <a:noFill/>
            <a:ln w="9525">
              <a:solidFill>
                <a:srgbClr val="9D101D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68" name="Oval 1044"/>
            <p:cNvSpPr>
              <a:spLocks noChangeAspect="1" noChangeArrowheads="1"/>
            </p:cNvSpPr>
            <p:nvPr/>
          </p:nvSpPr>
          <p:spPr bwMode="auto">
            <a:xfrm>
              <a:off x="1561" y="1969"/>
              <a:ext cx="720" cy="24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69" name="Line 1045"/>
            <p:cNvSpPr>
              <a:spLocks noChangeAspect="1" noChangeShapeType="1"/>
            </p:cNvSpPr>
            <p:nvPr/>
          </p:nvSpPr>
          <p:spPr bwMode="auto">
            <a:xfrm flipH="1" flipV="1">
              <a:off x="2102" y="2077"/>
              <a:ext cx="35" cy="36"/>
            </a:xfrm>
            <a:prstGeom prst="line">
              <a:avLst/>
            </a:prstGeom>
            <a:noFill/>
            <a:ln w="9525">
              <a:solidFill>
                <a:srgbClr val="9D101D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70" name="Line 1046"/>
            <p:cNvSpPr>
              <a:spLocks noChangeAspect="1" noChangeShapeType="1"/>
            </p:cNvSpPr>
            <p:nvPr/>
          </p:nvSpPr>
          <p:spPr bwMode="auto">
            <a:xfrm flipH="1">
              <a:off x="1928" y="2082"/>
              <a:ext cx="170" cy="0"/>
            </a:xfrm>
            <a:prstGeom prst="line">
              <a:avLst/>
            </a:prstGeom>
            <a:noFill/>
            <a:ln w="9525">
              <a:solidFill>
                <a:srgbClr val="9D101D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71" name="Text Box 1047"/>
            <p:cNvSpPr txBox="1">
              <a:spLocks noChangeAspect="1" noChangeArrowheads="1"/>
            </p:cNvSpPr>
            <p:nvPr/>
          </p:nvSpPr>
          <p:spPr bwMode="auto">
            <a:xfrm>
              <a:off x="2517" y="2244"/>
              <a:ext cx="26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b="1">
                  <a:solidFill>
                    <a:srgbClr val="9D101D"/>
                  </a:solidFill>
                </a:rPr>
                <a:t>T</a:t>
              </a:r>
              <a:r>
                <a:rPr lang="en-US" sz="1800" b="1" baseline="-25000">
                  <a:solidFill>
                    <a:srgbClr val="9D101D"/>
                  </a:solidFill>
                </a:rPr>
                <a:t>b</a:t>
              </a:r>
              <a:endParaRPr lang="en-US" sz="1800" b="1" baseline="30000">
                <a:solidFill>
                  <a:srgbClr val="9D101D"/>
                </a:solidFill>
              </a:endParaRPr>
            </a:p>
          </p:txBody>
        </p:sp>
        <p:sp>
          <p:nvSpPr>
            <p:cNvPr id="437272" name="Text Box 1048"/>
            <p:cNvSpPr txBox="1">
              <a:spLocks noChangeAspect="1" noChangeArrowheads="1"/>
            </p:cNvSpPr>
            <p:nvPr/>
          </p:nvSpPr>
          <p:spPr bwMode="auto">
            <a:xfrm>
              <a:off x="1776" y="1958"/>
              <a:ext cx="25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b="1">
                  <a:solidFill>
                    <a:srgbClr val="9D101D"/>
                  </a:solidFill>
                </a:rPr>
                <a:t>T</a:t>
              </a:r>
              <a:r>
                <a:rPr lang="en-US" sz="1800" b="1" baseline="-25000">
                  <a:solidFill>
                    <a:srgbClr val="9D101D"/>
                  </a:solidFill>
                </a:rPr>
                <a:t>a</a:t>
              </a:r>
              <a:endParaRPr lang="en-US" sz="1800" baseline="30000">
                <a:solidFill>
                  <a:srgbClr val="9D101D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158750" y="2697163"/>
            <a:ext cx="8763000" cy="2286000"/>
          </a:xfrm>
          <a:prstGeom prst="rect">
            <a:avLst/>
          </a:prstGeom>
          <a:solidFill>
            <a:srgbClr val="BBBBB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37911" name="Rectangle 23"/>
          <p:cNvSpPr>
            <a:spLocks noChangeArrowheads="1"/>
          </p:cNvSpPr>
          <p:nvPr/>
        </p:nvSpPr>
        <p:spPr bwMode="auto">
          <a:xfrm>
            <a:off x="228600" y="5257800"/>
            <a:ext cx="8686800" cy="1371600"/>
          </a:xfrm>
          <a:prstGeom prst="rect">
            <a:avLst/>
          </a:prstGeom>
          <a:solidFill>
            <a:srgbClr val="BBBBB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Generalization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822325" y="5980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lang="en-US" sz="1800"/>
          </a:p>
        </p:txBody>
      </p:sp>
      <p:graphicFrame>
        <p:nvGraphicFramePr>
          <p:cNvPr id="37901" name="Object 13"/>
          <p:cNvGraphicFramePr>
            <a:graphicFrameLocks noChangeAspect="1"/>
          </p:cNvGraphicFramePr>
          <p:nvPr/>
        </p:nvGraphicFramePr>
        <p:xfrm>
          <a:off x="609600" y="1524000"/>
          <a:ext cx="7129463" cy="912813"/>
        </p:xfrm>
        <a:graphic>
          <a:graphicData uri="http://schemas.openxmlformats.org/presentationml/2006/ole">
            <p:oleObj spid="_x0000_s197634" name="Equation" r:id="rId4" imgW="3568700" imgH="457200" progId="">
              <p:embed/>
            </p:oleObj>
          </a:graphicData>
        </a:graphic>
      </p:graphicFrame>
      <p:graphicFrame>
        <p:nvGraphicFramePr>
          <p:cNvPr id="37902" name="Object 14"/>
          <p:cNvGraphicFramePr>
            <a:graphicFrameLocks noChangeAspect="1"/>
          </p:cNvGraphicFramePr>
          <p:nvPr>
            <p:ph sz="quarter" idx="3"/>
          </p:nvPr>
        </p:nvGraphicFramePr>
        <p:xfrm>
          <a:off x="762000" y="5638800"/>
          <a:ext cx="6856413" cy="504825"/>
        </p:xfrm>
        <a:graphic>
          <a:graphicData uri="http://schemas.openxmlformats.org/presentationml/2006/ole">
            <p:oleObj spid="_x0000_s197635" name="Equation" r:id="rId5" imgW="3276600" imgH="241300" progId="">
              <p:embed/>
            </p:oleObj>
          </a:graphicData>
        </a:graphic>
      </p:graphicFrame>
      <p:sp>
        <p:nvSpPr>
          <p:cNvPr id="37906" name="Text Box 18"/>
          <p:cNvSpPr txBox="1">
            <a:spLocks noChangeArrowheads="1"/>
          </p:cNvSpPr>
          <p:nvPr/>
        </p:nvSpPr>
        <p:spPr bwMode="auto">
          <a:xfrm>
            <a:off x="364353" y="2697163"/>
            <a:ext cx="59880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 smtClean="0">
                <a:solidFill>
                  <a:srgbClr val="008000"/>
                </a:solidFill>
              </a:rPr>
              <a:t>Direct solution approach </a:t>
            </a:r>
            <a:r>
              <a:rPr lang="en-US" dirty="0">
                <a:solidFill>
                  <a:srgbClr val="008000"/>
                </a:solidFill>
              </a:rPr>
              <a:t>[</a:t>
            </a:r>
            <a:r>
              <a:rPr lang="en-US" dirty="0" err="1">
                <a:solidFill>
                  <a:srgbClr val="008000"/>
                </a:solidFill>
              </a:rPr>
              <a:t>Kalman</a:t>
            </a:r>
            <a:r>
              <a:rPr lang="en-US" dirty="0">
                <a:solidFill>
                  <a:srgbClr val="008000"/>
                </a:solidFill>
              </a:rPr>
              <a:t> Filter (KF)]: </a:t>
            </a:r>
          </a:p>
        </p:txBody>
      </p:sp>
      <p:sp>
        <p:nvSpPr>
          <p:cNvPr id="37907" name="Text Box 19"/>
          <p:cNvSpPr txBox="1">
            <a:spLocks noChangeArrowheads="1"/>
          </p:cNvSpPr>
          <p:nvPr/>
        </p:nvSpPr>
        <p:spPr bwMode="auto">
          <a:xfrm>
            <a:off x="364353" y="5181600"/>
            <a:ext cx="28252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8000"/>
                </a:solidFill>
              </a:rPr>
              <a:t>Variational</a:t>
            </a:r>
            <a:r>
              <a:rPr lang="en-US" dirty="0">
                <a:solidFill>
                  <a:srgbClr val="008000"/>
                </a:solidFill>
              </a:rPr>
              <a:t> approach:</a:t>
            </a:r>
          </a:p>
        </p:txBody>
      </p:sp>
      <p:sp>
        <p:nvSpPr>
          <p:cNvPr id="37908" name="Text Box 20"/>
          <p:cNvSpPr txBox="1">
            <a:spLocks noChangeArrowheads="1"/>
          </p:cNvSpPr>
          <p:nvPr/>
        </p:nvSpPr>
        <p:spPr bwMode="auto">
          <a:xfrm>
            <a:off x="523875" y="4160838"/>
            <a:ext cx="8229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Different approximation of B results in different techniques</a:t>
            </a:r>
          </a:p>
          <a:p>
            <a:r>
              <a:rPr lang="en-US" dirty="0"/>
              <a:t>Examples: </a:t>
            </a:r>
            <a:r>
              <a:rPr lang="en-US" i="1" dirty="0"/>
              <a:t>Optimal interpolation (OI), Ensemble KF (</a:t>
            </a:r>
            <a:r>
              <a:rPr lang="en-US" i="1" dirty="0" err="1"/>
              <a:t>EnKF</a:t>
            </a:r>
            <a:r>
              <a:rPr lang="en-US" i="1" dirty="0"/>
              <a:t>)</a:t>
            </a:r>
            <a:r>
              <a:rPr lang="en-US" dirty="0"/>
              <a:t> </a:t>
            </a:r>
          </a:p>
        </p:txBody>
      </p:sp>
      <p:sp>
        <p:nvSpPr>
          <p:cNvPr id="37909" name="Text Box 21"/>
          <p:cNvSpPr txBox="1">
            <a:spLocks noChangeArrowheads="1"/>
          </p:cNvSpPr>
          <p:nvPr/>
        </p:nvSpPr>
        <p:spPr bwMode="auto">
          <a:xfrm>
            <a:off x="762000" y="6096000"/>
            <a:ext cx="2284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3D-Var, 4D-Var</a:t>
            </a:r>
            <a:endParaRPr lang="en-US" dirty="0">
              <a:solidFill>
                <a:schemeClr val="hlink"/>
              </a:solidFill>
            </a:endParaRPr>
          </a:p>
        </p:txBody>
      </p:sp>
      <p:grpSp>
        <p:nvGrpSpPr>
          <p:cNvPr id="2" name="Group 88"/>
          <p:cNvGrpSpPr>
            <a:grpSpLocks/>
          </p:cNvGrpSpPr>
          <p:nvPr/>
        </p:nvGrpSpPr>
        <p:grpSpPr bwMode="auto">
          <a:xfrm>
            <a:off x="5334000" y="3200400"/>
            <a:ext cx="3419475" cy="457200"/>
            <a:chOff x="3360" y="2016"/>
            <a:chExt cx="2154" cy="288"/>
          </a:xfrm>
        </p:grpSpPr>
        <p:sp>
          <p:nvSpPr>
            <p:cNvPr id="37916" name="Rectangle 28"/>
            <p:cNvSpPr>
              <a:spLocks noChangeArrowheads="1"/>
            </p:cNvSpPr>
            <p:nvPr/>
          </p:nvSpPr>
          <p:spPr bwMode="auto">
            <a:xfrm>
              <a:off x="3360" y="2064"/>
              <a:ext cx="912" cy="24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18" name="Text Box 30"/>
            <p:cNvSpPr txBox="1">
              <a:spLocks noChangeArrowheads="1"/>
            </p:cNvSpPr>
            <p:nvPr/>
          </p:nvSpPr>
          <p:spPr bwMode="auto">
            <a:xfrm>
              <a:off x="4512" y="2016"/>
              <a:ext cx="100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Innovation</a:t>
              </a:r>
            </a:p>
          </p:txBody>
        </p:sp>
        <p:sp>
          <p:nvSpPr>
            <p:cNvPr id="37921" name="Line 33"/>
            <p:cNvSpPr>
              <a:spLocks noChangeShapeType="1"/>
            </p:cNvSpPr>
            <p:nvPr/>
          </p:nvSpPr>
          <p:spPr bwMode="auto">
            <a:xfrm flipH="1">
              <a:off x="4320" y="216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970" name="Text Box 82"/>
          <p:cNvSpPr txBox="1">
            <a:spLocks noChangeArrowheads="1"/>
          </p:cNvSpPr>
          <p:nvPr/>
        </p:nvSpPr>
        <p:spPr bwMode="auto">
          <a:xfrm>
            <a:off x="304800" y="3276600"/>
            <a:ext cx="120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Analysis:</a:t>
            </a:r>
          </a:p>
        </p:txBody>
      </p:sp>
      <p:sp>
        <p:nvSpPr>
          <p:cNvPr id="37971" name="Text Box 83"/>
          <p:cNvSpPr txBox="1">
            <a:spLocks noChangeArrowheads="1"/>
          </p:cNvSpPr>
          <p:nvPr/>
        </p:nvSpPr>
        <p:spPr bwMode="auto">
          <a:xfrm>
            <a:off x="185738" y="3733800"/>
            <a:ext cx="153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Covariance:</a:t>
            </a:r>
          </a:p>
        </p:txBody>
      </p:sp>
      <p:grpSp>
        <p:nvGrpSpPr>
          <p:cNvPr id="3" name="Group 89"/>
          <p:cNvGrpSpPr>
            <a:grpSpLocks/>
          </p:cNvGrpSpPr>
          <p:nvPr/>
        </p:nvGrpSpPr>
        <p:grpSpPr bwMode="auto">
          <a:xfrm>
            <a:off x="2974975" y="2173288"/>
            <a:ext cx="4162425" cy="1484312"/>
            <a:chOff x="1874" y="1369"/>
            <a:chExt cx="2622" cy="935"/>
          </a:xfrm>
        </p:grpSpPr>
        <p:sp>
          <p:nvSpPr>
            <p:cNvPr id="37972" name="Rectangle 84"/>
            <p:cNvSpPr>
              <a:spLocks noChangeArrowheads="1"/>
            </p:cNvSpPr>
            <p:nvPr/>
          </p:nvSpPr>
          <p:spPr bwMode="auto">
            <a:xfrm>
              <a:off x="1874" y="2064"/>
              <a:ext cx="1536" cy="24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73" name="Line 85"/>
            <p:cNvSpPr>
              <a:spLocks noChangeShapeType="1"/>
            </p:cNvSpPr>
            <p:nvPr/>
          </p:nvSpPr>
          <p:spPr bwMode="auto">
            <a:xfrm flipH="1">
              <a:off x="2784" y="1536"/>
              <a:ext cx="62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74" name="Text Box 86"/>
            <p:cNvSpPr txBox="1">
              <a:spLocks noChangeArrowheads="1"/>
            </p:cNvSpPr>
            <p:nvPr/>
          </p:nvSpPr>
          <p:spPr bwMode="auto">
            <a:xfrm>
              <a:off x="3398" y="1369"/>
              <a:ext cx="109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Gain matrix</a:t>
              </a:r>
            </a:p>
          </p:txBody>
        </p:sp>
      </p:grpSp>
      <p:graphicFrame>
        <p:nvGraphicFramePr>
          <p:cNvPr id="37903" name="Object 15"/>
          <p:cNvGraphicFramePr>
            <a:graphicFrameLocks noChangeAspect="1"/>
          </p:cNvGraphicFramePr>
          <p:nvPr/>
        </p:nvGraphicFramePr>
        <p:xfrm>
          <a:off x="1631950" y="3200400"/>
          <a:ext cx="5154613" cy="1009650"/>
        </p:xfrm>
        <a:graphic>
          <a:graphicData uri="http://schemas.openxmlformats.org/presentationml/2006/ole">
            <p:oleObj spid="_x0000_s197636" name="Equation" r:id="rId6" imgW="2463800" imgH="4826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D96E575-DC04-E348-8E4E-0B38616793EF}" type="slidenum">
              <a:rPr lang="en-US" smtClean="0">
                <a:latin typeface="Times New Roman" pitchFamily="-65" charset="0"/>
              </a:rPr>
              <a:pPr/>
              <a:t>15</a:t>
            </a:fld>
            <a:endParaRPr lang="en-US" smtClean="0">
              <a:latin typeface="Times New Roman" pitchFamily="-65" charset="0"/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838200"/>
          </a:xfrm>
        </p:spPr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  <a:latin typeface="Arial"/>
                <a:ea typeface="ＭＳ Ｐゴシック" pitchFamily="-65" charset="-128"/>
                <a:cs typeface="Arial"/>
              </a:rPr>
              <a:t>Comparing radar DA with conventional DA</a:t>
            </a:r>
            <a:r>
              <a:rPr lang="en-US" sz="3200" b="1" dirty="0">
                <a:solidFill>
                  <a:srgbClr val="24246E"/>
                </a:solidFill>
                <a:latin typeface="Arial"/>
                <a:ea typeface="ＭＳ Ｐゴシック" pitchFamily="-65" charset="-128"/>
                <a:cs typeface="Arial"/>
              </a:rPr>
              <a:t> </a:t>
            </a:r>
            <a:r>
              <a:rPr lang="en-US" b="1" dirty="0">
                <a:latin typeface="Arial"/>
                <a:ea typeface="ＭＳ Ｐゴシック" pitchFamily="-65" charset="-128"/>
                <a:cs typeface="Arial"/>
              </a:rPr>
              <a:t> </a:t>
            </a:r>
          </a:p>
        </p:txBody>
      </p:sp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762000" y="13176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>
              <a:latin typeface="Helvetica" pitchFamily="-65" charset="0"/>
            </a:endParaRPr>
          </a:p>
        </p:txBody>
      </p:sp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894464" y="914400"/>
            <a:ext cx="26640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b="1" dirty="0">
                <a:solidFill>
                  <a:srgbClr val="06626E"/>
                </a:solidFill>
                <a:latin typeface="Helvetica" pitchFamily="-65" charset="0"/>
              </a:rPr>
              <a:t>Conventional DA</a:t>
            </a:r>
          </a:p>
        </p:txBody>
      </p:sp>
      <p:sp>
        <p:nvSpPr>
          <p:cNvPr id="31750" name="Text Box 5"/>
          <p:cNvSpPr txBox="1">
            <a:spLocks noChangeArrowheads="1"/>
          </p:cNvSpPr>
          <p:nvPr/>
        </p:nvSpPr>
        <p:spPr bwMode="auto">
          <a:xfrm>
            <a:off x="5758860" y="914400"/>
            <a:ext cx="15870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b="1" dirty="0">
                <a:solidFill>
                  <a:srgbClr val="06626E"/>
                </a:solidFill>
                <a:latin typeface="Helvetica" pitchFamily="-65" charset="0"/>
              </a:rPr>
              <a:t>Radar DA</a:t>
            </a:r>
          </a:p>
        </p:txBody>
      </p:sp>
      <p:graphicFrame>
        <p:nvGraphicFramePr>
          <p:cNvPr id="96262" name="Group 6"/>
          <p:cNvGraphicFramePr>
            <a:graphicFrameLocks noGrp="1"/>
          </p:cNvGraphicFramePr>
          <p:nvPr/>
        </p:nvGraphicFramePr>
        <p:xfrm>
          <a:off x="152400" y="1600200"/>
          <a:ext cx="8991600" cy="3048000"/>
        </p:xfrm>
        <a:graphic>
          <a:graphicData uri="http://schemas.openxmlformats.org/drawingml/2006/table">
            <a:tbl>
              <a:tblPr/>
              <a:tblGrid>
                <a:gridCol w="4419600"/>
                <a:gridCol w="4572000"/>
              </a:tblGrid>
              <a:tr h="838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91E7A"/>
                          </a:solidFill>
                          <a:effectLst/>
                          <a:latin typeface="Helvetica" pitchFamily="-1" charset="0"/>
                        </a:rPr>
                        <a:t>  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91E7A"/>
                          </a:solidFill>
                          <a:effectLst/>
                          <a:latin typeface="Arial" pitchFamily="-1" charset="0"/>
                        </a:rPr>
                        <a:t>Obs. resolution ~ a few 100</a:t>
                      </a:r>
                      <a:r>
                        <a:rPr kumimoji="0" lang="en-US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191E7A"/>
                          </a:solidFill>
                          <a:effectLst/>
                          <a:latin typeface="Arial" pitchFamily="-1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91E7A"/>
                          </a:solidFill>
                          <a:effectLst/>
                          <a:latin typeface="Arial" pitchFamily="-1" charset="0"/>
                        </a:rPr>
                        <a:t>km --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91E7A"/>
                          </a:solidFill>
                          <a:effectLst/>
                          <a:latin typeface="Arial" pitchFamily="-1" charset="0"/>
                        </a:rPr>
                        <a:t>   much poorer than model resolutions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191E7A"/>
                        </a:solidFill>
                        <a:effectLst/>
                        <a:latin typeface="Helvetica" pitchFamily="-1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91E7A"/>
                          </a:solidFill>
                          <a:effectLst/>
                          <a:latin typeface="Helvetica" pitchFamily="-1" charset="0"/>
                        </a:rPr>
                        <a:t>   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91E7A"/>
                          </a:solidFill>
                          <a:effectLst/>
                          <a:latin typeface="Arial" pitchFamily="-1" charset="0"/>
                        </a:rPr>
                        <a:t>Obs. resolution ~ a few km --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91E7A"/>
                          </a:solidFill>
                          <a:effectLst/>
                          <a:latin typeface="Arial" pitchFamily="-1" charset="0"/>
                        </a:rPr>
                        <a:t>    equivalent to model resolutions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91E7A"/>
                          </a:solidFill>
                          <a:effectLst/>
                          <a:latin typeface="Helvetica" pitchFamily="-1" charset="0"/>
                        </a:rPr>
                        <a:t>  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91E7A"/>
                          </a:solidFill>
                          <a:effectLst/>
                          <a:latin typeface="Arial" pitchFamily="-1" charset="0"/>
                        </a:rPr>
                        <a:t>Every variable (except for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91E7A"/>
                          </a:solidFill>
                          <a:effectLst/>
                          <a:latin typeface="Arial" pitchFamily="-1" charset="0"/>
                        </a:rPr>
                        <a:t>w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91E7A"/>
                          </a:solidFill>
                          <a:effectLst/>
                          <a:latin typeface="Arial" pitchFamily="-1" charset="0"/>
                        </a:rPr>
                        <a:t>) is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91E7A"/>
                          </a:solidFill>
                          <a:effectLst/>
                          <a:latin typeface="Arial" pitchFamily="-1" charset="0"/>
                        </a:rPr>
                        <a:t>   observed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191E7A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91E7A"/>
                          </a:solidFill>
                          <a:effectLst/>
                          <a:latin typeface="Helvetica" pitchFamily="-1" charset="0"/>
                        </a:rPr>
                        <a:t>    Only radial velocity and 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91E7A"/>
                          </a:solidFill>
                          <a:effectLst/>
                          <a:latin typeface="Helvetica" pitchFamily="-1" charset="0"/>
                        </a:rPr>
                        <a:t>     reflectivity are observed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191E7A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91E7A"/>
                          </a:solidFill>
                          <a:effectLst/>
                          <a:latin typeface="Helvetica" pitchFamily="-1" charset="0"/>
                        </a:rPr>
                        <a:t>   Optimal Interpolation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191E7A"/>
                        </a:solidFill>
                        <a:effectLst/>
                        <a:latin typeface="Helvetica" pitchFamily="-1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91E7A"/>
                          </a:solidFill>
                          <a:effectLst/>
                          <a:latin typeface="Helvetica" pitchFamily="-1" charset="0"/>
                        </a:rPr>
                        <a:t>    Retrieval of the unobserved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91E7A"/>
                          </a:solidFill>
                          <a:effectLst/>
                          <a:latin typeface="Helvetica" pitchFamily="-1" charset="0"/>
                        </a:rPr>
                        <a:t>    fields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91E7A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91E7A"/>
                          </a:solidFill>
                          <a:effectLst/>
                          <a:latin typeface="Arial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   Balance relations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91E7A"/>
                          </a:solidFill>
                          <a:effectLst/>
                          <a:latin typeface="Arial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   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91E7A"/>
                          </a:solidFill>
                          <a:effectLst/>
                          <a:latin typeface="Arial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Temporal terms essential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761" name="Picture 28" descr="atlas_talk_radargri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4525963"/>
            <a:ext cx="3455988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62" name="Oval 29"/>
          <p:cNvSpPr>
            <a:spLocks noChangeAspect="1" noChangeArrowheads="1"/>
          </p:cNvSpPr>
          <p:nvPr/>
        </p:nvSpPr>
        <p:spPr bwMode="auto">
          <a:xfrm>
            <a:off x="1182688" y="4800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3" name="Oval 30"/>
          <p:cNvSpPr>
            <a:spLocks noChangeAspect="1" noChangeArrowheads="1"/>
          </p:cNvSpPr>
          <p:nvPr/>
        </p:nvSpPr>
        <p:spPr bwMode="auto">
          <a:xfrm>
            <a:off x="1487488" y="4800600"/>
            <a:ext cx="77787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4" name="Oval 31"/>
          <p:cNvSpPr>
            <a:spLocks noChangeAspect="1" noChangeArrowheads="1"/>
          </p:cNvSpPr>
          <p:nvPr/>
        </p:nvSpPr>
        <p:spPr bwMode="auto">
          <a:xfrm>
            <a:off x="1824038" y="4800600"/>
            <a:ext cx="77787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5" name="Oval 32"/>
          <p:cNvSpPr>
            <a:spLocks noChangeAspect="1" noChangeArrowheads="1"/>
          </p:cNvSpPr>
          <p:nvPr/>
        </p:nvSpPr>
        <p:spPr bwMode="auto">
          <a:xfrm>
            <a:off x="2143125" y="4797425"/>
            <a:ext cx="77788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6" name="Oval 33"/>
          <p:cNvSpPr>
            <a:spLocks noChangeAspect="1" noChangeArrowheads="1"/>
          </p:cNvSpPr>
          <p:nvPr/>
        </p:nvSpPr>
        <p:spPr bwMode="auto">
          <a:xfrm>
            <a:off x="2438400" y="4799013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7" name="Oval 34"/>
          <p:cNvSpPr>
            <a:spLocks noChangeAspect="1" noChangeArrowheads="1"/>
          </p:cNvSpPr>
          <p:nvPr/>
        </p:nvSpPr>
        <p:spPr bwMode="auto">
          <a:xfrm>
            <a:off x="2744788" y="4799013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8" name="Oval 35"/>
          <p:cNvSpPr>
            <a:spLocks noChangeAspect="1" noChangeArrowheads="1"/>
          </p:cNvSpPr>
          <p:nvPr/>
        </p:nvSpPr>
        <p:spPr bwMode="auto">
          <a:xfrm>
            <a:off x="3046413" y="48037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9" name="Oval 36"/>
          <p:cNvSpPr>
            <a:spLocks noChangeAspect="1" noChangeArrowheads="1"/>
          </p:cNvSpPr>
          <p:nvPr/>
        </p:nvSpPr>
        <p:spPr bwMode="auto">
          <a:xfrm>
            <a:off x="3352800" y="48037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70" name="Oval 37"/>
          <p:cNvSpPr>
            <a:spLocks noChangeAspect="1" noChangeArrowheads="1"/>
          </p:cNvSpPr>
          <p:nvPr/>
        </p:nvSpPr>
        <p:spPr bwMode="auto">
          <a:xfrm>
            <a:off x="1179513" y="5059363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71" name="Oval 38"/>
          <p:cNvSpPr>
            <a:spLocks noChangeAspect="1" noChangeArrowheads="1"/>
          </p:cNvSpPr>
          <p:nvPr/>
        </p:nvSpPr>
        <p:spPr bwMode="auto">
          <a:xfrm>
            <a:off x="1485900" y="5059363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72" name="Oval 39"/>
          <p:cNvSpPr>
            <a:spLocks noChangeAspect="1" noChangeArrowheads="1"/>
          </p:cNvSpPr>
          <p:nvPr/>
        </p:nvSpPr>
        <p:spPr bwMode="auto">
          <a:xfrm>
            <a:off x="1822450" y="5059363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73" name="Oval 40"/>
          <p:cNvSpPr>
            <a:spLocks noChangeAspect="1" noChangeArrowheads="1"/>
          </p:cNvSpPr>
          <p:nvPr/>
        </p:nvSpPr>
        <p:spPr bwMode="auto">
          <a:xfrm>
            <a:off x="2141538" y="505618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74" name="Oval 41"/>
          <p:cNvSpPr>
            <a:spLocks noChangeAspect="1" noChangeArrowheads="1"/>
          </p:cNvSpPr>
          <p:nvPr/>
        </p:nvSpPr>
        <p:spPr bwMode="auto">
          <a:xfrm>
            <a:off x="2436813" y="50577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75" name="Oval 42"/>
          <p:cNvSpPr>
            <a:spLocks noChangeAspect="1" noChangeArrowheads="1"/>
          </p:cNvSpPr>
          <p:nvPr/>
        </p:nvSpPr>
        <p:spPr bwMode="auto">
          <a:xfrm>
            <a:off x="2743200" y="50577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76" name="Oval 43"/>
          <p:cNvSpPr>
            <a:spLocks noChangeAspect="1" noChangeArrowheads="1"/>
          </p:cNvSpPr>
          <p:nvPr/>
        </p:nvSpPr>
        <p:spPr bwMode="auto">
          <a:xfrm>
            <a:off x="3043238" y="5062538"/>
            <a:ext cx="77787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77" name="Oval 44"/>
          <p:cNvSpPr>
            <a:spLocks noChangeAspect="1" noChangeArrowheads="1"/>
          </p:cNvSpPr>
          <p:nvPr/>
        </p:nvSpPr>
        <p:spPr bwMode="auto">
          <a:xfrm>
            <a:off x="3349625" y="50625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78" name="Oval 45"/>
          <p:cNvSpPr>
            <a:spLocks noChangeAspect="1" noChangeArrowheads="1"/>
          </p:cNvSpPr>
          <p:nvPr/>
        </p:nvSpPr>
        <p:spPr bwMode="auto">
          <a:xfrm>
            <a:off x="1174750" y="5297488"/>
            <a:ext cx="76200" cy="777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79" name="Oval 46"/>
          <p:cNvSpPr>
            <a:spLocks noChangeAspect="1" noChangeArrowheads="1"/>
          </p:cNvSpPr>
          <p:nvPr/>
        </p:nvSpPr>
        <p:spPr bwMode="auto">
          <a:xfrm>
            <a:off x="1479550" y="5297488"/>
            <a:ext cx="77788" cy="777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80" name="Oval 47"/>
          <p:cNvSpPr>
            <a:spLocks noChangeAspect="1" noChangeArrowheads="1"/>
          </p:cNvSpPr>
          <p:nvPr/>
        </p:nvSpPr>
        <p:spPr bwMode="auto">
          <a:xfrm>
            <a:off x="1816100" y="5297488"/>
            <a:ext cx="77788" cy="777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81" name="Oval 48"/>
          <p:cNvSpPr>
            <a:spLocks noChangeAspect="1" noChangeArrowheads="1"/>
          </p:cNvSpPr>
          <p:nvPr/>
        </p:nvSpPr>
        <p:spPr bwMode="auto">
          <a:xfrm>
            <a:off x="2135188" y="5294313"/>
            <a:ext cx="76200" cy="777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82" name="Oval 49"/>
          <p:cNvSpPr>
            <a:spLocks noChangeAspect="1" noChangeArrowheads="1"/>
          </p:cNvSpPr>
          <p:nvPr/>
        </p:nvSpPr>
        <p:spPr bwMode="auto">
          <a:xfrm>
            <a:off x="2430463" y="529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83" name="Oval 50"/>
          <p:cNvSpPr>
            <a:spLocks noChangeAspect="1" noChangeArrowheads="1"/>
          </p:cNvSpPr>
          <p:nvPr/>
        </p:nvSpPr>
        <p:spPr bwMode="auto">
          <a:xfrm>
            <a:off x="2736850" y="529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84" name="Oval 51"/>
          <p:cNvSpPr>
            <a:spLocks noChangeAspect="1" noChangeArrowheads="1"/>
          </p:cNvSpPr>
          <p:nvPr/>
        </p:nvSpPr>
        <p:spPr bwMode="auto">
          <a:xfrm>
            <a:off x="3038475" y="5300663"/>
            <a:ext cx="76200" cy="777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85" name="Oval 52"/>
          <p:cNvSpPr>
            <a:spLocks noChangeAspect="1" noChangeArrowheads="1"/>
          </p:cNvSpPr>
          <p:nvPr/>
        </p:nvSpPr>
        <p:spPr bwMode="auto">
          <a:xfrm>
            <a:off x="3344863" y="5300663"/>
            <a:ext cx="76200" cy="777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86" name="Oval 53"/>
          <p:cNvSpPr>
            <a:spLocks noChangeAspect="1" noChangeArrowheads="1"/>
          </p:cNvSpPr>
          <p:nvPr/>
        </p:nvSpPr>
        <p:spPr bwMode="auto">
          <a:xfrm>
            <a:off x="1171575" y="55657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87" name="Oval 54"/>
          <p:cNvSpPr>
            <a:spLocks noChangeAspect="1" noChangeArrowheads="1"/>
          </p:cNvSpPr>
          <p:nvPr/>
        </p:nvSpPr>
        <p:spPr bwMode="auto">
          <a:xfrm>
            <a:off x="1477963" y="55657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88" name="Oval 55"/>
          <p:cNvSpPr>
            <a:spLocks noChangeAspect="1" noChangeArrowheads="1"/>
          </p:cNvSpPr>
          <p:nvPr/>
        </p:nvSpPr>
        <p:spPr bwMode="auto">
          <a:xfrm>
            <a:off x="1814513" y="55657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89" name="Oval 56"/>
          <p:cNvSpPr>
            <a:spLocks noChangeAspect="1" noChangeArrowheads="1"/>
          </p:cNvSpPr>
          <p:nvPr/>
        </p:nvSpPr>
        <p:spPr bwMode="auto">
          <a:xfrm>
            <a:off x="2133600" y="55626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/>
          </a:p>
        </p:txBody>
      </p:sp>
      <p:sp>
        <p:nvSpPr>
          <p:cNvPr id="31790" name="Oval 57"/>
          <p:cNvSpPr>
            <a:spLocks noChangeAspect="1" noChangeArrowheads="1"/>
          </p:cNvSpPr>
          <p:nvPr/>
        </p:nvSpPr>
        <p:spPr bwMode="auto">
          <a:xfrm>
            <a:off x="2428875" y="556418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91" name="Oval 58"/>
          <p:cNvSpPr>
            <a:spLocks noChangeAspect="1" noChangeArrowheads="1"/>
          </p:cNvSpPr>
          <p:nvPr/>
        </p:nvSpPr>
        <p:spPr bwMode="auto">
          <a:xfrm>
            <a:off x="2735263" y="556418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92" name="Oval 59"/>
          <p:cNvSpPr>
            <a:spLocks noChangeAspect="1" noChangeArrowheads="1"/>
          </p:cNvSpPr>
          <p:nvPr/>
        </p:nvSpPr>
        <p:spPr bwMode="auto">
          <a:xfrm>
            <a:off x="3035300" y="5568950"/>
            <a:ext cx="77788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93" name="Oval 60"/>
          <p:cNvSpPr>
            <a:spLocks noChangeAspect="1" noChangeArrowheads="1"/>
          </p:cNvSpPr>
          <p:nvPr/>
        </p:nvSpPr>
        <p:spPr bwMode="auto">
          <a:xfrm>
            <a:off x="3341688" y="55689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94" name="Oval 61"/>
          <p:cNvSpPr>
            <a:spLocks noChangeAspect="1" noChangeArrowheads="1"/>
          </p:cNvSpPr>
          <p:nvPr/>
        </p:nvSpPr>
        <p:spPr bwMode="auto">
          <a:xfrm>
            <a:off x="1171575" y="5835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95" name="Oval 62"/>
          <p:cNvSpPr>
            <a:spLocks noChangeAspect="1" noChangeArrowheads="1"/>
          </p:cNvSpPr>
          <p:nvPr/>
        </p:nvSpPr>
        <p:spPr bwMode="auto">
          <a:xfrm>
            <a:off x="1477963" y="5835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96" name="Oval 63"/>
          <p:cNvSpPr>
            <a:spLocks noChangeAspect="1" noChangeArrowheads="1"/>
          </p:cNvSpPr>
          <p:nvPr/>
        </p:nvSpPr>
        <p:spPr bwMode="auto">
          <a:xfrm>
            <a:off x="1814513" y="5835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97" name="Oval 64"/>
          <p:cNvSpPr>
            <a:spLocks noChangeAspect="1" noChangeArrowheads="1"/>
          </p:cNvSpPr>
          <p:nvPr/>
        </p:nvSpPr>
        <p:spPr bwMode="auto">
          <a:xfrm>
            <a:off x="2133600" y="58324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98" name="Oval 65"/>
          <p:cNvSpPr>
            <a:spLocks noChangeAspect="1" noChangeArrowheads="1"/>
          </p:cNvSpPr>
          <p:nvPr/>
        </p:nvSpPr>
        <p:spPr bwMode="auto">
          <a:xfrm>
            <a:off x="2428875" y="5832475"/>
            <a:ext cx="76200" cy="777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99" name="Oval 66"/>
          <p:cNvSpPr>
            <a:spLocks noChangeAspect="1" noChangeArrowheads="1"/>
          </p:cNvSpPr>
          <p:nvPr/>
        </p:nvSpPr>
        <p:spPr bwMode="auto">
          <a:xfrm>
            <a:off x="2735263" y="5832475"/>
            <a:ext cx="76200" cy="777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00" name="Oval 67"/>
          <p:cNvSpPr>
            <a:spLocks noChangeAspect="1" noChangeArrowheads="1"/>
          </p:cNvSpPr>
          <p:nvPr/>
        </p:nvSpPr>
        <p:spPr bwMode="auto">
          <a:xfrm>
            <a:off x="3035300" y="5838825"/>
            <a:ext cx="77788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01" name="Oval 68"/>
          <p:cNvSpPr>
            <a:spLocks noChangeAspect="1" noChangeArrowheads="1"/>
          </p:cNvSpPr>
          <p:nvPr/>
        </p:nvSpPr>
        <p:spPr bwMode="auto">
          <a:xfrm>
            <a:off x="3341688" y="583882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02" name="Oval 69"/>
          <p:cNvSpPr>
            <a:spLocks noChangeAspect="1" noChangeArrowheads="1"/>
          </p:cNvSpPr>
          <p:nvPr/>
        </p:nvSpPr>
        <p:spPr bwMode="auto">
          <a:xfrm>
            <a:off x="1171575" y="6096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03" name="Oval 70"/>
          <p:cNvSpPr>
            <a:spLocks noChangeAspect="1" noChangeArrowheads="1"/>
          </p:cNvSpPr>
          <p:nvPr/>
        </p:nvSpPr>
        <p:spPr bwMode="auto">
          <a:xfrm>
            <a:off x="1477963" y="6096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04" name="Oval 71"/>
          <p:cNvSpPr>
            <a:spLocks noChangeAspect="1" noChangeArrowheads="1"/>
          </p:cNvSpPr>
          <p:nvPr/>
        </p:nvSpPr>
        <p:spPr bwMode="auto">
          <a:xfrm>
            <a:off x="1814513" y="6096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05" name="Oval 72"/>
          <p:cNvSpPr>
            <a:spLocks noChangeAspect="1" noChangeArrowheads="1"/>
          </p:cNvSpPr>
          <p:nvPr/>
        </p:nvSpPr>
        <p:spPr bwMode="auto">
          <a:xfrm>
            <a:off x="2133600" y="609282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06" name="Oval 73"/>
          <p:cNvSpPr>
            <a:spLocks noChangeAspect="1" noChangeArrowheads="1"/>
          </p:cNvSpPr>
          <p:nvPr/>
        </p:nvSpPr>
        <p:spPr bwMode="auto">
          <a:xfrm>
            <a:off x="2428875" y="6094413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07" name="Oval 74"/>
          <p:cNvSpPr>
            <a:spLocks noChangeAspect="1" noChangeArrowheads="1"/>
          </p:cNvSpPr>
          <p:nvPr/>
        </p:nvSpPr>
        <p:spPr bwMode="auto">
          <a:xfrm>
            <a:off x="2735263" y="6094413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08" name="Oval 75"/>
          <p:cNvSpPr>
            <a:spLocks noChangeAspect="1" noChangeArrowheads="1"/>
          </p:cNvSpPr>
          <p:nvPr/>
        </p:nvSpPr>
        <p:spPr bwMode="auto">
          <a:xfrm>
            <a:off x="3035300" y="6099175"/>
            <a:ext cx="77788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09" name="Oval 76"/>
          <p:cNvSpPr>
            <a:spLocks noChangeAspect="1" noChangeArrowheads="1"/>
          </p:cNvSpPr>
          <p:nvPr/>
        </p:nvSpPr>
        <p:spPr bwMode="auto">
          <a:xfrm>
            <a:off x="3341688" y="60991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10" name="Oval 77"/>
          <p:cNvSpPr>
            <a:spLocks noChangeAspect="1" noChangeArrowheads="1"/>
          </p:cNvSpPr>
          <p:nvPr/>
        </p:nvSpPr>
        <p:spPr bwMode="auto">
          <a:xfrm>
            <a:off x="1171575" y="6357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11" name="Oval 78"/>
          <p:cNvSpPr>
            <a:spLocks noChangeAspect="1" noChangeArrowheads="1"/>
          </p:cNvSpPr>
          <p:nvPr/>
        </p:nvSpPr>
        <p:spPr bwMode="auto">
          <a:xfrm>
            <a:off x="1477963" y="6357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12" name="Oval 79"/>
          <p:cNvSpPr>
            <a:spLocks noChangeAspect="1" noChangeArrowheads="1"/>
          </p:cNvSpPr>
          <p:nvPr/>
        </p:nvSpPr>
        <p:spPr bwMode="auto">
          <a:xfrm>
            <a:off x="1814513" y="6357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13" name="Oval 80"/>
          <p:cNvSpPr>
            <a:spLocks noChangeAspect="1" noChangeArrowheads="1"/>
          </p:cNvSpPr>
          <p:nvPr/>
        </p:nvSpPr>
        <p:spPr bwMode="auto">
          <a:xfrm>
            <a:off x="2133600" y="6354763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14" name="Oval 81"/>
          <p:cNvSpPr>
            <a:spLocks noChangeAspect="1" noChangeArrowheads="1"/>
          </p:cNvSpPr>
          <p:nvPr/>
        </p:nvSpPr>
        <p:spPr bwMode="auto">
          <a:xfrm>
            <a:off x="2428875" y="6354763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15" name="Oval 82"/>
          <p:cNvSpPr>
            <a:spLocks noChangeAspect="1" noChangeArrowheads="1"/>
          </p:cNvSpPr>
          <p:nvPr/>
        </p:nvSpPr>
        <p:spPr bwMode="auto">
          <a:xfrm>
            <a:off x="2735263" y="6354763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16" name="Oval 83"/>
          <p:cNvSpPr>
            <a:spLocks noChangeAspect="1" noChangeArrowheads="1"/>
          </p:cNvSpPr>
          <p:nvPr/>
        </p:nvSpPr>
        <p:spPr bwMode="auto">
          <a:xfrm>
            <a:off x="3035300" y="6361113"/>
            <a:ext cx="77788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17" name="Oval 84"/>
          <p:cNvSpPr>
            <a:spLocks noChangeAspect="1" noChangeArrowheads="1"/>
          </p:cNvSpPr>
          <p:nvPr/>
        </p:nvSpPr>
        <p:spPr bwMode="auto">
          <a:xfrm>
            <a:off x="3341688" y="6361113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18" name="Rectangle 85"/>
          <p:cNvSpPr>
            <a:spLocks noChangeAspect="1" noChangeArrowheads="1"/>
          </p:cNvSpPr>
          <p:nvPr/>
        </p:nvSpPr>
        <p:spPr bwMode="auto">
          <a:xfrm>
            <a:off x="1373188" y="4960938"/>
            <a:ext cx="76200" cy="777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19" name="Rectangle 86"/>
          <p:cNvSpPr>
            <a:spLocks noChangeAspect="1" noChangeArrowheads="1"/>
          </p:cNvSpPr>
          <p:nvPr/>
        </p:nvSpPr>
        <p:spPr bwMode="auto">
          <a:xfrm>
            <a:off x="1411288" y="5459413"/>
            <a:ext cx="76200" cy="762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20" name="Rectangle 87"/>
          <p:cNvSpPr>
            <a:spLocks noChangeAspect="1" noChangeArrowheads="1"/>
          </p:cNvSpPr>
          <p:nvPr/>
        </p:nvSpPr>
        <p:spPr bwMode="auto">
          <a:xfrm>
            <a:off x="2133600" y="5562600"/>
            <a:ext cx="76200" cy="762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21" name="Rectangle 88"/>
          <p:cNvSpPr>
            <a:spLocks noChangeAspect="1" noChangeArrowheads="1"/>
          </p:cNvSpPr>
          <p:nvPr/>
        </p:nvSpPr>
        <p:spPr bwMode="auto">
          <a:xfrm>
            <a:off x="1909763" y="5803900"/>
            <a:ext cx="76200" cy="762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22" name="Rectangle 89"/>
          <p:cNvSpPr>
            <a:spLocks noChangeAspect="1" noChangeArrowheads="1"/>
          </p:cNvSpPr>
          <p:nvPr/>
        </p:nvSpPr>
        <p:spPr bwMode="auto">
          <a:xfrm>
            <a:off x="2865438" y="5076825"/>
            <a:ext cx="77787" cy="762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23" name="Rectangle 90"/>
          <p:cNvSpPr>
            <a:spLocks noChangeAspect="1" noChangeArrowheads="1"/>
          </p:cNvSpPr>
          <p:nvPr/>
        </p:nvSpPr>
        <p:spPr bwMode="auto">
          <a:xfrm>
            <a:off x="2598738" y="5497513"/>
            <a:ext cx="76200" cy="762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24" name="Rectangle 91"/>
          <p:cNvSpPr>
            <a:spLocks noChangeAspect="1" noChangeArrowheads="1"/>
          </p:cNvSpPr>
          <p:nvPr/>
        </p:nvSpPr>
        <p:spPr bwMode="auto">
          <a:xfrm>
            <a:off x="2368550" y="5994400"/>
            <a:ext cx="76200" cy="762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25" name="Rectangle 92"/>
          <p:cNvSpPr>
            <a:spLocks noChangeAspect="1" noChangeArrowheads="1"/>
          </p:cNvSpPr>
          <p:nvPr/>
        </p:nvSpPr>
        <p:spPr bwMode="auto">
          <a:xfrm>
            <a:off x="2292350" y="5076825"/>
            <a:ext cx="76200" cy="762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26" name="Rectangle 93"/>
          <p:cNvSpPr>
            <a:spLocks noChangeAspect="1" noChangeArrowheads="1"/>
          </p:cNvSpPr>
          <p:nvPr/>
        </p:nvSpPr>
        <p:spPr bwMode="auto">
          <a:xfrm>
            <a:off x="1527175" y="6224588"/>
            <a:ext cx="76200" cy="762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27" name="Rectangle 94"/>
          <p:cNvSpPr>
            <a:spLocks noChangeAspect="1" noChangeArrowheads="1"/>
          </p:cNvSpPr>
          <p:nvPr/>
        </p:nvSpPr>
        <p:spPr bwMode="auto">
          <a:xfrm>
            <a:off x="2981325" y="5803900"/>
            <a:ext cx="76200" cy="762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28" name="Rectangle 95"/>
          <p:cNvSpPr>
            <a:spLocks noChangeAspect="1" noChangeArrowheads="1"/>
          </p:cNvSpPr>
          <p:nvPr/>
        </p:nvSpPr>
        <p:spPr bwMode="auto">
          <a:xfrm>
            <a:off x="3133725" y="6300788"/>
            <a:ext cx="76200" cy="762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29" name="Oval 96"/>
          <p:cNvSpPr>
            <a:spLocks noChangeAspect="1" noChangeArrowheads="1"/>
          </p:cNvSpPr>
          <p:nvPr/>
        </p:nvSpPr>
        <p:spPr bwMode="auto">
          <a:xfrm>
            <a:off x="1601788" y="5057775"/>
            <a:ext cx="1109662" cy="995363"/>
          </a:xfrm>
          <a:prstGeom prst="ellipse">
            <a:avLst/>
          </a:prstGeom>
          <a:noFill/>
          <a:ln w="9525">
            <a:solidFill>
              <a:srgbClr val="324CB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324CB1"/>
              </a:solidFill>
            </a:endParaRPr>
          </a:p>
        </p:txBody>
      </p:sp>
      <p:sp>
        <p:nvSpPr>
          <p:cNvPr id="31830" name="Line 97"/>
          <p:cNvSpPr>
            <a:spLocks noChangeAspect="1" noChangeShapeType="1"/>
          </p:cNvSpPr>
          <p:nvPr/>
        </p:nvSpPr>
        <p:spPr bwMode="auto">
          <a:xfrm flipV="1">
            <a:off x="2200275" y="5360988"/>
            <a:ext cx="460375" cy="228600"/>
          </a:xfrm>
          <a:prstGeom prst="line">
            <a:avLst/>
          </a:prstGeom>
          <a:noFill/>
          <a:ln w="9525">
            <a:solidFill>
              <a:srgbClr val="324CB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31" name="Rectangle 98"/>
          <p:cNvSpPr>
            <a:spLocks noChangeAspect="1" noChangeArrowheads="1"/>
          </p:cNvSpPr>
          <p:nvPr/>
        </p:nvSpPr>
        <p:spPr bwMode="auto">
          <a:xfrm>
            <a:off x="146050" y="4876800"/>
            <a:ext cx="76200" cy="777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32" name="Oval 99"/>
          <p:cNvSpPr>
            <a:spLocks noChangeAspect="1" noChangeArrowheads="1"/>
          </p:cNvSpPr>
          <p:nvPr/>
        </p:nvSpPr>
        <p:spPr bwMode="auto">
          <a:xfrm>
            <a:off x="152400" y="5562600"/>
            <a:ext cx="77788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33" name="Text Box 100"/>
          <p:cNvSpPr txBox="1">
            <a:spLocks noChangeArrowheads="1"/>
          </p:cNvSpPr>
          <p:nvPr/>
        </p:nvSpPr>
        <p:spPr bwMode="auto">
          <a:xfrm>
            <a:off x="0" y="4929188"/>
            <a:ext cx="11033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observation</a:t>
            </a:r>
            <a:endParaRPr lang="en-US"/>
          </a:p>
        </p:txBody>
      </p:sp>
      <p:sp>
        <p:nvSpPr>
          <p:cNvPr id="31834" name="Text Box 101"/>
          <p:cNvSpPr txBox="1">
            <a:spLocks noChangeArrowheads="1"/>
          </p:cNvSpPr>
          <p:nvPr/>
        </p:nvSpPr>
        <p:spPr bwMode="auto">
          <a:xfrm>
            <a:off x="-100013" y="5489575"/>
            <a:ext cx="109855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  <a:r>
              <a:rPr lang="en-US" sz="1400"/>
              <a:t>model grid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4800" y="304800"/>
            <a:ext cx="7696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Arial"/>
                <a:cs typeface="Arial"/>
              </a:rPr>
              <a:t>Convective-scale </a:t>
            </a:r>
            <a:r>
              <a:rPr lang="en-US" sz="2800" b="1" dirty="0" smtClean="0">
                <a:latin typeface="Arial"/>
                <a:cs typeface="Arial"/>
              </a:rPr>
              <a:t>DA  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33400" y="1143000"/>
            <a:ext cx="816927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buClr>
                <a:schemeClr val="accent2"/>
              </a:buClr>
              <a:buFont typeface="Wingdings" pitchFamily="-1" charset="2"/>
              <a:buChar char="§"/>
            </a:pPr>
            <a:r>
              <a:rPr lang="en-US" sz="2400" dirty="0">
                <a:latin typeface="Helvetica" pitchFamily="-1" charset="0"/>
              </a:rPr>
              <a:t> Objective</a:t>
            </a:r>
          </a:p>
          <a:p>
            <a:pPr algn="l">
              <a:buClr>
                <a:schemeClr val="accent2"/>
              </a:buClr>
              <a:buFont typeface="Wingdings" pitchFamily="-1" charset="2"/>
              <a:buNone/>
            </a:pPr>
            <a:r>
              <a:rPr lang="en-US" sz="2400" dirty="0">
                <a:latin typeface="Helvetica" pitchFamily="-1" charset="0"/>
              </a:rPr>
              <a:t>         </a:t>
            </a:r>
            <a:r>
              <a:rPr lang="en-US" sz="2400" dirty="0" smtClean="0">
                <a:latin typeface="Helvetica" pitchFamily="-1" charset="0"/>
              </a:rPr>
              <a:t> High-impact weather; QPF</a:t>
            </a:r>
          </a:p>
          <a:p>
            <a:pPr algn="l">
              <a:buClr>
                <a:schemeClr val="accent2"/>
              </a:buClr>
              <a:buFont typeface="Wingdings" pitchFamily="-1" charset="2"/>
              <a:buNone/>
            </a:pPr>
            <a:r>
              <a:rPr lang="en-US" sz="2400" dirty="0">
                <a:latin typeface="Helvetica" pitchFamily="-1" charset="0"/>
                <a:sym typeface="Monotype Sorts" pitchFamily="-1" charset="2"/>
              </a:rPr>
              <a:t>         </a:t>
            </a:r>
            <a:r>
              <a:rPr lang="en-US" sz="2400" dirty="0" smtClean="0">
                <a:latin typeface="Helvetica" pitchFamily="-1" charset="0"/>
                <a:sym typeface="Monotype Sorts" pitchFamily="-1" charset="2"/>
              </a:rPr>
              <a:t> </a:t>
            </a:r>
            <a:r>
              <a:rPr lang="en-US" dirty="0" smtClean="0">
                <a:latin typeface="Helvetica" pitchFamily="-1" charset="0"/>
                <a:sym typeface="Monotype Sorts" pitchFamily="-1" charset="2"/>
              </a:rPr>
              <a:t>- </a:t>
            </a:r>
            <a:r>
              <a:rPr lang="en-US" sz="2400" dirty="0" smtClean="0">
                <a:latin typeface="Helvetica" pitchFamily="-1" charset="0"/>
                <a:sym typeface="Monotype Sorts" pitchFamily="-1" charset="2"/>
              </a:rPr>
              <a:t>Short </a:t>
            </a:r>
            <a:r>
              <a:rPr lang="en-US" sz="2400" dirty="0">
                <a:latin typeface="Helvetica" pitchFamily="-1" charset="0"/>
                <a:sym typeface="Monotype Sorts" pitchFamily="-1" charset="2"/>
              </a:rPr>
              <a:t>window, rapid update </a:t>
            </a:r>
            <a:r>
              <a:rPr lang="en-US" sz="2400" dirty="0" smtClean="0">
                <a:latin typeface="Helvetica" pitchFamily="-1" charset="0"/>
                <a:sym typeface="Monotype Sorts" pitchFamily="-1" charset="2"/>
              </a:rPr>
              <a:t>cycle</a:t>
            </a:r>
          </a:p>
          <a:p>
            <a:pPr algn="l">
              <a:buClr>
                <a:schemeClr val="accent2"/>
              </a:buClr>
              <a:buFont typeface="Wingdings" pitchFamily="-1" charset="2"/>
              <a:buNone/>
            </a:pPr>
            <a:r>
              <a:rPr lang="en-US" dirty="0" smtClean="0">
                <a:latin typeface="Helvetica" pitchFamily="-1" charset="0"/>
                <a:sym typeface="Monotype Sorts" pitchFamily="-1" charset="2"/>
              </a:rPr>
              <a:t>          - High-resolution; convection-permitting</a:t>
            </a:r>
            <a:endParaRPr lang="en-US" sz="2400" dirty="0" smtClean="0">
              <a:latin typeface="Helvetica" pitchFamily="-1" charset="0"/>
            </a:endParaRPr>
          </a:p>
          <a:p>
            <a:pPr algn="l">
              <a:buClr>
                <a:schemeClr val="accent2"/>
              </a:buClr>
              <a:buFont typeface="Wingdings" pitchFamily="-1" charset="2"/>
              <a:buNone/>
            </a:pPr>
            <a:endParaRPr lang="en-US" sz="2400" dirty="0">
              <a:latin typeface="Helvetica" pitchFamily="-1" charset="0"/>
            </a:endParaRPr>
          </a:p>
          <a:p>
            <a:pPr algn="l">
              <a:buClr>
                <a:schemeClr val="accent2"/>
              </a:buClr>
              <a:buFont typeface="Wingdings" pitchFamily="-1" charset="2"/>
              <a:buChar char="§"/>
            </a:pPr>
            <a:r>
              <a:rPr lang="en-US" sz="2400" dirty="0">
                <a:latin typeface="Helvetica" pitchFamily="-1" charset="0"/>
              </a:rPr>
              <a:t> Major data source </a:t>
            </a:r>
          </a:p>
          <a:p>
            <a:pPr lvl="1" algn="l">
              <a:buFont typeface="Wingdings" pitchFamily="-1" charset="2"/>
              <a:buNone/>
            </a:pPr>
            <a:r>
              <a:rPr lang="en-US" sz="2400" dirty="0">
                <a:latin typeface="Helvetica" pitchFamily="-1" charset="0"/>
              </a:rPr>
              <a:t>   </a:t>
            </a:r>
            <a:r>
              <a:rPr lang="en-US" sz="2400" dirty="0" smtClean="0">
                <a:latin typeface="Helvetica" pitchFamily="-1" charset="0"/>
              </a:rPr>
              <a:t> Radar data; satellite; </a:t>
            </a:r>
            <a:r>
              <a:rPr lang="en-US" sz="2400" dirty="0" err="1" smtClean="0">
                <a:latin typeface="Helvetica" pitchFamily="-1" charset="0"/>
              </a:rPr>
              <a:t>mesonet</a:t>
            </a:r>
            <a:endParaRPr lang="en-US" sz="2400" dirty="0" smtClean="0">
              <a:latin typeface="Helvetica" pitchFamily="-1" charset="0"/>
            </a:endParaRPr>
          </a:p>
          <a:p>
            <a:pPr lvl="1" algn="l">
              <a:buFont typeface="Wingdings" pitchFamily="-1" charset="2"/>
              <a:buNone/>
            </a:pPr>
            <a:r>
              <a:rPr lang="en-US" sz="2400" dirty="0">
                <a:latin typeface="Helvetica" pitchFamily="-1" charset="0"/>
              </a:rPr>
              <a:t>   </a:t>
            </a:r>
            <a:r>
              <a:rPr lang="en-US" sz="2400" dirty="0" smtClean="0">
                <a:latin typeface="Helvetica" pitchFamily="-1" charset="0"/>
              </a:rPr>
              <a:t> - High </a:t>
            </a:r>
            <a:r>
              <a:rPr lang="en-US" sz="2400" dirty="0">
                <a:latin typeface="Helvetica" pitchFamily="-1" charset="0"/>
              </a:rPr>
              <a:t>resolution, but limited variables </a:t>
            </a:r>
            <a:endParaRPr lang="en-US" sz="2400" dirty="0" smtClean="0">
              <a:latin typeface="Helvetica" pitchFamily="-1" charset="0"/>
            </a:endParaRPr>
          </a:p>
          <a:p>
            <a:pPr lvl="1" algn="l">
              <a:buFont typeface="Wingdings" pitchFamily="-1" charset="2"/>
              <a:buNone/>
            </a:pPr>
            <a:endParaRPr lang="en-US" sz="2400" dirty="0" smtClean="0">
              <a:latin typeface="Helvetica" pitchFamily="-1" charset="0"/>
            </a:endParaRPr>
          </a:p>
          <a:p>
            <a:pPr algn="l">
              <a:buClr>
                <a:schemeClr val="accent2"/>
              </a:buClr>
              <a:buFont typeface="Wingdings" pitchFamily="-1" charset="2"/>
              <a:buChar char="§"/>
            </a:pPr>
            <a:r>
              <a:rPr lang="en-US" sz="2400" dirty="0">
                <a:latin typeface="Helvetica" pitchFamily="-1" charset="0"/>
              </a:rPr>
              <a:t> Balance constraint</a:t>
            </a:r>
          </a:p>
          <a:p>
            <a:pPr lvl="1" algn="l">
              <a:buFont typeface="Wingdings" pitchFamily="-1" charset="2"/>
              <a:buNone/>
            </a:pPr>
            <a:r>
              <a:rPr lang="en-US" sz="2400" dirty="0">
                <a:latin typeface="Helvetica" pitchFamily="-1" charset="0"/>
              </a:rPr>
              <a:t>   </a:t>
            </a:r>
            <a:r>
              <a:rPr lang="en-US" sz="2400" dirty="0" smtClean="0">
                <a:latin typeface="Helvetica" pitchFamily="-1" charset="0"/>
              </a:rPr>
              <a:t> </a:t>
            </a:r>
            <a:r>
              <a:rPr lang="en-US" dirty="0" smtClean="0">
                <a:latin typeface="Helvetica" pitchFamily="-1" charset="0"/>
              </a:rPr>
              <a:t>T</a:t>
            </a:r>
            <a:r>
              <a:rPr lang="en-US" sz="2400" dirty="0" smtClean="0">
                <a:latin typeface="Helvetica" pitchFamily="-1" charset="0"/>
              </a:rPr>
              <a:t>ime </a:t>
            </a:r>
            <a:r>
              <a:rPr lang="en-US" sz="2400" dirty="0">
                <a:latin typeface="Helvetica" pitchFamily="-1" charset="0"/>
              </a:rPr>
              <a:t>tendency terms important</a:t>
            </a:r>
          </a:p>
          <a:p>
            <a:pPr lvl="1" algn="l">
              <a:buFont typeface="Wingdings" pitchFamily="-1" charset="2"/>
              <a:buNone/>
            </a:pPr>
            <a:r>
              <a:rPr lang="en-US" sz="2400" dirty="0">
                <a:latin typeface="Helvetica" pitchFamily="-1" charset="0"/>
              </a:rPr>
              <a:t>   </a:t>
            </a:r>
            <a:r>
              <a:rPr lang="en-US" sz="2400" dirty="0" smtClean="0">
                <a:latin typeface="Helvetica" pitchFamily="-1" charset="0"/>
              </a:rPr>
              <a:t> </a:t>
            </a:r>
            <a:r>
              <a:rPr lang="en-US" dirty="0" smtClean="0">
                <a:latin typeface="Helvetica" pitchFamily="-1" charset="0"/>
              </a:rPr>
              <a:t>- </a:t>
            </a:r>
            <a:r>
              <a:rPr lang="en-US" sz="2400" dirty="0" smtClean="0">
                <a:latin typeface="Helvetica" pitchFamily="-1" charset="0"/>
              </a:rPr>
              <a:t>4D </a:t>
            </a:r>
            <a:r>
              <a:rPr lang="en-US" sz="2400" dirty="0">
                <a:latin typeface="Helvetica" pitchFamily="-1" charset="0"/>
              </a:rPr>
              <a:t>schemes, flow-dependent covariance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>
            <a:spLocks noChangeArrowheads="1"/>
          </p:cNvSpPr>
          <p:nvPr/>
        </p:nvSpPr>
        <p:spPr bwMode="auto">
          <a:xfrm>
            <a:off x="3733800" y="3733800"/>
            <a:ext cx="609600" cy="838200"/>
          </a:xfrm>
          <a:prstGeom prst="rect">
            <a:avLst/>
          </a:prstGeom>
          <a:solidFill>
            <a:srgbClr val="D3ECF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4572000" y="3886200"/>
            <a:ext cx="838200" cy="533400"/>
          </a:xfrm>
          <a:prstGeom prst="rect">
            <a:avLst/>
          </a:prstGeom>
          <a:solidFill>
            <a:srgbClr val="D3ECF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1028"/>
          <p:cNvSpPr>
            <a:spLocks noChangeArrowheads="1"/>
          </p:cNvSpPr>
          <p:nvPr/>
        </p:nvSpPr>
        <p:spPr bwMode="auto">
          <a:xfrm>
            <a:off x="1981200" y="3886200"/>
            <a:ext cx="685800" cy="533400"/>
          </a:xfrm>
          <a:prstGeom prst="rect">
            <a:avLst/>
          </a:prstGeom>
          <a:solidFill>
            <a:srgbClr val="D3ECF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1029"/>
          <p:cNvSpPr>
            <a:spLocks noChangeArrowheads="1"/>
          </p:cNvSpPr>
          <p:nvPr/>
        </p:nvSpPr>
        <p:spPr bwMode="auto">
          <a:xfrm>
            <a:off x="5715000" y="3886200"/>
            <a:ext cx="838200" cy="533400"/>
          </a:xfrm>
          <a:prstGeom prst="rect">
            <a:avLst/>
          </a:prstGeom>
          <a:solidFill>
            <a:srgbClr val="D3ECF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>
              <a:solidFill>
                <a:schemeClr val="bg1"/>
              </a:solidFill>
              <a:latin typeface="Helvetica" pitchFamily="-1" charset="0"/>
            </a:endParaRPr>
          </a:p>
        </p:txBody>
      </p:sp>
      <p:sp>
        <p:nvSpPr>
          <p:cNvPr id="8" name="Rectangle 1030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0" name="Group 1032"/>
          <p:cNvGrpSpPr>
            <a:grpSpLocks/>
          </p:cNvGrpSpPr>
          <p:nvPr/>
        </p:nvGrpSpPr>
        <p:grpSpPr bwMode="auto">
          <a:xfrm>
            <a:off x="914400" y="1752600"/>
            <a:ext cx="6700838" cy="1447800"/>
            <a:chOff x="576" y="1152"/>
            <a:chExt cx="4221" cy="912"/>
          </a:xfrm>
        </p:grpSpPr>
        <p:graphicFrame>
          <p:nvGraphicFramePr>
            <p:cNvPr id="11" name="Object 1033"/>
            <p:cNvGraphicFramePr>
              <a:graphicFrameLocks noChangeAspect="1"/>
            </p:cNvGraphicFramePr>
            <p:nvPr/>
          </p:nvGraphicFramePr>
          <p:xfrm>
            <a:off x="1303" y="1450"/>
            <a:ext cx="3494" cy="614"/>
          </p:xfrm>
          <a:graphic>
            <a:graphicData uri="http://schemas.openxmlformats.org/presentationml/2006/ole">
              <p:oleObj spid="_x0000_s211970" name="Equation" r:id="rId3" imgW="2400697" imgH="419497" progId="">
                <p:embed/>
              </p:oleObj>
            </a:graphicData>
          </a:graphic>
        </p:graphicFrame>
        <p:sp>
          <p:nvSpPr>
            <p:cNvPr id="12" name="Text Box 1034"/>
            <p:cNvSpPr txBox="1">
              <a:spLocks noChangeArrowheads="1"/>
            </p:cNvSpPr>
            <p:nvPr/>
          </p:nvSpPr>
          <p:spPr bwMode="auto">
            <a:xfrm>
              <a:off x="576" y="1152"/>
              <a:ext cx="35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dirty="0">
                  <a:solidFill>
                    <a:srgbClr val="191E7A"/>
                  </a:solidFill>
                  <a:latin typeface="Times New Roman" pitchFamily="-1" charset="0"/>
                </a:rPr>
                <a:t>Horizontal momentum equation:</a:t>
              </a:r>
            </a:p>
          </p:txBody>
        </p:sp>
      </p:grpSp>
      <p:sp>
        <p:nvSpPr>
          <p:cNvPr id="13" name="Text Box 1035"/>
          <p:cNvSpPr txBox="1">
            <a:spLocks noChangeArrowheads="1"/>
          </p:cNvSpPr>
          <p:nvPr/>
        </p:nvSpPr>
        <p:spPr bwMode="auto">
          <a:xfrm>
            <a:off x="3200400" y="4876800"/>
            <a:ext cx="2819400" cy="457200"/>
          </a:xfrm>
          <a:prstGeom prst="rect">
            <a:avLst/>
          </a:prstGeom>
          <a:solidFill>
            <a:srgbClr val="D3ECFB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-1" charset="0"/>
              </a:rPr>
              <a:t>geostrophic balance</a:t>
            </a:r>
          </a:p>
        </p:txBody>
      </p:sp>
      <p:sp>
        <p:nvSpPr>
          <p:cNvPr id="14" name="Text Box 1036"/>
          <p:cNvSpPr txBox="1">
            <a:spLocks noChangeArrowheads="1"/>
          </p:cNvSpPr>
          <p:nvPr/>
        </p:nvSpPr>
        <p:spPr bwMode="auto">
          <a:xfrm>
            <a:off x="3352800" y="4876800"/>
            <a:ext cx="2590800" cy="457200"/>
          </a:xfrm>
          <a:prstGeom prst="rect">
            <a:avLst/>
          </a:prstGeom>
          <a:solidFill>
            <a:srgbClr val="D3ECFB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latin typeface="Times New Roman" pitchFamily="-1" charset="0"/>
              </a:rPr>
              <a:t>nonlinear balance</a:t>
            </a:r>
          </a:p>
        </p:txBody>
      </p:sp>
      <p:graphicFrame>
        <p:nvGraphicFramePr>
          <p:cNvPr id="15" name="Object 1037"/>
          <p:cNvGraphicFramePr>
            <a:graphicFrameLocks noChangeAspect="1"/>
          </p:cNvGraphicFramePr>
          <p:nvPr/>
        </p:nvGraphicFramePr>
        <p:xfrm>
          <a:off x="1981200" y="3657600"/>
          <a:ext cx="5946775" cy="1000125"/>
        </p:xfrm>
        <a:graphic>
          <a:graphicData uri="http://schemas.openxmlformats.org/presentationml/2006/ole">
            <p:oleObj spid="_x0000_s211971" name="Equation" r:id="rId4" imgW="2578497" imgH="432197" progId="">
              <p:embed/>
            </p:oleObj>
          </a:graphicData>
        </a:graphic>
      </p:graphicFrame>
      <p:sp>
        <p:nvSpPr>
          <p:cNvPr id="16" name="Text Box 1038"/>
          <p:cNvSpPr txBox="1">
            <a:spLocks noChangeArrowheads="1"/>
          </p:cNvSpPr>
          <p:nvPr/>
        </p:nvSpPr>
        <p:spPr bwMode="auto">
          <a:xfrm>
            <a:off x="914400" y="3190875"/>
            <a:ext cx="472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rgbClr val="191E7A"/>
                </a:solidFill>
                <a:latin typeface="Times New Roman" pitchFamily="-1" charset="0"/>
              </a:rPr>
              <a:t>Take horizontal divergence:</a:t>
            </a:r>
          </a:p>
        </p:txBody>
      </p:sp>
      <p:sp>
        <p:nvSpPr>
          <p:cNvPr id="17" name="Text Box 1039"/>
          <p:cNvSpPr txBox="1">
            <a:spLocks noChangeArrowheads="1"/>
          </p:cNvSpPr>
          <p:nvPr/>
        </p:nvSpPr>
        <p:spPr bwMode="auto">
          <a:xfrm>
            <a:off x="2743200" y="4876800"/>
            <a:ext cx="3429000" cy="457200"/>
          </a:xfrm>
          <a:prstGeom prst="rect">
            <a:avLst/>
          </a:prstGeom>
          <a:solidFill>
            <a:srgbClr val="D3ECFB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latin typeface="Times New Roman" pitchFamily="-1" charset="0"/>
              </a:rPr>
              <a:t>convective scale balance?</a:t>
            </a:r>
          </a:p>
        </p:txBody>
      </p:sp>
      <p:sp>
        <p:nvSpPr>
          <p:cNvPr id="18" name="Text Box 1040"/>
          <p:cNvSpPr txBox="1">
            <a:spLocks noChangeArrowheads="1"/>
          </p:cNvSpPr>
          <p:nvPr/>
        </p:nvSpPr>
        <p:spPr bwMode="auto">
          <a:xfrm>
            <a:off x="1879070" y="609600"/>
            <a:ext cx="45556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Convective-scale balance</a:t>
            </a:r>
            <a:endParaRPr lang="en-US" sz="2800" b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3" grpId="0" animBg="1"/>
      <p:bldP spid="14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762000" y="381000"/>
            <a:ext cx="8001000" cy="7651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latin typeface="Helvetica Neue" pitchFamily="-65" charset="0"/>
              </a:rPr>
              <a:t>Outline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dirty="0">
              <a:solidFill>
                <a:srgbClr val="000066"/>
              </a:solidFill>
              <a:latin typeface="Helvetica Neue" pitchFamily="-65" charset="0"/>
            </a:endParaRPr>
          </a:p>
          <a:p>
            <a:pPr algn="l">
              <a:lnSpc>
                <a:spcPct val="80000"/>
              </a:lnSpc>
              <a:spcBef>
                <a:spcPct val="50000"/>
              </a:spcBef>
              <a:buFont typeface="Wingdings" pitchFamily="-65" charset="2"/>
              <a:buChar char="§"/>
            </a:pPr>
            <a:r>
              <a:rPr lang="en-US" dirty="0">
                <a:solidFill>
                  <a:srgbClr val="000066"/>
                </a:solidFill>
                <a:latin typeface="Helvetica Neue" pitchFamily="-65" charset="0"/>
              </a:rPr>
              <a:t>  </a:t>
            </a:r>
            <a:r>
              <a:rPr lang="en-US" b="1" dirty="0">
                <a:solidFill>
                  <a:srgbClr val="000066"/>
                </a:solidFill>
                <a:latin typeface="Helvetica Neue" pitchFamily="-65" charset="0"/>
              </a:rPr>
              <a:t>Background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0066"/>
                </a:solidFill>
                <a:latin typeface="Helvetica Neue" pitchFamily="-65" charset="0"/>
              </a:rPr>
              <a:t>    - Motivation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0066"/>
                </a:solidFill>
                <a:latin typeface="Helvetica Neue" pitchFamily="-65" charset="0"/>
              </a:rPr>
              <a:t>    - Radar </a:t>
            </a:r>
            <a:r>
              <a:rPr lang="en-US" b="1" dirty="0" smtClean="0">
                <a:solidFill>
                  <a:srgbClr val="000066"/>
                </a:solidFill>
                <a:latin typeface="Helvetica Neue" pitchFamily="-65" charset="0"/>
              </a:rPr>
              <a:t>observations and preprocessing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  <a:buFont typeface="Wingdings" pitchFamily="-65" charset="2"/>
              <a:buChar char="§"/>
            </a:pPr>
            <a:r>
              <a:rPr lang="en-US" b="1" dirty="0" smtClean="0">
                <a:solidFill>
                  <a:srgbClr val="000066"/>
                </a:solidFill>
                <a:latin typeface="Helvetica Neue" pitchFamily="-65" charset="0"/>
              </a:rPr>
              <a:t>  </a:t>
            </a:r>
            <a:r>
              <a:rPr lang="en-US" b="1" dirty="0" smtClean="0">
                <a:solidFill>
                  <a:srgbClr val="191E7A"/>
                </a:solidFill>
                <a:latin typeface="Helvetica Neue" pitchFamily="-65" charset="0"/>
              </a:rPr>
              <a:t>Basic concept of </a:t>
            </a:r>
            <a:r>
              <a:rPr lang="en-US" b="1" dirty="0" err="1" smtClean="0">
                <a:solidFill>
                  <a:srgbClr val="191E7A"/>
                </a:solidFill>
                <a:latin typeface="Helvetica Neue" pitchFamily="-65" charset="0"/>
              </a:rPr>
              <a:t>variational</a:t>
            </a:r>
            <a:r>
              <a:rPr lang="en-US" b="1" dirty="0" smtClean="0">
                <a:solidFill>
                  <a:srgbClr val="191E7A"/>
                </a:solidFill>
                <a:latin typeface="Helvetica Neue" pitchFamily="-65" charset="0"/>
              </a:rPr>
              <a:t> data assimilation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  <a:buFont typeface="Wingdings" pitchFamily="-65" charset="2"/>
              <a:buChar char="§"/>
            </a:pPr>
            <a:r>
              <a:rPr lang="en-US" b="1" dirty="0" smtClean="0">
                <a:solidFill>
                  <a:srgbClr val="000066"/>
                </a:solidFill>
                <a:latin typeface="Helvetica Neue" pitchFamily="-65" charset="0"/>
              </a:rPr>
              <a:t>  </a:t>
            </a:r>
            <a:r>
              <a:rPr lang="en-US" b="1" dirty="0" err="1">
                <a:solidFill>
                  <a:srgbClr val="FF0000"/>
                </a:solidFill>
                <a:latin typeface="Helvetica Neue" pitchFamily="-65" charset="0"/>
              </a:rPr>
              <a:t>Variational</a:t>
            </a:r>
            <a:r>
              <a:rPr lang="en-US" b="1" dirty="0">
                <a:solidFill>
                  <a:srgbClr val="FF0000"/>
                </a:solidFill>
                <a:latin typeface="Helvetica Neue" pitchFamily="-65" charset="0"/>
              </a:rPr>
              <a:t> Doppler Radar Analysis System (VDRAS)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Helvetica Neue" pitchFamily="-65" charset="0"/>
              </a:rPr>
              <a:t>    - 4D-Var Framework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Helvetica Neue" pitchFamily="-65" charset="0"/>
              </a:rPr>
              <a:t>    - Results from</a:t>
            </a:r>
            <a:r>
              <a:rPr lang="en-US" b="1" dirty="0" smtClean="0">
                <a:solidFill>
                  <a:srgbClr val="FF0000"/>
                </a:solidFill>
                <a:latin typeface="Helvetica Neue" pitchFamily="-65" charset="0"/>
              </a:rPr>
              <a:t> some applications</a:t>
            </a:r>
            <a:endParaRPr lang="en-US" b="1" dirty="0">
              <a:solidFill>
                <a:srgbClr val="FF0000"/>
              </a:solidFill>
              <a:latin typeface="Helvetica Neue" pitchFamily="-65" charset="0"/>
            </a:endParaRPr>
          </a:p>
          <a:p>
            <a:pPr algn="l">
              <a:lnSpc>
                <a:spcPct val="80000"/>
              </a:lnSpc>
              <a:spcBef>
                <a:spcPct val="50000"/>
              </a:spcBef>
              <a:buFont typeface="Wingdings" pitchFamily="-65" charset="2"/>
              <a:buChar char="§"/>
            </a:pPr>
            <a:r>
              <a:rPr lang="en-US" b="1" dirty="0">
                <a:solidFill>
                  <a:srgbClr val="000066"/>
                </a:solidFill>
                <a:latin typeface="Helvetica Neue" pitchFamily="-65" charset="0"/>
              </a:rPr>
              <a:t> WRF </a:t>
            </a:r>
            <a:r>
              <a:rPr lang="en-US" b="1" dirty="0" err="1">
                <a:solidFill>
                  <a:srgbClr val="000066"/>
                </a:solidFill>
                <a:latin typeface="Helvetica Neue" pitchFamily="-65" charset="0"/>
              </a:rPr>
              <a:t>variational</a:t>
            </a:r>
            <a:r>
              <a:rPr lang="en-US" b="1" dirty="0">
                <a:solidFill>
                  <a:srgbClr val="000066"/>
                </a:solidFill>
                <a:latin typeface="Helvetica Neue" pitchFamily="-65" charset="0"/>
              </a:rPr>
              <a:t> radar data assimilation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0066"/>
                </a:solidFill>
                <a:latin typeface="Helvetica Neue" pitchFamily="-65" charset="0"/>
              </a:rPr>
              <a:t>    - 3D-Var 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0066"/>
                </a:solidFill>
                <a:latin typeface="Helvetica Neue" pitchFamily="-65" charset="0"/>
              </a:rPr>
              <a:t>    - 4D-Var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  <a:buFont typeface="Wingdings" pitchFamily="-65" charset="2"/>
              <a:buChar char="§"/>
            </a:pPr>
            <a:endParaRPr lang="en-US" dirty="0">
              <a:solidFill>
                <a:srgbClr val="000066"/>
              </a:solidFill>
              <a:latin typeface="Helvetica Neue" pitchFamily="-65" charset="0"/>
            </a:endParaRPr>
          </a:p>
          <a:p>
            <a:pPr algn="l">
              <a:lnSpc>
                <a:spcPct val="80000"/>
              </a:lnSpc>
              <a:spcBef>
                <a:spcPct val="50000"/>
              </a:spcBef>
              <a:buFont typeface="Wingdings" pitchFamily="-65" charset="2"/>
              <a:buChar char="§"/>
            </a:pPr>
            <a:endParaRPr lang="en-US" dirty="0">
              <a:solidFill>
                <a:srgbClr val="000066"/>
              </a:solidFill>
              <a:latin typeface="Helvetica Neue" pitchFamily="-65" charset="0"/>
            </a:endParaRPr>
          </a:p>
          <a:p>
            <a:pPr algn="l">
              <a:lnSpc>
                <a:spcPct val="80000"/>
              </a:lnSpc>
              <a:spcBef>
                <a:spcPct val="50000"/>
              </a:spcBef>
              <a:buFont typeface="Wingdings" pitchFamily="-65" charset="2"/>
              <a:buChar char="§"/>
            </a:pPr>
            <a:endParaRPr lang="en-US" dirty="0">
              <a:solidFill>
                <a:srgbClr val="000066"/>
              </a:solidFill>
              <a:latin typeface="Helvetica Neue" pitchFamily="-65" charset="0"/>
            </a:endParaRP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dirty="0">
                <a:solidFill>
                  <a:srgbClr val="000066"/>
                </a:solidFill>
                <a:latin typeface="Helvetica Neue" pitchFamily="-65" charset="0"/>
              </a:rPr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26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5029200" cy="5181600"/>
          </a:xfrm>
        </p:spPr>
        <p:txBody>
          <a:bodyPr/>
          <a:lstStyle/>
          <a:p>
            <a:r>
              <a:rPr lang="en-US" sz="2000" dirty="0">
                <a:latin typeface="Arial"/>
                <a:ea typeface="ＭＳ Ｐゴシック" pitchFamily="-65" charset="-128"/>
                <a:cs typeface="Arial"/>
              </a:rPr>
              <a:t>VDRAS is </a:t>
            </a:r>
            <a:r>
              <a:rPr lang="en-US" sz="2000" dirty="0" smtClean="0">
                <a:latin typeface="Arial"/>
                <a:ea typeface="ＭＳ Ｐゴシック" pitchFamily="-65" charset="-128"/>
                <a:cs typeface="Arial"/>
              </a:rPr>
              <a:t>a 4D-Var data </a:t>
            </a:r>
            <a:r>
              <a:rPr lang="en-US" sz="2000" dirty="0">
                <a:latin typeface="Arial"/>
                <a:ea typeface="ＭＳ Ｐゴシック" pitchFamily="-65" charset="-128"/>
                <a:cs typeface="Arial"/>
              </a:rPr>
              <a:t>assimilation system for high-resolution (1-3 km) and rapid updated (12 min) wind analysis  </a:t>
            </a:r>
          </a:p>
          <a:p>
            <a:r>
              <a:rPr lang="en-US" sz="2000" dirty="0">
                <a:latin typeface="Arial"/>
                <a:ea typeface="ＭＳ Ｐゴシック" pitchFamily="-65" charset="-128"/>
                <a:cs typeface="Arial"/>
              </a:rPr>
              <a:t>It was developed at NCAR as a result of several years of research and development</a:t>
            </a:r>
          </a:p>
          <a:p>
            <a:r>
              <a:rPr lang="en-US" sz="2000" dirty="0">
                <a:latin typeface="Arial"/>
                <a:ea typeface="ＭＳ Ｐゴシック" pitchFamily="-65" charset="-128"/>
                <a:cs typeface="Arial"/>
              </a:rPr>
              <a:t>The main sources of data are radar radial velocity, reflectivity, and high-frequency surface obs.</a:t>
            </a:r>
            <a:endParaRPr lang="en-US" sz="2000" dirty="0" smtClean="0">
              <a:latin typeface="Arial"/>
              <a:ea typeface="ＭＳ Ｐゴシック" pitchFamily="-65" charset="-128"/>
              <a:cs typeface="Arial"/>
            </a:endParaRPr>
          </a:p>
          <a:p>
            <a:r>
              <a:rPr lang="en-US" sz="2000" dirty="0" smtClean="0">
                <a:latin typeface="Arial"/>
                <a:ea typeface="ＭＳ Ｐゴシック" pitchFamily="-65" charset="-128"/>
                <a:cs typeface="Arial"/>
              </a:rPr>
              <a:t>A nonlinear cloud</a:t>
            </a:r>
            <a:r>
              <a:rPr lang="en-US" sz="2000" dirty="0">
                <a:latin typeface="Arial"/>
                <a:ea typeface="ＭＳ Ｐゴシック" pitchFamily="-65" charset="-128"/>
                <a:cs typeface="Arial"/>
              </a:rPr>
              <a:t>-scale </a:t>
            </a:r>
            <a:r>
              <a:rPr lang="en-US" sz="2000" dirty="0" smtClean="0">
                <a:latin typeface="Arial"/>
                <a:ea typeface="ＭＳ Ｐゴシック" pitchFamily="-65" charset="-128"/>
                <a:cs typeface="Arial"/>
              </a:rPr>
              <a:t>model is used as the 4D-Var constraint with the full </a:t>
            </a:r>
            <a:r>
              <a:rPr lang="en-US" sz="2000" dirty="0" err="1" smtClean="0">
                <a:latin typeface="Arial"/>
                <a:ea typeface="ＭＳ Ｐゴシック" pitchFamily="-65" charset="-128"/>
                <a:cs typeface="Arial"/>
              </a:rPr>
              <a:t>adjoint</a:t>
            </a:r>
            <a:r>
              <a:rPr lang="en-US" sz="2000" dirty="0" smtClean="0">
                <a:latin typeface="Arial"/>
                <a:ea typeface="ＭＳ Ｐゴシック" pitchFamily="-65" charset="-128"/>
                <a:cs typeface="Arial"/>
              </a:rPr>
              <a:t> </a:t>
            </a:r>
          </a:p>
          <a:p>
            <a:r>
              <a:rPr lang="en-US" sz="2000" dirty="0">
                <a:latin typeface="Arial"/>
                <a:ea typeface="ＭＳ Ｐゴシック" pitchFamily="-65" charset="-128"/>
                <a:cs typeface="Arial"/>
              </a:rPr>
              <a:t>It has been installed at more than 20 sites for various applications</a:t>
            </a:r>
            <a:endParaRPr lang="en-US" sz="2800" dirty="0">
              <a:latin typeface="Arial"/>
              <a:ea typeface="ＭＳ Ｐゴシック" pitchFamily="-65" charset="-128"/>
              <a:cs typeface="Arial"/>
            </a:endParaRPr>
          </a:p>
        </p:txBody>
      </p:sp>
      <p:sp>
        <p:nvSpPr>
          <p:cNvPr id="69637" name="Rectangle 103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838200"/>
          </a:xfrm>
          <a:noFill/>
        </p:spPr>
        <p:txBody>
          <a:bodyPr/>
          <a:lstStyle/>
          <a:p>
            <a:r>
              <a:rPr lang="en-US" sz="3600" dirty="0">
                <a:solidFill>
                  <a:schemeClr val="accent2"/>
                </a:solidFill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3600" dirty="0">
                <a:solidFill>
                  <a:schemeClr val="accent2"/>
                </a:solidFill>
                <a:latin typeface="Arial"/>
                <a:ea typeface="ＭＳ Ｐゴシック" pitchFamily="-65" charset="-128"/>
                <a:cs typeface="Arial"/>
              </a:rPr>
              <a:t>General description of VDRAS</a:t>
            </a:r>
            <a:endParaRPr lang="en-US" dirty="0">
              <a:latin typeface="Arial"/>
              <a:ea typeface="ＭＳ Ｐゴシック" pitchFamily="-65" charset="-128"/>
              <a:cs typeface="Arial"/>
            </a:endParaRPr>
          </a:p>
        </p:txBody>
      </p:sp>
      <p:pic>
        <p:nvPicPr>
          <p:cNvPr id="69638" name="Picture 1033" descr="ridge_site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600200"/>
            <a:ext cx="3810000" cy="349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762000" y="152400"/>
            <a:ext cx="8001000" cy="7651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latin typeface="Helvetica Neue" pitchFamily="-65" charset="0"/>
              </a:rPr>
              <a:t>Outline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dirty="0">
              <a:solidFill>
                <a:srgbClr val="000066"/>
              </a:solidFill>
              <a:latin typeface="Helvetica Neue" pitchFamily="-65" charset="0"/>
            </a:endParaRPr>
          </a:p>
          <a:p>
            <a:pPr algn="l">
              <a:lnSpc>
                <a:spcPct val="80000"/>
              </a:lnSpc>
              <a:spcBef>
                <a:spcPct val="50000"/>
              </a:spcBef>
              <a:buFont typeface="Wingdings" pitchFamily="-65" charset="2"/>
              <a:buChar char="§"/>
            </a:pPr>
            <a:r>
              <a:rPr lang="en-US" dirty="0">
                <a:solidFill>
                  <a:srgbClr val="000066"/>
                </a:solidFill>
                <a:latin typeface="Helvetica Neue" pitchFamily="-65" charset="0"/>
              </a:rPr>
              <a:t>  </a:t>
            </a:r>
            <a:r>
              <a:rPr lang="en-US" b="1" dirty="0">
                <a:solidFill>
                  <a:srgbClr val="000066"/>
                </a:solidFill>
                <a:latin typeface="Helvetica Neue" pitchFamily="-65" charset="0"/>
              </a:rPr>
              <a:t>Background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0066"/>
                </a:solidFill>
                <a:latin typeface="Helvetica Neue" pitchFamily="-65" charset="0"/>
              </a:rPr>
              <a:t>    - </a:t>
            </a:r>
            <a:r>
              <a:rPr lang="en-US" b="1" dirty="0" smtClean="0">
                <a:solidFill>
                  <a:srgbClr val="000066"/>
                </a:solidFill>
                <a:latin typeface="Helvetica Neue" pitchFamily="-65" charset="0"/>
              </a:rPr>
              <a:t>Motivation 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0066"/>
                </a:solidFill>
                <a:latin typeface="Helvetica Neue" pitchFamily="-65" charset="0"/>
              </a:rPr>
              <a:t>    - Radar </a:t>
            </a:r>
            <a:r>
              <a:rPr lang="en-US" b="1" dirty="0" smtClean="0">
                <a:solidFill>
                  <a:srgbClr val="000066"/>
                </a:solidFill>
                <a:latin typeface="Helvetica Neue" pitchFamily="-65" charset="0"/>
              </a:rPr>
              <a:t>observations and preprocessing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  <a:buFont typeface="Wingdings" charset="2"/>
              <a:buChar char="§"/>
            </a:pPr>
            <a:r>
              <a:rPr lang="en-US" b="1" dirty="0" smtClean="0">
                <a:solidFill>
                  <a:srgbClr val="000066"/>
                </a:solidFill>
                <a:latin typeface="Helvetica Neue" pitchFamily="-65" charset="0"/>
              </a:rPr>
              <a:t> Basic </a:t>
            </a:r>
            <a:r>
              <a:rPr lang="en-US" b="1" dirty="0">
                <a:solidFill>
                  <a:srgbClr val="000066"/>
                </a:solidFill>
                <a:latin typeface="Helvetica Neue" pitchFamily="-65" charset="0"/>
              </a:rPr>
              <a:t>concept of </a:t>
            </a:r>
            <a:r>
              <a:rPr lang="en-US" b="1" dirty="0" err="1">
                <a:solidFill>
                  <a:srgbClr val="000066"/>
                </a:solidFill>
                <a:latin typeface="Helvetica Neue" pitchFamily="-65" charset="0"/>
              </a:rPr>
              <a:t>variational</a:t>
            </a:r>
            <a:r>
              <a:rPr lang="en-US" b="1" dirty="0">
                <a:solidFill>
                  <a:srgbClr val="000066"/>
                </a:solidFill>
                <a:latin typeface="Helvetica Neue" pitchFamily="-65" charset="0"/>
              </a:rPr>
              <a:t> data assimilation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  <a:buFont typeface="Wingdings" pitchFamily="-65" charset="2"/>
              <a:buChar char="§"/>
            </a:pPr>
            <a:r>
              <a:rPr lang="en-US" b="1" dirty="0">
                <a:solidFill>
                  <a:srgbClr val="000066"/>
                </a:solidFill>
                <a:latin typeface="Helvetica Neue" pitchFamily="-65" charset="0"/>
              </a:rPr>
              <a:t>  </a:t>
            </a:r>
            <a:r>
              <a:rPr lang="en-US" b="1" dirty="0" err="1">
                <a:solidFill>
                  <a:srgbClr val="000066"/>
                </a:solidFill>
                <a:latin typeface="Helvetica Neue" pitchFamily="-65" charset="0"/>
              </a:rPr>
              <a:t>Variational</a:t>
            </a:r>
            <a:r>
              <a:rPr lang="en-US" b="1" dirty="0">
                <a:solidFill>
                  <a:srgbClr val="000066"/>
                </a:solidFill>
                <a:latin typeface="Helvetica Neue" pitchFamily="-65" charset="0"/>
              </a:rPr>
              <a:t> Doppler Radar Analysis System (VDRAS)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0066"/>
                </a:solidFill>
                <a:latin typeface="Helvetica Neue" pitchFamily="-65" charset="0"/>
              </a:rPr>
              <a:t>    - 4D-Var Framework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0066"/>
                </a:solidFill>
                <a:latin typeface="Helvetica Neue" pitchFamily="-65" charset="0"/>
              </a:rPr>
              <a:t>    - Results from applications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  <a:buFont typeface="Wingdings" pitchFamily="-65" charset="2"/>
              <a:buChar char="§"/>
            </a:pPr>
            <a:r>
              <a:rPr lang="en-US" b="1" dirty="0">
                <a:solidFill>
                  <a:srgbClr val="000066"/>
                </a:solidFill>
                <a:latin typeface="Helvetica Neue" pitchFamily="-65" charset="0"/>
              </a:rPr>
              <a:t> WRF </a:t>
            </a:r>
            <a:r>
              <a:rPr lang="en-US" b="1" dirty="0" err="1">
                <a:solidFill>
                  <a:srgbClr val="000066"/>
                </a:solidFill>
                <a:latin typeface="Helvetica Neue" pitchFamily="-65" charset="0"/>
              </a:rPr>
              <a:t>variational</a:t>
            </a:r>
            <a:r>
              <a:rPr lang="en-US" b="1" dirty="0">
                <a:solidFill>
                  <a:srgbClr val="000066"/>
                </a:solidFill>
                <a:latin typeface="Helvetica Neue" pitchFamily="-65" charset="0"/>
              </a:rPr>
              <a:t> radar data assimilation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0066"/>
                </a:solidFill>
                <a:latin typeface="Helvetica Neue" pitchFamily="-65" charset="0"/>
              </a:rPr>
              <a:t>    - 3D-Var 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0066"/>
                </a:solidFill>
                <a:latin typeface="Helvetica Neue" pitchFamily="-65" charset="0"/>
              </a:rPr>
              <a:t>    - 4D-Var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  <a:buFont typeface="Wingdings" pitchFamily="-65" charset="2"/>
              <a:buChar char="§"/>
            </a:pPr>
            <a:endParaRPr lang="en-US" dirty="0">
              <a:solidFill>
                <a:srgbClr val="000066"/>
              </a:solidFill>
              <a:latin typeface="Helvetica Neue" pitchFamily="-65" charset="0"/>
            </a:endParaRPr>
          </a:p>
          <a:p>
            <a:pPr algn="l">
              <a:lnSpc>
                <a:spcPct val="80000"/>
              </a:lnSpc>
              <a:spcBef>
                <a:spcPct val="50000"/>
              </a:spcBef>
              <a:buFont typeface="Wingdings" pitchFamily="-65" charset="2"/>
              <a:buChar char="§"/>
            </a:pPr>
            <a:endParaRPr lang="en-US" dirty="0">
              <a:solidFill>
                <a:srgbClr val="000066"/>
              </a:solidFill>
              <a:latin typeface="Helvetica Neue" pitchFamily="-65" charset="0"/>
            </a:endParaRPr>
          </a:p>
          <a:p>
            <a:pPr algn="l">
              <a:lnSpc>
                <a:spcPct val="80000"/>
              </a:lnSpc>
              <a:spcBef>
                <a:spcPct val="50000"/>
              </a:spcBef>
              <a:buFont typeface="Wingdings" pitchFamily="-65" charset="2"/>
              <a:buChar char="§"/>
            </a:pPr>
            <a:endParaRPr lang="en-US" dirty="0">
              <a:solidFill>
                <a:srgbClr val="000066"/>
              </a:solidFill>
              <a:latin typeface="Helvetica Neue" pitchFamily="-65" charset="0"/>
            </a:endParaRP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dirty="0">
                <a:solidFill>
                  <a:srgbClr val="000066"/>
                </a:solidFill>
                <a:latin typeface="Helvetica Neue" pitchFamily="-65" charset="0"/>
              </a:rPr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7772400" cy="685800"/>
          </a:xfrm>
        </p:spPr>
        <p:txBody>
          <a:bodyPr/>
          <a:lstStyle/>
          <a:p>
            <a:r>
              <a:rPr lang="en-US" sz="2800" b="1">
                <a:solidFill>
                  <a:schemeClr val="accent2"/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rPr>
              <a:t>History of VDRAS</a:t>
            </a:r>
            <a:endParaRPr lang="en-US" sz="2800" b="1">
              <a:solidFill>
                <a:srgbClr val="990033"/>
              </a:solidFill>
              <a:latin typeface="Helvetica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1684" name="Text Box 1028"/>
          <p:cNvSpPr txBox="1">
            <a:spLocks noChangeArrowheads="1"/>
          </p:cNvSpPr>
          <p:nvPr/>
        </p:nvSpPr>
        <p:spPr bwMode="auto">
          <a:xfrm>
            <a:off x="3124200" y="6400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1686" name="Rectangle 1033"/>
          <p:cNvSpPr>
            <a:spLocks noChangeArrowheads="1"/>
          </p:cNvSpPr>
          <p:nvPr/>
        </p:nvSpPr>
        <p:spPr bwMode="auto">
          <a:xfrm>
            <a:off x="76200" y="1066800"/>
            <a:ext cx="9144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endParaRPr lang="en-US" sz="2000" b="1" dirty="0">
              <a:latin typeface="Helvetica" pitchFamily="-65" charset="0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en-US" b="1" dirty="0">
                <a:solidFill>
                  <a:srgbClr val="5C7B00"/>
                </a:solidFill>
                <a:latin typeface="Helvetica" pitchFamily="-65" charset="0"/>
              </a:rPr>
              <a:t>Development milestones</a:t>
            </a:r>
            <a:endParaRPr lang="en-US" b="1" dirty="0">
              <a:solidFill>
                <a:schemeClr val="accent2"/>
              </a:solidFill>
              <a:latin typeface="Helvetica" pitchFamily="-65" charset="0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endParaRPr lang="en-US" sz="2000" b="1" dirty="0">
              <a:latin typeface="Helvetica" pitchFamily="-65" charset="0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>
                <a:solidFill>
                  <a:srgbClr val="A50021"/>
                </a:solidFill>
                <a:latin typeface="Helvetica" pitchFamily="-65" charset="0"/>
              </a:rPr>
              <a:t>1991:</a:t>
            </a:r>
            <a:r>
              <a:rPr lang="en-US" sz="2000" b="1" dirty="0">
                <a:solidFill>
                  <a:srgbClr val="003399"/>
                </a:solidFill>
                <a:latin typeface="Helvetica" pitchFamily="-65" charset="0"/>
              </a:rPr>
              <a:t> </a:t>
            </a:r>
            <a:r>
              <a:rPr lang="en-US" sz="2000" b="1" dirty="0">
                <a:latin typeface="Helvetica" pitchFamily="-65" charset="0"/>
              </a:rPr>
              <a:t>First version of VDRAS developed and successfully applied to simulated radar data (Sun et al 1991)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endParaRPr lang="en-US" sz="2000" b="1" dirty="0">
              <a:latin typeface="Helvetica" pitchFamily="-65" charset="0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>
                <a:solidFill>
                  <a:srgbClr val="A50021"/>
                </a:solidFill>
                <a:latin typeface="Helvetica" pitchFamily="-65" charset="0"/>
              </a:rPr>
              <a:t>1997:</a:t>
            </a:r>
            <a:r>
              <a:rPr lang="en-US" sz="2000" b="1" dirty="0">
                <a:solidFill>
                  <a:srgbClr val="003399"/>
                </a:solidFill>
                <a:latin typeface="Helvetica" pitchFamily="-65" charset="0"/>
              </a:rPr>
              <a:t> </a:t>
            </a:r>
            <a:r>
              <a:rPr lang="en-US" sz="2000" b="1" dirty="0">
                <a:latin typeface="Helvetica" pitchFamily="-65" charset="0"/>
              </a:rPr>
              <a:t>Extended to a full troposphere cloud model (Sun and Crook 1997,1998)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endParaRPr lang="en-US" sz="2000" b="1" dirty="0">
              <a:latin typeface="Helvetica" pitchFamily="-65" charset="0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>
                <a:solidFill>
                  <a:srgbClr val="A50021"/>
                </a:solidFill>
                <a:latin typeface="Helvetica" pitchFamily="-65" charset="0"/>
              </a:rPr>
              <a:t>2001:</a:t>
            </a:r>
            <a:r>
              <a:rPr lang="en-US" sz="2000" b="1" dirty="0">
                <a:solidFill>
                  <a:srgbClr val="003399"/>
                </a:solidFill>
                <a:latin typeface="Helvetica" pitchFamily="-65" charset="0"/>
              </a:rPr>
              <a:t> </a:t>
            </a:r>
            <a:r>
              <a:rPr lang="en-US" sz="2000" b="1" dirty="0">
                <a:latin typeface="Helvetica" pitchFamily="-65" charset="0"/>
              </a:rPr>
              <a:t>Applied to </a:t>
            </a:r>
            <a:r>
              <a:rPr lang="en-US" sz="2000" b="1" dirty="0" err="1">
                <a:latin typeface="Helvetica" pitchFamily="-65" charset="0"/>
              </a:rPr>
              <a:t>lidar</a:t>
            </a:r>
            <a:r>
              <a:rPr lang="en-US" sz="2000" b="1" dirty="0">
                <a:latin typeface="Helvetica" pitchFamily="-65" charset="0"/>
              </a:rPr>
              <a:t> data for convective boundary layer analysis (VLAS)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endParaRPr lang="en-US" sz="2000" b="1" dirty="0">
              <a:latin typeface="Helvetica" pitchFamily="-65" charset="0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>
                <a:solidFill>
                  <a:srgbClr val="A50021"/>
                </a:solidFill>
                <a:latin typeface="Helvetica" pitchFamily="-65" charset="0"/>
              </a:rPr>
              <a:t>2005: </a:t>
            </a:r>
            <a:r>
              <a:rPr lang="en-US" sz="2000" b="1" dirty="0">
                <a:latin typeface="Helvetica" pitchFamily="-65" charset="0"/>
              </a:rPr>
              <a:t>Added the capability to cover multiple radars (Sun and Ying 2007)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endParaRPr lang="en-US" sz="2000" b="1" dirty="0">
              <a:latin typeface="Helvetica" pitchFamily="-65" charset="0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>
                <a:solidFill>
                  <a:srgbClr val="9E2C34"/>
                </a:solidFill>
                <a:latin typeface="Helvetica" pitchFamily="-65" charset="0"/>
              </a:rPr>
              <a:t>2007:</a:t>
            </a:r>
            <a:r>
              <a:rPr lang="en-US" sz="2000" b="1" dirty="0">
                <a:latin typeface="Helvetica" pitchFamily="-65" charset="0"/>
              </a:rPr>
              <a:t> Coupling with </a:t>
            </a:r>
            <a:r>
              <a:rPr lang="en-US" sz="2000" b="1" dirty="0" err="1">
                <a:latin typeface="Helvetica" pitchFamily="-65" charset="0"/>
              </a:rPr>
              <a:t>mesoscale</a:t>
            </a:r>
            <a:r>
              <a:rPr lang="en-US" sz="2000" b="1" dirty="0">
                <a:latin typeface="Helvetica" pitchFamily="-65" charset="0"/>
              </a:rPr>
              <a:t> models (mm5 or WRF)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endParaRPr lang="en-US" sz="2000" b="1" dirty="0">
              <a:latin typeface="Helvetica" pitchFamily="-65" charset="0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>
                <a:solidFill>
                  <a:srgbClr val="9E2C34"/>
                </a:solidFill>
                <a:latin typeface="Helvetica" pitchFamily="-65" charset="0"/>
              </a:rPr>
              <a:t>2008:</a:t>
            </a:r>
            <a:r>
              <a:rPr lang="en-US" sz="2000" b="1" dirty="0">
                <a:latin typeface="Helvetica" pitchFamily="-65" charset="0"/>
              </a:rPr>
              <a:t> Began to explore how to use VDRAS analysis to initialize WRF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endParaRPr lang="en-US" sz="2000" b="1" dirty="0">
              <a:latin typeface="Helvetica" pitchFamily="-65" charset="0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endParaRPr lang="en-US" sz="2000" dirty="0">
              <a:solidFill>
                <a:srgbClr val="FFFF00"/>
              </a:solidFill>
              <a:latin typeface="Helvetica" pitchFamily="-65" charset="0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endParaRPr lang="en-US" sz="2000" dirty="0">
              <a:solidFill>
                <a:srgbClr val="990000"/>
              </a:solidFill>
              <a:latin typeface="Times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  <a:noFill/>
        </p:spPr>
        <p:txBody>
          <a:bodyPr/>
          <a:lstStyle/>
          <a:p>
            <a:pPr algn="l" eaLnBrk="1" hangingPunct="1"/>
            <a:r>
              <a:rPr lang="en-US" sz="2800" b="1">
                <a:solidFill>
                  <a:schemeClr val="accent2"/>
                </a:solidFill>
                <a:latin typeface="Helvetica" pitchFamily="-84" charset="0"/>
              </a:rPr>
              <a:t>     History of VDRAS  </a:t>
            </a:r>
            <a:r>
              <a:rPr lang="en-US" sz="2800" b="1" i="1">
                <a:solidFill>
                  <a:schemeClr val="accent2"/>
                </a:solidFill>
                <a:latin typeface="Helvetica" pitchFamily="-84" charset="0"/>
              </a:rPr>
              <a:t>cont…</a:t>
            </a:r>
            <a:endParaRPr lang="en-US" sz="2800" b="1">
              <a:solidFill>
                <a:srgbClr val="990033"/>
              </a:solidFill>
              <a:latin typeface="Helvetica" pitchFamily="-84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124200" y="6400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0" y="838200"/>
            <a:ext cx="5257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b="1" dirty="0">
                <a:solidFill>
                  <a:srgbClr val="5C7B00"/>
                </a:solidFill>
                <a:latin typeface="Helvetica" pitchFamily="-84" charset="0"/>
              </a:rPr>
              <a:t>Real-time installations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2000" b="1" dirty="0">
              <a:solidFill>
                <a:srgbClr val="5C7B00"/>
              </a:solidFill>
              <a:latin typeface="Helvetica" pitchFamily="-84" charset="0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en-US" sz="1600" b="1" dirty="0">
                <a:solidFill>
                  <a:srgbClr val="A50021"/>
                </a:solidFill>
                <a:latin typeface="Helvetica" pitchFamily="-84" charset="0"/>
              </a:rPr>
              <a:t>1998:</a:t>
            </a:r>
            <a:r>
              <a:rPr lang="en-US" sz="1600" b="1" dirty="0">
                <a:solidFill>
                  <a:srgbClr val="003399"/>
                </a:solidFill>
                <a:latin typeface="Helvetica" pitchFamily="-84" charset="0"/>
              </a:rPr>
              <a:t> </a:t>
            </a:r>
            <a:r>
              <a:rPr lang="en-US" sz="1600" b="1" dirty="0">
                <a:latin typeface="Helvetica" pitchFamily="-84" charset="0"/>
              </a:rPr>
              <a:t>Implemented at Sterling, NWS (Sun and Crook 2001)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endParaRPr lang="en-US" sz="1600" b="1" dirty="0">
              <a:latin typeface="Helvetica" pitchFamily="-84" charset="0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en-US" sz="1600" b="1" dirty="0">
                <a:solidFill>
                  <a:srgbClr val="A50021"/>
                </a:solidFill>
                <a:latin typeface="Helvetica" pitchFamily="-84" charset="0"/>
              </a:rPr>
              <a:t>2000:</a:t>
            </a:r>
            <a:r>
              <a:rPr lang="en-US" sz="1600" b="1" dirty="0">
                <a:solidFill>
                  <a:srgbClr val="003399"/>
                </a:solidFill>
                <a:latin typeface="Helvetica" pitchFamily="-84" charset="0"/>
              </a:rPr>
              <a:t> </a:t>
            </a:r>
            <a:r>
              <a:rPr lang="en-US" sz="1600" b="1" dirty="0">
                <a:latin typeface="Helvetica" pitchFamily="-84" charset="0"/>
              </a:rPr>
              <a:t>Installed at Sydney, Australia for the Olympics (Crook and Sun,  2002)</a:t>
            </a:r>
            <a:endParaRPr lang="en-US" sz="1600" dirty="0">
              <a:solidFill>
                <a:srgbClr val="FFFF00"/>
              </a:solidFill>
              <a:latin typeface="Helvetica" pitchFamily="-84" charset="0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endParaRPr lang="en-US" sz="1600" dirty="0">
              <a:latin typeface="Helvetica" pitchFamily="-84" charset="0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en-US" sz="1600" b="1" dirty="0">
                <a:solidFill>
                  <a:srgbClr val="A50021"/>
                </a:solidFill>
                <a:latin typeface="Helvetica" pitchFamily="-84" charset="0"/>
              </a:rPr>
              <a:t>2000-2005: </a:t>
            </a:r>
            <a:r>
              <a:rPr lang="en-US" sz="1600" b="1" dirty="0">
                <a:latin typeface="Helvetica" pitchFamily="-84" charset="0"/>
              </a:rPr>
              <a:t>Field Demonstration for FAA aviation weather program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endParaRPr lang="en-US" sz="1600" b="1" dirty="0">
              <a:latin typeface="Helvetica" pitchFamily="-84" charset="0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en-US" sz="1600" b="1" dirty="0">
                <a:solidFill>
                  <a:srgbClr val="A50021"/>
                </a:solidFill>
                <a:latin typeface="Helvetica" pitchFamily="-84" charset="0"/>
              </a:rPr>
              <a:t>2003-now: </a:t>
            </a:r>
            <a:r>
              <a:rPr lang="en-US" sz="1600" b="1" dirty="0">
                <a:latin typeface="Helvetica" pitchFamily="-84" charset="0"/>
              </a:rPr>
              <a:t>Run for various mission agencies (US Army, NWS, DOD)</a:t>
            </a:r>
            <a:endParaRPr lang="en-US" sz="1600" b="1" dirty="0">
              <a:solidFill>
                <a:srgbClr val="A50021"/>
              </a:solidFill>
              <a:latin typeface="Helvetica" pitchFamily="-84" charset="0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endParaRPr lang="en-US" sz="1600" b="1" dirty="0">
              <a:latin typeface="Helvetica" pitchFamily="-84" charset="0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en-US" sz="1600" b="1" dirty="0">
                <a:solidFill>
                  <a:srgbClr val="A50021"/>
                </a:solidFill>
                <a:latin typeface="Helvetica" pitchFamily="-84" charset="0"/>
              </a:rPr>
              <a:t>2006-2008:</a:t>
            </a:r>
            <a:r>
              <a:rPr lang="en-US" sz="1600" b="1" dirty="0">
                <a:solidFill>
                  <a:srgbClr val="003399"/>
                </a:solidFill>
                <a:latin typeface="Helvetica" pitchFamily="-84" charset="0"/>
              </a:rPr>
              <a:t> </a:t>
            </a:r>
            <a:r>
              <a:rPr lang="en-US" sz="1600" b="1" dirty="0">
                <a:latin typeface="Helvetica" pitchFamily="-84" charset="0"/>
              </a:rPr>
              <a:t>Real-time demonstration for Beijing Olympics 2008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endParaRPr lang="en-US" sz="1600" b="1" dirty="0">
              <a:latin typeface="Helvetica" pitchFamily="-84" charset="0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en-US" sz="1600" b="1" dirty="0">
                <a:solidFill>
                  <a:srgbClr val="A20922"/>
                </a:solidFill>
                <a:latin typeface="Helvetica" pitchFamily="-84" charset="0"/>
              </a:rPr>
              <a:t>2010:</a:t>
            </a:r>
            <a:r>
              <a:rPr lang="en-US" sz="1600" b="1" dirty="0">
                <a:latin typeface="Helvetica" pitchFamily="-84" charset="0"/>
              </a:rPr>
              <a:t> Real-time demonstration for Xcel Energy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endParaRPr lang="en-US" sz="1600" b="1" dirty="0">
              <a:latin typeface="Helvetica" pitchFamily="-84" charset="0"/>
            </a:endParaRPr>
          </a:p>
          <a:p>
            <a:pPr marL="342900" indent="-342900" algn="l">
              <a:lnSpc>
                <a:spcPct val="80000"/>
              </a:lnSpc>
            </a:pPr>
            <a:r>
              <a:rPr lang="en-US" sz="1600" b="1" dirty="0">
                <a:solidFill>
                  <a:srgbClr val="9E2C34"/>
                </a:solidFill>
                <a:latin typeface="Helvetica" pitchFamily="-84" charset="0"/>
              </a:rPr>
              <a:t>Currently:</a:t>
            </a:r>
            <a:r>
              <a:rPr lang="en-US" sz="1600" b="1" dirty="0">
                <a:latin typeface="Helvetica" pitchFamily="-84" charset="0"/>
              </a:rPr>
              <a:t> NWS at Melbourne, Florida</a:t>
            </a:r>
          </a:p>
          <a:p>
            <a:pPr marL="342900" indent="-342900" algn="l">
              <a:lnSpc>
                <a:spcPct val="80000"/>
              </a:lnSpc>
            </a:pPr>
            <a:r>
              <a:rPr lang="en-US" sz="1600" b="1" dirty="0">
                <a:latin typeface="Helvetica" pitchFamily="-84" charset="0"/>
              </a:rPr>
              <a:t>                  NWS at Dallas, Texas</a:t>
            </a:r>
          </a:p>
          <a:p>
            <a:pPr marL="342900" indent="-342900" algn="l">
              <a:lnSpc>
                <a:spcPct val="80000"/>
              </a:lnSpc>
            </a:pPr>
            <a:r>
              <a:rPr lang="en-US" sz="1600" b="1" dirty="0">
                <a:latin typeface="Helvetica" pitchFamily="-84" charset="0"/>
              </a:rPr>
              <a:t>                  ATEC at </a:t>
            </a:r>
            <a:r>
              <a:rPr lang="en-US" sz="1600" b="1" dirty="0" err="1">
                <a:latin typeface="Helvetica" pitchFamily="-84" charset="0"/>
              </a:rPr>
              <a:t>Dugway</a:t>
            </a:r>
            <a:r>
              <a:rPr lang="en-US" sz="1600" b="1" dirty="0">
                <a:latin typeface="Helvetica" pitchFamily="-84" charset="0"/>
              </a:rPr>
              <a:t>, Utah</a:t>
            </a:r>
          </a:p>
          <a:p>
            <a:pPr marL="342900" indent="-342900" algn="l">
              <a:lnSpc>
                <a:spcPct val="80000"/>
              </a:lnSpc>
            </a:pPr>
            <a:r>
              <a:rPr lang="en-US" sz="1600" b="1" dirty="0">
                <a:latin typeface="Helvetica" pitchFamily="-84" charset="0"/>
              </a:rPr>
              <a:t>                  Beijing, China</a:t>
            </a:r>
          </a:p>
          <a:p>
            <a:pPr marL="342900" indent="-342900" algn="l">
              <a:lnSpc>
                <a:spcPct val="80000"/>
              </a:lnSpc>
            </a:pPr>
            <a:r>
              <a:rPr lang="en-US" sz="1600" b="1" dirty="0">
                <a:latin typeface="Helvetica" pitchFamily="-84" charset="0"/>
              </a:rPr>
              <a:t>                  Taipei, Taiwan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en-US" sz="1600" b="1" dirty="0">
                <a:latin typeface="Helvetica" pitchFamily="-84" charset="0"/>
              </a:rPr>
              <a:t> </a:t>
            </a:r>
          </a:p>
        </p:txBody>
      </p:sp>
      <p:pic>
        <p:nvPicPr>
          <p:cNvPr id="20487" name="Picture 10" descr="QR_200808081223"/>
          <p:cNvPicPr>
            <a:picLocks noChangeAspect="1" noChangeArrowheads="1"/>
          </p:cNvPicPr>
          <p:nvPr/>
        </p:nvPicPr>
        <p:blipFill>
          <a:blip r:embed="rId3"/>
          <a:srcRect t="10568"/>
          <a:stretch>
            <a:fillRect/>
          </a:stretch>
        </p:blipFill>
        <p:spPr bwMode="auto">
          <a:xfrm>
            <a:off x="5938838" y="762000"/>
            <a:ext cx="320040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11" descr="dpgVDRA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29238" y="3657600"/>
            <a:ext cx="3124200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chemeClr val="accent2"/>
                </a:solidFill>
              </a:rPr>
              <a:t>VDRAS analysis flow chart</a:t>
            </a:r>
            <a:endParaRPr lang="en-US" dirty="0"/>
          </a:p>
        </p:txBody>
      </p:sp>
      <p:cxnSp>
        <p:nvCxnSpPr>
          <p:cNvPr id="22531" name="AutoShape 3"/>
          <p:cNvCxnSpPr>
            <a:cxnSpLocks noChangeShapeType="1"/>
          </p:cNvCxnSpPr>
          <p:nvPr/>
        </p:nvCxnSpPr>
        <p:spPr bwMode="auto">
          <a:xfrm>
            <a:off x="2133600" y="1676400"/>
            <a:ext cx="0" cy="762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lg"/>
          </a:ln>
        </p:spPr>
      </p:cxn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838200" y="2514600"/>
            <a:ext cx="2133600" cy="10445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i="1"/>
              <a:t>Radar Preprocessing&amp; QC </a:t>
            </a:r>
            <a:endParaRPr lang="en-US" b="1" i="1"/>
          </a:p>
        </p:txBody>
      </p:sp>
      <p:sp>
        <p:nvSpPr>
          <p:cNvPr id="22533" name="Oval 5"/>
          <p:cNvSpPr>
            <a:spLocks noChangeArrowheads="1"/>
          </p:cNvSpPr>
          <p:nvPr/>
        </p:nvSpPr>
        <p:spPr bwMode="auto">
          <a:xfrm>
            <a:off x="7085013" y="1195388"/>
            <a:ext cx="1296987" cy="565150"/>
          </a:xfrm>
          <a:prstGeom prst="ellipse">
            <a:avLst/>
          </a:prstGeom>
          <a:solidFill>
            <a:srgbClr val="80D69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tIns="0" bIns="0" anchor="ctr">
            <a:prstTxWarp prst="textNoShape">
              <a:avLst/>
            </a:prstTxWarp>
            <a:spAutoFit/>
          </a:bodyPr>
          <a:lstStyle/>
          <a:p>
            <a:pPr algn="ctr" eaLnBrk="1" latinLnBrk="1" hangingPunct="1">
              <a:lnSpc>
                <a:spcPct val="80000"/>
              </a:lnSpc>
            </a:pPr>
            <a:r>
              <a:rPr kumimoji="1" lang="en-US" altLang="ko-KR" sz="1600">
                <a:solidFill>
                  <a:schemeClr val="tx2"/>
                </a:solidFill>
                <a:latin typeface="Times New Roman" pitchFamily="-84" charset="0"/>
                <a:ea typeface="굴림" pitchFamily="-84" charset="-127"/>
                <a:cs typeface="굴림" pitchFamily="-84" charset="-127"/>
              </a:rPr>
              <a:t>Surface</a:t>
            </a:r>
          </a:p>
          <a:p>
            <a:pPr algn="ctr" eaLnBrk="1" latinLnBrk="1" hangingPunct="1">
              <a:lnSpc>
                <a:spcPct val="80000"/>
              </a:lnSpc>
            </a:pPr>
            <a:r>
              <a:rPr kumimoji="1" lang="en-US" altLang="ko-KR" sz="1600">
                <a:solidFill>
                  <a:schemeClr val="tx2"/>
                </a:solidFill>
                <a:latin typeface="Times New Roman" pitchFamily="-84" charset="0"/>
                <a:ea typeface="굴림" pitchFamily="-84" charset="-127"/>
                <a:cs typeface="굴림" pitchFamily="-84" charset="-127"/>
              </a:rPr>
              <a:t>obs.</a:t>
            </a:r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1371600" y="1143000"/>
            <a:ext cx="1600200" cy="565150"/>
          </a:xfrm>
          <a:prstGeom prst="ellipse">
            <a:avLst/>
          </a:prstGeom>
          <a:solidFill>
            <a:srgbClr val="80D69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tIns="0" bIns="0" anchor="ctr">
            <a:prstTxWarp prst="textNoShape">
              <a:avLst/>
            </a:prstTxWarp>
            <a:spAutoFit/>
          </a:bodyPr>
          <a:lstStyle/>
          <a:p>
            <a:pPr algn="ctr" eaLnBrk="1" latinLnBrk="1" hangingPunct="1">
              <a:lnSpc>
                <a:spcPct val="80000"/>
              </a:lnSpc>
            </a:pPr>
            <a:r>
              <a:rPr kumimoji="1" lang="en-US" altLang="ko-KR" sz="1600" b="1">
                <a:solidFill>
                  <a:schemeClr val="tx2"/>
                </a:solidFill>
                <a:latin typeface="Times New Roman" pitchFamily="-84" charset="0"/>
                <a:ea typeface="굴림" pitchFamily="-84" charset="-127"/>
                <a:cs typeface="굴림" pitchFamily="-84" charset="-127"/>
              </a:rPr>
              <a:t>Vr &amp; Ref</a:t>
            </a:r>
            <a:endParaRPr kumimoji="1" lang="en-US" altLang="ko-KR" sz="1600">
              <a:solidFill>
                <a:schemeClr val="tx2"/>
              </a:solidFill>
              <a:latin typeface="Times New Roman" pitchFamily="-84" charset="0"/>
              <a:ea typeface="굴림" pitchFamily="-84" charset="-127"/>
              <a:cs typeface="굴림" pitchFamily="-84" charset="-127"/>
            </a:endParaRPr>
          </a:p>
          <a:p>
            <a:pPr algn="ctr" eaLnBrk="1" latinLnBrk="1" hangingPunct="1">
              <a:lnSpc>
                <a:spcPct val="80000"/>
              </a:lnSpc>
            </a:pPr>
            <a:r>
              <a:rPr kumimoji="1" lang="en-US" altLang="ko-KR" sz="1600">
                <a:solidFill>
                  <a:schemeClr val="tx2"/>
                </a:solidFill>
                <a:latin typeface="Times New Roman" pitchFamily="-84" charset="0"/>
                <a:ea typeface="굴림" pitchFamily="-84" charset="-127"/>
                <a:cs typeface="굴림" pitchFamily="-84" charset="-127"/>
              </a:rPr>
              <a:t>(x,y</a:t>
            </a:r>
            <a:r>
              <a:rPr kumimoji="1" lang="en-US" altLang="ko-KR" sz="1600">
                <a:solidFill>
                  <a:schemeClr val="tx2"/>
                </a:solidFill>
                <a:latin typeface="Times New Roman" pitchFamily="-84" charset="0"/>
                <a:ea typeface="굴림" pitchFamily="-84" charset="-127"/>
                <a:cs typeface="굴림" pitchFamily="-84" charset="-127"/>
                <a:sym typeface="Symbol" pitchFamily="-84" charset="2"/>
              </a:rPr>
              <a:t>,elev)</a:t>
            </a:r>
            <a:endParaRPr kumimoji="1" lang="en-US" altLang="ko-KR" sz="1600">
              <a:solidFill>
                <a:schemeClr val="tx2"/>
              </a:solidFill>
              <a:latin typeface="Times New Roman" pitchFamily="-84" charset="0"/>
              <a:ea typeface="굴림" pitchFamily="-84" charset="-127"/>
              <a:cs typeface="굴림" pitchFamily="-84" charset="-127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4876800" y="1066800"/>
            <a:ext cx="1722438" cy="842963"/>
          </a:xfrm>
          <a:prstGeom prst="ellipse">
            <a:avLst/>
          </a:prstGeom>
          <a:solidFill>
            <a:srgbClr val="80D69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tIns="0" bIns="0" anchor="ctr">
            <a:prstTxWarp prst="textNoShape">
              <a:avLst/>
            </a:prstTxWarp>
            <a:spAutoFit/>
          </a:bodyPr>
          <a:lstStyle/>
          <a:p>
            <a:pPr algn="ctr" eaLnBrk="1" latinLnBrk="1" hangingPunct="1">
              <a:lnSpc>
                <a:spcPct val="80000"/>
              </a:lnSpc>
            </a:pPr>
            <a:r>
              <a:rPr kumimoji="1" lang="en-US" altLang="ko-KR" sz="1600">
                <a:solidFill>
                  <a:schemeClr val="tx2"/>
                </a:solidFill>
                <a:latin typeface="Times New Roman" pitchFamily="-84" charset="0"/>
                <a:ea typeface="굴림" pitchFamily="-84" charset="-127"/>
                <a:cs typeface="굴림" pitchFamily="-84" charset="-127"/>
              </a:rPr>
              <a:t>Mesoscale </a:t>
            </a:r>
          </a:p>
          <a:p>
            <a:pPr algn="ctr" eaLnBrk="1" latinLnBrk="1" hangingPunct="1">
              <a:lnSpc>
                <a:spcPct val="80000"/>
              </a:lnSpc>
            </a:pPr>
            <a:r>
              <a:rPr kumimoji="1" lang="en-US" altLang="ko-KR" sz="1600">
                <a:solidFill>
                  <a:schemeClr val="tx2"/>
                </a:solidFill>
                <a:latin typeface="Times New Roman" pitchFamily="-84" charset="0"/>
                <a:ea typeface="굴림" pitchFamily="-84" charset="-127"/>
                <a:cs typeface="굴림" pitchFamily="-84" charset="-127"/>
              </a:rPr>
              <a:t>model output</a:t>
            </a:r>
          </a:p>
          <a:p>
            <a:pPr algn="ctr" eaLnBrk="1" latinLnBrk="1" hangingPunct="1">
              <a:lnSpc>
                <a:spcPct val="80000"/>
              </a:lnSpc>
            </a:pPr>
            <a:r>
              <a:rPr kumimoji="1" lang="en-US" altLang="ko-KR" sz="1600">
                <a:solidFill>
                  <a:schemeClr val="tx2"/>
                </a:solidFill>
                <a:latin typeface="Times New Roman" pitchFamily="-84" charset="0"/>
                <a:ea typeface="굴림" pitchFamily="-84" charset="-127"/>
                <a:cs typeface="굴림" pitchFamily="-84" charset="-127"/>
              </a:rPr>
              <a:t>(netcdf)</a:t>
            </a:r>
          </a:p>
        </p:txBody>
      </p:sp>
      <p:cxnSp>
        <p:nvCxnSpPr>
          <p:cNvPr id="22536" name="AutoShape 8"/>
          <p:cNvCxnSpPr>
            <a:cxnSpLocks noChangeShapeType="1"/>
          </p:cNvCxnSpPr>
          <p:nvPr/>
        </p:nvCxnSpPr>
        <p:spPr bwMode="auto">
          <a:xfrm flipH="1">
            <a:off x="7696200" y="1905000"/>
            <a:ext cx="3175" cy="762000"/>
          </a:xfrm>
          <a:prstGeom prst="straightConnector1">
            <a:avLst/>
          </a:prstGeom>
          <a:noFill/>
          <a:ln w="9525">
            <a:solidFill>
              <a:schemeClr val="tx2"/>
            </a:solidFill>
            <a:round/>
            <a:headEnd/>
            <a:tailEnd type="stealth" w="med" len="lg"/>
          </a:ln>
        </p:spPr>
      </p:cxn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5257800" y="2743200"/>
            <a:ext cx="2667000" cy="7699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150000"/>
              </a:spcBef>
            </a:pPr>
            <a:r>
              <a:rPr lang="en-US" sz="1800" b="1"/>
              <a:t>Background analysis</a:t>
            </a:r>
          </a:p>
          <a:p>
            <a:endParaRPr lang="en-US" b="1"/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3429000" y="2362200"/>
            <a:ext cx="1371600" cy="739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    </a:t>
            </a:r>
            <a:r>
              <a:rPr lang="en-US" sz="2000" b="1"/>
              <a:t>VAD</a:t>
            </a:r>
          </a:p>
          <a:p>
            <a:r>
              <a:rPr lang="en-US" sz="2000" b="1"/>
              <a:t>analysis</a:t>
            </a:r>
            <a:endParaRPr lang="en-US"/>
          </a:p>
        </p:txBody>
      </p:sp>
      <p:sp>
        <p:nvSpPr>
          <p:cNvPr id="22539" name="AutoShape 11"/>
          <p:cNvSpPr>
            <a:spLocks noChangeArrowheads="1"/>
          </p:cNvSpPr>
          <p:nvPr/>
        </p:nvSpPr>
        <p:spPr bwMode="auto">
          <a:xfrm>
            <a:off x="2895600" y="4191000"/>
            <a:ext cx="2286000" cy="1219200"/>
          </a:xfrm>
          <a:prstGeom prst="roundRect">
            <a:avLst>
              <a:gd name="adj" fmla="val 16667"/>
            </a:avLst>
          </a:prstGeom>
          <a:solidFill>
            <a:srgbClr val="9E2C3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4DVar  Radar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data assimilation</a:t>
            </a: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 flipV="1">
            <a:off x="3048000" y="28194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4800600" y="2819400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>
            <a:off x="5715000" y="2057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>
            <a:off x="2514600" y="3581400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 flipH="1">
            <a:off x="4724400" y="3505200"/>
            <a:ext cx="1219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855848" y="3933825"/>
            <a:ext cx="1866191" cy="707886"/>
          </a:xfrm>
          <a:prstGeom prst="rect">
            <a:avLst/>
          </a:prstGeom>
          <a:solidFill>
            <a:srgbClr val="9E2C34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Cloud model &amp;</a:t>
            </a:r>
          </a:p>
          <a:p>
            <a:r>
              <a:rPr lang="en-US" sz="2000" b="1" dirty="0" err="1">
                <a:solidFill>
                  <a:schemeClr val="bg1"/>
                </a:solidFill>
              </a:rPr>
              <a:t>adjoint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2546" name="Text Box 18"/>
          <p:cNvSpPr txBox="1">
            <a:spLocks noChangeArrowheads="1"/>
          </p:cNvSpPr>
          <p:nvPr/>
        </p:nvSpPr>
        <p:spPr bwMode="auto">
          <a:xfrm>
            <a:off x="5851525" y="4391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5912330" y="4800600"/>
            <a:ext cx="1865940" cy="707886"/>
          </a:xfrm>
          <a:prstGeom prst="rect">
            <a:avLst/>
          </a:prstGeom>
          <a:solidFill>
            <a:srgbClr val="9E2C34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Minimization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of cost function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 flipV="1">
            <a:off x="8153400" y="51054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9" name="Line 21"/>
          <p:cNvSpPr>
            <a:spLocks noChangeShapeType="1"/>
          </p:cNvSpPr>
          <p:nvPr/>
        </p:nvSpPr>
        <p:spPr bwMode="auto">
          <a:xfrm flipH="1">
            <a:off x="5257800" y="4495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50" name="Line 22"/>
          <p:cNvSpPr>
            <a:spLocks noChangeShapeType="1"/>
          </p:cNvSpPr>
          <p:nvPr/>
        </p:nvSpPr>
        <p:spPr bwMode="auto">
          <a:xfrm>
            <a:off x="4038600" y="5410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51" name="Text Box 23"/>
          <p:cNvSpPr txBox="1">
            <a:spLocks noChangeArrowheads="1"/>
          </p:cNvSpPr>
          <p:nvPr/>
        </p:nvSpPr>
        <p:spPr bwMode="auto">
          <a:xfrm>
            <a:off x="2590800" y="5867400"/>
            <a:ext cx="3106738" cy="83185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Updated analysis</a:t>
            </a:r>
          </a:p>
          <a:p>
            <a:r>
              <a:rPr lang="en-US"/>
              <a:t>U, v, w, T, Qv, Qc, Qr</a:t>
            </a:r>
          </a:p>
        </p:txBody>
      </p:sp>
      <p:sp>
        <p:nvSpPr>
          <p:cNvPr id="22552" name="Text Box 24"/>
          <p:cNvSpPr txBox="1">
            <a:spLocks noChangeArrowheads="1"/>
          </p:cNvSpPr>
          <p:nvPr/>
        </p:nvSpPr>
        <p:spPr bwMode="auto">
          <a:xfrm>
            <a:off x="0" y="4419600"/>
            <a:ext cx="2362200" cy="730250"/>
          </a:xfrm>
          <a:prstGeom prst="rect">
            <a:avLst/>
          </a:prstGeom>
          <a:solidFill>
            <a:srgbClr val="9E2C34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Last cycle 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Analysis/forecast</a:t>
            </a:r>
          </a:p>
        </p:txBody>
      </p:sp>
      <p:sp>
        <p:nvSpPr>
          <p:cNvPr id="22553" name="Line 25"/>
          <p:cNvSpPr>
            <a:spLocks noChangeShapeType="1"/>
          </p:cNvSpPr>
          <p:nvPr/>
        </p:nvSpPr>
        <p:spPr bwMode="auto">
          <a:xfrm flipV="1">
            <a:off x="2362200" y="4876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54" name="Line 26"/>
          <p:cNvSpPr>
            <a:spLocks noChangeShapeType="1"/>
          </p:cNvSpPr>
          <p:nvPr/>
        </p:nvSpPr>
        <p:spPr bwMode="auto">
          <a:xfrm flipH="1">
            <a:off x="5181600" y="5105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ext Box 2"/>
          <p:cNvSpPr txBox="1">
            <a:spLocks noChangeArrowheads="1"/>
          </p:cNvSpPr>
          <p:nvPr/>
        </p:nvSpPr>
        <p:spPr bwMode="auto">
          <a:xfrm>
            <a:off x="3292475" y="291307"/>
            <a:ext cx="25749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A50021"/>
                </a:solidFill>
                <a:latin typeface="Helvetica" pitchFamily="-1" charset="0"/>
              </a:rPr>
              <a:t>Cost Function</a:t>
            </a:r>
            <a:endParaRPr lang="en-US" sz="2800" b="1" dirty="0">
              <a:solidFill>
                <a:srgbClr val="FFFF00"/>
              </a:solidFill>
              <a:latin typeface="Helvetica" pitchFamily="-1" charset="0"/>
            </a:endParaRPr>
          </a:p>
        </p:txBody>
      </p:sp>
      <p:graphicFrame>
        <p:nvGraphicFramePr>
          <p:cNvPr id="165891" name="Object 3"/>
          <p:cNvGraphicFramePr>
            <a:graphicFrameLocks noChangeAspect="1"/>
          </p:cNvGraphicFramePr>
          <p:nvPr/>
        </p:nvGraphicFramePr>
        <p:xfrm>
          <a:off x="793750" y="1770063"/>
          <a:ext cx="8140700" cy="714375"/>
        </p:xfrm>
        <a:graphic>
          <a:graphicData uri="http://schemas.openxmlformats.org/presentationml/2006/ole">
            <p:oleObj spid="_x0000_s651266" name="Equation" r:id="rId4" imgW="4330700" imgH="368300" progId="">
              <p:embed/>
            </p:oleObj>
          </a:graphicData>
        </a:graphic>
      </p:graphicFrame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436688" y="2255838"/>
            <a:ext cx="2405062" cy="561975"/>
            <a:chOff x="905" y="1421"/>
            <a:chExt cx="1515" cy="354"/>
          </a:xfrm>
        </p:grpSpPr>
        <p:sp>
          <p:nvSpPr>
            <p:cNvPr id="165897" name="Text Box 9"/>
            <p:cNvSpPr txBox="1">
              <a:spLocks noChangeArrowheads="1"/>
            </p:cNvSpPr>
            <p:nvPr/>
          </p:nvSpPr>
          <p:spPr bwMode="auto">
            <a:xfrm>
              <a:off x="966" y="1487"/>
              <a:ext cx="145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Times" pitchFamily="-1" charset="0"/>
                </a:rPr>
                <a:t>Background term</a:t>
              </a:r>
            </a:p>
          </p:txBody>
        </p:sp>
        <p:sp>
          <p:nvSpPr>
            <p:cNvPr id="165898" name="AutoShape 10"/>
            <p:cNvSpPr>
              <a:spLocks/>
            </p:cNvSpPr>
            <p:nvPr/>
          </p:nvSpPr>
          <p:spPr bwMode="auto">
            <a:xfrm rot="-5404562">
              <a:off x="1573" y="753"/>
              <a:ext cx="153" cy="1489"/>
            </a:xfrm>
            <a:prstGeom prst="leftBrace">
              <a:avLst>
                <a:gd name="adj1" fmla="val 81100"/>
                <a:gd name="adj2" fmla="val 50000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  <a:latin typeface="Times" pitchFamily="-1" charset="0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303713" y="2425700"/>
            <a:ext cx="3875087" cy="639763"/>
            <a:chOff x="2711" y="1528"/>
            <a:chExt cx="2441" cy="403"/>
          </a:xfrm>
        </p:grpSpPr>
        <p:sp>
          <p:nvSpPr>
            <p:cNvPr id="165900" name="Text Box 12"/>
            <p:cNvSpPr txBox="1">
              <a:spLocks noChangeArrowheads="1"/>
            </p:cNvSpPr>
            <p:nvPr/>
          </p:nvSpPr>
          <p:spPr bwMode="auto">
            <a:xfrm>
              <a:off x="3207" y="1643"/>
              <a:ext cx="145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Times" pitchFamily="-1" charset="0"/>
                </a:rPr>
                <a:t>Observation term</a:t>
              </a:r>
            </a:p>
          </p:txBody>
        </p:sp>
        <p:sp>
          <p:nvSpPr>
            <p:cNvPr id="165901" name="AutoShape 13"/>
            <p:cNvSpPr>
              <a:spLocks/>
            </p:cNvSpPr>
            <p:nvPr/>
          </p:nvSpPr>
          <p:spPr bwMode="auto">
            <a:xfrm rot="-5376090">
              <a:off x="3836" y="403"/>
              <a:ext cx="191" cy="2441"/>
            </a:xfrm>
            <a:prstGeom prst="leftBrace">
              <a:avLst>
                <a:gd name="adj1" fmla="val 106501"/>
                <a:gd name="adj2" fmla="val 50000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7413625" y="2249488"/>
            <a:ext cx="1733550" cy="1177925"/>
            <a:chOff x="4670" y="1417"/>
            <a:chExt cx="1092" cy="742"/>
          </a:xfrm>
        </p:grpSpPr>
        <p:sp>
          <p:nvSpPr>
            <p:cNvPr id="165903" name="Text Box 15"/>
            <p:cNvSpPr txBox="1">
              <a:spLocks noChangeArrowheads="1"/>
            </p:cNvSpPr>
            <p:nvPr/>
          </p:nvSpPr>
          <p:spPr bwMode="auto">
            <a:xfrm>
              <a:off x="4670" y="1871"/>
              <a:ext cx="10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Times" pitchFamily="-1" charset="0"/>
                </a:rPr>
                <a:t>Penalty term</a:t>
              </a:r>
            </a:p>
          </p:txBody>
        </p:sp>
        <p:sp>
          <p:nvSpPr>
            <p:cNvPr id="165904" name="Line 16"/>
            <p:cNvSpPr>
              <a:spLocks noChangeShapeType="1"/>
            </p:cNvSpPr>
            <p:nvPr/>
          </p:nvSpPr>
          <p:spPr bwMode="auto">
            <a:xfrm flipH="1">
              <a:off x="5294" y="1417"/>
              <a:ext cx="137" cy="49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10665" y="3427413"/>
            <a:ext cx="338997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dirty="0" smtClean="0"/>
          </a:p>
          <a:p>
            <a:pPr algn="l"/>
            <a:r>
              <a:rPr lang="en-US" dirty="0" err="1" smtClean="0"/>
              <a:t>v</a:t>
            </a:r>
            <a:r>
              <a:rPr lang="en-US" baseline="-25000" dirty="0" err="1" smtClean="0"/>
              <a:t>r</a:t>
            </a:r>
            <a:r>
              <a:rPr lang="en-US" dirty="0" smtClean="0"/>
              <a:t>: radial velocity</a:t>
            </a:r>
          </a:p>
          <a:p>
            <a:pPr algn="l"/>
            <a:r>
              <a:rPr lang="en-US" dirty="0" smtClean="0"/>
              <a:t>Z: reflectivity in </a:t>
            </a:r>
            <a:r>
              <a:rPr lang="en-US" dirty="0" err="1" smtClean="0"/>
              <a:t>dBZ</a:t>
            </a:r>
            <a:endParaRPr lang="en-US" dirty="0" smtClean="0"/>
          </a:p>
          <a:p>
            <a:pPr algn="l"/>
            <a:r>
              <a:rPr lang="en-US" dirty="0" err="1" smtClean="0"/>
              <a:t>x</a:t>
            </a:r>
            <a:r>
              <a:rPr lang="en-US" baseline="-25000" dirty="0" err="1" smtClean="0"/>
              <a:t>b</a:t>
            </a:r>
            <a:r>
              <a:rPr lang="en-US" dirty="0" smtClean="0"/>
              <a:t>: background field</a:t>
            </a:r>
          </a:p>
          <a:p>
            <a:pPr algn="l"/>
            <a:r>
              <a:rPr lang="en-US" dirty="0" smtClean="0"/>
              <a:t>x</a:t>
            </a:r>
            <a:r>
              <a:rPr lang="en-US" baseline="-25000" dirty="0" smtClean="0"/>
              <a:t>0</a:t>
            </a:r>
            <a:r>
              <a:rPr lang="en-US" dirty="0" smtClean="0"/>
              <a:t>: analysis field at time 0</a:t>
            </a:r>
          </a:p>
          <a:p>
            <a:pPr algn="l"/>
            <a:r>
              <a:rPr lang="en-US" dirty="0" smtClean="0"/>
              <a:t>F: Grid transformation</a:t>
            </a:r>
          </a:p>
          <a:p>
            <a:pPr algn="l"/>
            <a:r>
              <a:rPr lang="en-US" dirty="0" err="1" smtClean="0"/>
              <a:t>η</a:t>
            </a:r>
            <a:r>
              <a:rPr lang="en-US" dirty="0" smtClean="0"/>
              <a:t>: Observation </a:t>
            </a:r>
            <a:r>
              <a:rPr lang="en-US" dirty="0" err="1" smtClean="0"/>
              <a:t>erro</a:t>
            </a:r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271588" y="3962400"/>
            <a:ext cx="41753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B: background error covariance;</a:t>
            </a:r>
          </a:p>
          <a:p>
            <a:pPr algn="l"/>
            <a:r>
              <a:rPr lang="en-US" dirty="0" err="1" smtClean="0"/>
              <a:t>modelled</a:t>
            </a:r>
            <a:r>
              <a:rPr lang="en-US" dirty="0" smtClean="0"/>
              <a:t> by recursive filter</a:t>
            </a:r>
          </a:p>
          <a:p>
            <a:pPr algn="l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458200" cy="1143000"/>
          </a:xfrm>
        </p:spPr>
        <p:txBody>
          <a:bodyPr/>
          <a:lstStyle/>
          <a:p>
            <a:r>
              <a:rPr lang="en-US" sz="3200" dirty="0" smtClean="0">
                <a:latin typeface="Arial"/>
                <a:cs typeface="Arial"/>
              </a:rPr>
              <a:t>Observation operators for radar</a:t>
            </a:r>
            <a:r>
              <a:rPr lang="en-US" dirty="0" smtClean="0">
                <a:latin typeface="Arial"/>
                <a:cs typeface="Arial"/>
              </a:rPr>
              <a:t/>
            </a:r>
            <a:br>
              <a:rPr lang="en-US" dirty="0" smtClean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>1. Variable transformation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367134"/>
            <a:ext cx="2236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/>
              <a:buChar char="•"/>
            </a:pPr>
            <a:r>
              <a:rPr lang="en-US" dirty="0" smtClean="0"/>
              <a:t> Radial velocity</a:t>
            </a:r>
            <a:endParaRPr lang="en-US" dirty="0"/>
          </a:p>
        </p:txBody>
      </p:sp>
      <p:graphicFrame>
        <p:nvGraphicFramePr>
          <p:cNvPr id="221186" name="Object 2"/>
          <p:cNvGraphicFramePr>
            <a:graphicFrameLocks noChangeAspect="1"/>
          </p:cNvGraphicFramePr>
          <p:nvPr/>
        </p:nvGraphicFramePr>
        <p:xfrm>
          <a:off x="1066800" y="1828800"/>
          <a:ext cx="5638800" cy="1025525"/>
        </p:xfrm>
        <a:graphic>
          <a:graphicData uri="http://schemas.openxmlformats.org/presentationml/2006/ole">
            <p:oleObj spid="_x0000_s221186" name="Equation" r:id="rId3" imgW="2374900" imgH="431800" progId="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5800" y="3124200"/>
            <a:ext cx="7754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(</a:t>
            </a:r>
            <a:r>
              <a:rPr lang="en-US" i="1" dirty="0" err="1" smtClean="0"/>
              <a:t>x,y,z</a:t>
            </a:r>
            <a:r>
              <a:rPr lang="en-US" dirty="0" smtClean="0"/>
              <a:t>) analysis grid point; (</a:t>
            </a:r>
            <a:r>
              <a:rPr lang="en-US" i="1" dirty="0" err="1" smtClean="0"/>
              <a:t>x</a:t>
            </a:r>
            <a:r>
              <a:rPr lang="en-US" i="1" baseline="-25000" dirty="0" err="1" smtClean="0"/>
              <a:t>i</a:t>
            </a:r>
            <a:r>
              <a:rPr lang="en-US" i="1" dirty="0" err="1" smtClean="0"/>
              <a:t>,y</a:t>
            </a:r>
            <a:r>
              <a:rPr lang="en-US" i="1" baseline="-25000" dirty="0" err="1" smtClean="0"/>
              <a:t>i</a:t>
            </a:r>
            <a:r>
              <a:rPr lang="en-US" i="1" dirty="0" err="1" smtClean="0"/>
              <a:t>,z</a:t>
            </a:r>
            <a:r>
              <a:rPr lang="en-US" i="1" baseline="-25000" dirty="0" err="1" smtClean="0"/>
              <a:t>i</a:t>
            </a:r>
            <a:r>
              <a:rPr lang="en-US" dirty="0" smtClean="0"/>
              <a:t>) radar location; </a:t>
            </a:r>
            <a:r>
              <a:rPr lang="en-US" i="1" dirty="0" err="1" smtClean="0"/>
              <a:t>r</a:t>
            </a:r>
            <a:r>
              <a:rPr lang="en-US" i="1" baseline="-25000" dirty="0" err="1" smtClean="0"/>
              <a:t>i</a:t>
            </a:r>
            <a:r>
              <a:rPr lang="en-US" dirty="0" smtClean="0"/>
              <a:t> distance </a:t>
            </a:r>
          </a:p>
          <a:p>
            <a:pPr algn="l"/>
            <a:r>
              <a:rPr lang="en-US" dirty="0" smtClean="0"/>
              <a:t>between the two; </a:t>
            </a:r>
            <a:r>
              <a:rPr lang="en-US" i="1" dirty="0" err="1" smtClean="0"/>
              <a:t>v</a:t>
            </a:r>
            <a:r>
              <a:rPr lang="en-US" i="1" baseline="-25000" dirty="0" err="1" smtClean="0"/>
              <a:t>T</a:t>
            </a:r>
            <a:r>
              <a:rPr lang="en-US" i="1" dirty="0" smtClean="0"/>
              <a:t> =</a:t>
            </a:r>
            <a:r>
              <a:rPr lang="en-US" i="1" dirty="0" err="1" smtClean="0"/>
              <a:t>v</a:t>
            </a:r>
            <a:r>
              <a:rPr lang="en-US" i="1" baseline="-25000" dirty="0" err="1" smtClean="0"/>
              <a:t>T</a:t>
            </a:r>
            <a:r>
              <a:rPr lang="en-US" i="1" dirty="0" err="1" smtClean="0"/>
              <a:t>(q</a:t>
            </a:r>
            <a:r>
              <a:rPr lang="en-US" i="1" baseline="-25000" dirty="0" err="1" smtClean="0"/>
              <a:t>r</a:t>
            </a:r>
            <a:r>
              <a:rPr lang="en-US" i="1" dirty="0" smtClean="0"/>
              <a:t>) </a:t>
            </a:r>
            <a:r>
              <a:rPr lang="en-US" dirty="0" smtClean="0"/>
              <a:t>particle fall velocity   </a:t>
            </a:r>
            <a:endParaRPr lang="en-US" dirty="0"/>
          </a:p>
        </p:txBody>
      </p:sp>
      <p:graphicFrame>
        <p:nvGraphicFramePr>
          <p:cNvPr id="221187" name="Object 3"/>
          <p:cNvGraphicFramePr>
            <a:graphicFrameLocks noChangeAspect="1"/>
          </p:cNvGraphicFramePr>
          <p:nvPr/>
        </p:nvGraphicFramePr>
        <p:xfrm>
          <a:off x="1143000" y="5514975"/>
          <a:ext cx="3581400" cy="441325"/>
        </p:xfrm>
        <a:graphic>
          <a:graphicData uri="http://schemas.openxmlformats.org/presentationml/2006/ole">
            <p:oleObj spid="_x0000_s221187" name="Equation" r:id="rId4" imgW="1651000" imgH="203200" progId="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04800" y="4114800"/>
            <a:ext cx="618495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/>
              <a:buChar char="•"/>
            </a:pPr>
            <a:r>
              <a:rPr lang="en-US" dirty="0" smtClean="0"/>
              <a:t> Reflectivity</a:t>
            </a:r>
          </a:p>
          <a:p>
            <a:pPr algn="l"/>
            <a:r>
              <a:rPr lang="en-US" dirty="0" smtClean="0"/>
              <a:t>  - A complex function of microphysics variables</a:t>
            </a:r>
          </a:p>
          <a:p>
            <a:pPr algn="l"/>
            <a:r>
              <a:rPr lang="en-US" dirty="0" smtClean="0"/>
              <a:t>  - Simplified for warm rain and M-P DSD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Line 2"/>
          <p:cNvSpPr>
            <a:spLocks noChangeShapeType="1"/>
          </p:cNvSpPr>
          <p:nvPr/>
        </p:nvSpPr>
        <p:spPr bwMode="auto">
          <a:xfrm flipH="1" flipV="1">
            <a:off x="600075" y="5418138"/>
            <a:ext cx="241300" cy="379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5987" name="Line 3"/>
          <p:cNvSpPr>
            <a:spLocks noChangeShapeType="1"/>
          </p:cNvSpPr>
          <p:nvPr/>
        </p:nvSpPr>
        <p:spPr bwMode="auto">
          <a:xfrm flipV="1">
            <a:off x="430213" y="5418138"/>
            <a:ext cx="182562" cy="379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5988" name="Oval 4"/>
          <p:cNvSpPr>
            <a:spLocks noChangeArrowheads="1"/>
          </p:cNvSpPr>
          <p:nvPr/>
        </p:nvSpPr>
        <p:spPr bwMode="auto">
          <a:xfrm rot="3491858">
            <a:off x="342901" y="5141912"/>
            <a:ext cx="533400" cy="263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5989" name="Rectangle 5"/>
          <p:cNvSpPr>
            <a:spLocks noChangeArrowheads="1"/>
          </p:cNvSpPr>
          <p:nvPr/>
        </p:nvSpPr>
        <p:spPr bwMode="auto">
          <a:xfrm rot="-1444905">
            <a:off x="620713" y="4889500"/>
            <a:ext cx="234950" cy="647700"/>
          </a:xfrm>
          <a:prstGeom prst="rect">
            <a:avLst/>
          </a:prstGeom>
          <a:solidFill>
            <a:srgbClr val="CDDB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5990" name="Line 6"/>
          <p:cNvSpPr>
            <a:spLocks noChangeShapeType="1"/>
          </p:cNvSpPr>
          <p:nvPr/>
        </p:nvSpPr>
        <p:spPr bwMode="auto">
          <a:xfrm flipV="1">
            <a:off x="887413" y="4191000"/>
            <a:ext cx="5665787" cy="8461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5991" name="Line 7"/>
          <p:cNvSpPr>
            <a:spLocks noChangeShapeType="1"/>
          </p:cNvSpPr>
          <p:nvPr/>
        </p:nvSpPr>
        <p:spPr bwMode="auto">
          <a:xfrm flipV="1">
            <a:off x="917575" y="3170238"/>
            <a:ext cx="5589588" cy="185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5992" name="Text Box 8"/>
          <p:cNvSpPr txBox="1">
            <a:spLocks noChangeArrowheads="1"/>
          </p:cNvSpPr>
          <p:nvPr/>
        </p:nvSpPr>
        <p:spPr bwMode="auto">
          <a:xfrm>
            <a:off x="363538" y="5959475"/>
            <a:ext cx="936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/>
              <a:t>radar</a:t>
            </a:r>
          </a:p>
        </p:txBody>
      </p:sp>
      <p:sp>
        <p:nvSpPr>
          <p:cNvPr id="425993" name="Line 9"/>
          <p:cNvSpPr>
            <a:spLocks noChangeShapeType="1"/>
          </p:cNvSpPr>
          <p:nvPr/>
        </p:nvSpPr>
        <p:spPr bwMode="auto">
          <a:xfrm rot="19981828" flipV="1">
            <a:off x="596900" y="5135563"/>
            <a:ext cx="328613" cy="31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5994" name="Line 10"/>
          <p:cNvSpPr>
            <a:spLocks noChangeShapeType="1"/>
          </p:cNvSpPr>
          <p:nvPr/>
        </p:nvSpPr>
        <p:spPr bwMode="auto">
          <a:xfrm>
            <a:off x="363538" y="5849938"/>
            <a:ext cx="8358187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5995" name="Line 11"/>
          <p:cNvSpPr>
            <a:spLocks noChangeShapeType="1"/>
          </p:cNvSpPr>
          <p:nvPr/>
        </p:nvSpPr>
        <p:spPr bwMode="auto">
          <a:xfrm>
            <a:off x="419100" y="2654300"/>
            <a:ext cx="6146800" cy="127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5996" name="Line 12"/>
          <p:cNvSpPr>
            <a:spLocks noChangeShapeType="1"/>
          </p:cNvSpPr>
          <p:nvPr/>
        </p:nvSpPr>
        <p:spPr bwMode="auto">
          <a:xfrm flipV="1">
            <a:off x="363538" y="3430588"/>
            <a:ext cx="59150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5997" name="Line 13"/>
          <p:cNvSpPr>
            <a:spLocks noChangeShapeType="1"/>
          </p:cNvSpPr>
          <p:nvPr/>
        </p:nvSpPr>
        <p:spPr bwMode="auto">
          <a:xfrm>
            <a:off x="419100" y="4076700"/>
            <a:ext cx="6148388" cy="127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5998" name="Line 14"/>
          <p:cNvSpPr>
            <a:spLocks noChangeShapeType="1"/>
          </p:cNvSpPr>
          <p:nvPr/>
        </p:nvSpPr>
        <p:spPr bwMode="auto">
          <a:xfrm flipV="1">
            <a:off x="476250" y="1879600"/>
            <a:ext cx="6040438" cy="127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5999" name="Line 15"/>
          <p:cNvSpPr>
            <a:spLocks noChangeShapeType="1"/>
          </p:cNvSpPr>
          <p:nvPr/>
        </p:nvSpPr>
        <p:spPr bwMode="auto">
          <a:xfrm>
            <a:off x="315913" y="4787900"/>
            <a:ext cx="6178550" cy="142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00" name="Oval 16"/>
          <p:cNvSpPr>
            <a:spLocks noChangeArrowheads="1"/>
          </p:cNvSpPr>
          <p:nvPr/>
        </p:nvSpPr>
        <p:spPr bwMode="auto">
          <a:xfrm>
            <a:off x="739775" y="1841500"/>
            <a:ext cx="76200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01" name="Oval 17"/>
          <p:cNvSpPr>
            <a:spLocks noChangeArrowheads="1"/>
          </p:cNvSpPr>
          <p:nvPr/>
        </p:nvSpPr>
        <p:spPr bwMode="auto">
          <a:xfrm>
            <a:off x="1608138" y="1841500"/>
            <a:ext cx="76200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02" name="Oval 18"/>
          <p:cNvSpPr>
            <a:spLocks noChangeArrowheads="1"/>
          </p:cNvSpPr>
          <p:nvPr/>
        </p:nvSpPr>
        <p:spPr bwMode="auto">
          <a:xfrm>
            <a:off x="2587625" y="1841500"/>
            <a:ext cx="74613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03" name="Oval 19"/>
          <p:cNvSpPr>
            <a:spLocks noChangeArrowheads="1"/>
          </p:cNvSpPr>
          <p:nvPr/>
        </p:nvSpPr>
        <p:spPr bwMode="auto">
          <a:xfrm>
            <a:off x="3405188" y="1816100"/>
            <a:ext cx="76200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04" name="Oval 20"/>
          <p:cNvSpPr>
            <a:spLocks noChangeArrowheads="1"/>
          </p:cNvSpPr>
          <p:nvPr/>
        </p:nvSpPr>
        <p:spPr bwMode="auto">
          <a:xfrm>
            <a:off x="4275138" y="1841500"/>
            <a:ext cx="74612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05" name="Oval 21"/>
          <p:cNvSpPr>
            <a:spLocks noChangeArrowheads="1"/>
          </p:cNvSpPr>
          <p:nvPr/>
        </p:nvSpPr>
        <p:spPr bwMode="auto">
          <a:xfrm>
            <a:off x="5143500" y="1841500"/>
            <a:ext cx="74613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06" name="Oval 22"/>
          <p:cNvSpPr>
            <a:spLocks noChangeArrowheads="1"/>
          </p:cNvSpPr>
          <p:nvPr/>
        </p:nvSpPr>
        <p:spPr bwMode="auto">
          <a:xfrm>
            <a:off x="5940425" y="1854200"/>
            <a:ext cx="74613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07" name="Oval 23"/>
          <p:cNvSpPr>
            <a:spLocks noChangeArrowheads="1"/>
          </p:cNvSpPr>
          <p:nvPr/>
        </p:nvSpPr>
        <p:spPr bwMode="auto">
          <a:xfrm>
            <a:off x="777875" y="2590800"/>
            <a:ext cx="74613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08" name="Oval 24"/>
          <p:cNvSpPr>
            <a:spLocks noChangeArrowheads="1"/>
          </p:cNvSpPr>
          <p:nvPr/>
        </p:nvSpPr>
        <p:spPr bwMode="auto">
          <a:xfrm>
            <a:off x="1646238" y="2590800"/>
            <a:ext cx="74612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09" name="Oval 25"/>
          <p:cNvSpPr>
            <a:spLocks noChangeArrowheads="1"/>
          </p:cNvSpPr>
          <p:nvPr/>
        </p:nvSpPr>
        <p:spPr bwMode="auto">
          <a:xfrm>
            <a:off x="2624138" y="2590800"/>
            <a:ext cx="76200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10" name="Oval 26"/>
          <p:cNvSpPr>
            <a:spLocks noChangeArrowheads="1"/>
          </p:cNvSpPr>
          <p:nvPr/>
        </p:nvSpPr>
        <p:spPr bwMode="auto">
          <a:xfrm>
            <a:off x="3443288" y="2590800"/>
            <a:ext cx="74612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11" name="Oval 27"/>
          <p:cNvSpPr>
            <a:spLocks noChangeArrowheads="1"/>
          </p:cNvSpPr>
          <p:nvPr/>
        </p:nvSpPr>
        <p:spPr bwMode="auto">
          <a:xfrm>
            <a:off x="4311650" y="2590800"/>
            <a:ext cx="74613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12" name="Oval 28"/>
          <p:cNvSpPr>
            <a:spLocks noChangeArrowheads="1"/>
          </p:cNvSpPr>
          <p:nvPr/>
        </p:nvSpPr>
        <p:spPr bwMode="auto">
          <a:xfrm>
            <a:off x="5180013" y="2590800"/>
            <a:ext cx="76200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13" name="Oval 29"/>
          <p:cNvSpPr>
            <a:spLocks noChangeArrowheads="1"/>
          </p:cNvSpPr>
          <p:nvPr/>
        </p:nvSpPr>
        <p:spPr bwMode="auto">
          <a:xfrm>
            <a:off x="5978525" y="2603500"/>
            <a:ext cx="74613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14" name="Oval 30"/>
          <p:cNvSpPr>
            <a:spLocks noChangeArrowheads="1"/>
          </p:cNvSpPr>
          <p:nvPr/>
        </p:nvSpPr>
        <p:spPr bwMode="auto">
          <a:xfrm>
            <a:off x="815975" y="3354388"/>
            <a:ext cx="74613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15" name="Oval 31"/>
          <p:cNvSpPr>
            <a:spLocks noChangeArrowheads="1"/>
          </p:cNvSpPr>
          <p:nvPr/>
        </p:nvSpPr>
        <p:spPr bwMode="auto">
          <a:xfrm>
            <a:off x="1684338" y="3354388"/>
            <a:ext cx="74612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16" name="Oval 32"/>
          <p:cNvSpPr>
            <a:spLocks noChangeArrowheads="1"/>
          </p:cNvSpPr>
          <p:nvPr/>
        </p:nvSpPr>
        <p:spPr bwMode="auto">
          <a:xfrm>
            <a:off x="2662238" y="3354388"/>
            <a:ext cx="74612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17" name="Oval 33"/>
          <p:cNvSpPr>
            <a:spLocks noChangeArrowheads="1"/>
          </p:cNvSpPr>
          <p:nvPr/>
        </p:nvSpPr>
        <p:spPr bwMode="auto">
          <a:xfrm>
            <a:off x="3481388" y="3328988"/>
            <a:ext cx="74612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18" name="Oval 34"/>
          <p:cNvSpPr>
            <a:spLocks noChangeArrowheads="1"/>
          </p:cNvSpPr>
          <p:nvPr/>
        </p:nvSpPr>
        <p:spPr bwMode="auto">
          <a:xfrm>
            <a:off x="4349750" y="3354388"/>
            <a:ext cx="74613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19" name="Oval 35"/>
          <p:cNvSpPr>
            <a:spLocks noChangeArrowheads="1"/>
          </p:cNvSpPr>
          <p:nvPr/>
        </p:nvSpPr>
        <p:spPr bwMode="auto">
          <a:xfrm>
            <a:off x="5195888" y="3354388"/>
            <a:ext cx="74612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20" name="Oval 36"/>
          <p:cNvSpPr>
            <a:spLocks noChangeArrowheads="1"/>
          </p:cNvSpPr>
          <p:nvPr/>
        </p:nvSpPr>
        <p:spPr bwMode="auto">
          <a:xfrm>
            <a:off x="6015038" y="3367088"/>
            <a:ext cx="76200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21" name="Oval 37"/>
          <p:cNvSpPr>
            <a:spLocks noChangeArrowheads="1"/>
          </p:cNvSpPr>
          <p:nvPr/>
        </p:nvSpPr>
        <p:spPr bwMode="auto">
          <a:xfrm>
            <a:off x="815975" y="4038600"/>
            <a:ext cx="74613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22" name="Oval 38"/>
          <p:cNvSpPr>
            <a:spLocks noChangeArrowheads="1"/>
          </p:cNvSpPr>
          <p:nvPr/>
        </p:nvSpPr>
        <p:spPr bwMode="auto">
          <a:xfrm>
            <a:off x="1684338" y="4038600"/>
            <a:ext cx="74612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23" name="Oval 39"/>
          <p:cNvSpPr>
            <a:spLocks noChangeArrowheads="1"/>
          </p:cNvSpPr>
          <p:nvPr/>
        </p:nvSpPr>
        <p:spPr bwMode="auto">
          <a:xfrm>
            <a:off x="2662238" y="4038600"/>
            <a:ext cx="74612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24" name="Oval 40"/>
          <p:cNvSpPr>
            <a:spLocks noChangeArrowheads="1"/>
          </p:cNvSpPr>
          <p:nvPr/>
        </p:nvSpPr>
        <p:spPr bwMode="auto">
          <a:xfrm>
            <a:off x="3481388" y="4013200"/>
            <a:ext cx="74612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25" name="Oval 41"/>
          <p:cNvSpPr>
            <a:spLocks noChangeArrowheads="1"/>
          </p:cNvSpPr>
          <p:nvPr/>
        </p:nvSpPr>
        <p:spPr bwMode="auto">
          <a:xfrm>
            <a:off x="4349750" y="4038600"/>
            <a:ext cx="74613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26" name="Oval 42"/>
          <p:cNvSpPr>
            <a:spLocks noChangeArrowheads="1"/>
          </p:cNvSpPr>
          <p:nvPr/>
        </p:nvSpPr>
        <p:spPr bwMode="auto">
          <a:xfrm>
            <a:off x="5181600" y="4044950"/>
            <a:ext cx="74613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27" name="Oval 43"/>
          <p:cNvSpPr>
            <a:spLocks noChangeArrowheads="1"/>
          </p:cNvSpPr>
          <p:nvPr/>
        </p:nvSpPr>
        <p:spPr bwMode="auto">
          <a:xfrm>
            <a:off x="6015038" y="4044950"/>
            <a:ext cx="76200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28" name="Oval 44"/>
          <p:cNvSpPr>
            <a:spLocks noChangeArrowheads="1"/>
          </p:cNvSpPr>
          <p:nvPr/>
        </p:nvSpPr>
        <p:spPr bwMode="auto">
          <a:xfrm>
            <a:off x="852488" y="4751388"/>
            <a:ext cx="74612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29" name="Oval 45"/>
          <p:cNvSpPr>
            <a:spLocks noChangeArrowheads="1"/>
          </p:cNvSpPr>
          <p:nvPr/>
        </p:nvSpPr>
        <p:spPr bwMode="auto">
          <a:xfrm>
            <a:off x="1720850" y="4751388"/>
            <a:ext cx="76200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30" name="Oval 46"/>
          <p:cNvSpPr>
            <a:spLocks noChangeArrowheads="1"/>
          </p:cNvSpPr>
          <p:nvPr/>
        </p:nvSpPr>
        <p:spPr bwMode="auto">
          <a:xfrm>
            <a:off x="2700338" y="4751388"/>
            <a:ext cx="74612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31" name="Oval 47"/>
          <p:cNvSpPr>
            <a:spLocks noChangeArrowheads="1"/>
          </p:cNvSpPr>
          <p:nvPr/>
        </p:nvSpPr>
        <p:spPr bwMode="auto">
          <a:xfrm>
            <a:off x="3517900" y="4725988"/>
            <a:ext cx="76200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32" name="Oval 48"/>
          <p:cNvSpPr>
            <a:spLocks noChangeArrowheads="1"/>
          </p:cNvSpPr>
          <p:nvPr/>
        </p:nvSpPr>
        <p:spPr bwMode="auto">
          <a:xfrm>
            <a:off x="4386263" y="4751388"/>
            <a:ext cx="76200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33" name="Oval 49"/>
          <p:cNvSpPr>
            <a:spLocks noChangeArrowheads="1"/>
          </p:cNvSpPr>
          <p:nvPr/>
        </p:nvSpPr>
        <p:spPr bwMode="auto">
          <a:xfrm>
            <a:off x="5195888" y="4751388"/>
            <a:ext cx="74612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34" name="Oval 50"/>
          <p:cNvSpPr>
            <a:spLocks noChangeArrowheads="1"/>
          </p:cNvSpPr>
          <p:nvPr/>
        </p:nvSpPr>
        <p:spPr bwMode="auto">
          <a:xfrm>
            <a:off x="6053138" y="4764088"/>
            <a:ext cx="74612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36" name="Line 52"/>
          <p:cNvSpPr>
            <a:spLocks noChangeShapeType="1"/>
          </p:cNvSpPr>
          <p:nvPr/>
        </p:nvSpPr>
        <p:spPr bwMode="auto">
          <a:xfrm flipV="1">
            <a:off x="990600" y="2209800"/>
            <a:ext cx="4876800" cy="27511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37" name="Line 53"/>
          <p:cNvSpPr>
            <a:spLocks noChangeShapeType="1"/>
          </p:cNvSpPr>
          <p:nvPr/>
        </p:nvSpPr>
        <p:spPr bwMode="auto">
          <a:xfrm>
            <a:off x="5195888" y="2576513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38" name="Line 54"/>
          <p:cNvSpPr>
            <a:spLocks noChangeShapeType="1"/>
          </p:cNvSpPr>
          <p:nvPr/>
        </p:nvSpPr>
        <p:spPr bwMode="auto">
          <a:xfrm>
            <a:off x="4953000" y="2667000"/>
            <a:ext cx="457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39" name="Freeform 55"/>
          <p:cNvSpPr>
            <a:spLocks/>
          </p:cNvSpPr>
          <p:nvPr/>
        </p:nvSpPr>
        <p:spPr bwMode="auto">
          <a:xfrm>
            <a:off x="4972050" y="2393950"/>
            <a:ext cx="1162050" cy="901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2" y="64"/>
              </a:cxn>
              <a:cxn ang="0">
                <a:pos x="88" y="100"/>
              </a:cxn>
              <a:cxn ang="0">
                <a:pos x="128" y="140"/>
              </a:cxn>
              <a:cxn ang="0">
                <a:pos x="168" y="172"/>
              </a:cxn>
              <a:cxn ang="0">
                <a:pos x="240" y="212"/>
              </a:cxn>
              <a:cxn ang="0">
                <a:pos x="352" y="276"/>
              </a:cxn>
              <a:cxn ang="0">
                <a:pos x="400" y="300"/>
              </a:cxn>
              <a:cxn ang="0">
                <a:pos x="424" y="316"/>
              </a:cxn>
              <a:cxn ang="0">
                <a:pos x="448" y="324"/>
              </a:cxn>
              <a:cxn ang="0">
                <a:pos x="500" y="352"/>
              </a:cxn>
              <a:cxn ang="0">
                <a:pos x="548" y="380"/>
              </a:cxn>
              <a:cxn ang="0">
                <a:pos x="628" y="444"/>
              </a:cxn>
              <a:cxn ang="0">
                <a:pos x="664" y="464"/>
              </a:cxn>
              <a:cxn ang="0">
                <a:pos x="716" y="532"/>
              </a:cxn>
              <a:cxn ang="0">
                <a:pos x="728" y="556"/>
              </a:cxn>
              <a:cxn ang="0">
                <a:pos x="732" y="568"/>
              </a:cxn>
              <a:cxn ang="0">
                <a:pos x="708" y="556"/>
              </a:cxn>
            </a:cxnLst>
            <a:rect l="0" t="0" r="r" b="b"/>
            <a:pathLst>
              <a:path w="732" h="568">
                <a:moveTo>
                  <a:pt x="0" y="0"/>
                </a:moveTo>
                <a:cubicBezTo>
                  <a:pt x="24" y="16"/>
                  <a:pt x="29" y="48"/>
                  <a:pt x="52" y="64"/>
                </a:cubicBezTo>
                <a:cubicBezTo>
                  <a:pt x="59" y="86"/>
                  <a:pt x="69" y="87"/>
                  <a:pt x="88" y="100"/>
                </a:cubicBezTo>
                <a:cubicBezTo>
                  <a:pt x="91" y="111"/>
                  <a:pt x="116" y="132"/>
                  <a:pt x="128" y="140"/>
                </a:cubicBezTo>
                <a:cubicBezTo>
                  <a:pt x="134" y="159"/>
                  <a:pt x="150" y="166"/>
                  <a:pt x="168" y="172"/>
                </a:cubicBezTo>
                <a:cubicBezTo>
                  <a:pt x="186" y="190"/>
                  <a:pt x="217" y="199"/>
                  <a:pt x="240" y="212"/>
                </a:cubicBezTo>
                <a:cubicBezTo>
                  <a:pt x="277" y="232"/>
                  <a:pt x="316" y="252"/>
                  <a:pt x="352" y="276"/>
                </a:cubicBezTo>
                <a:cubicBezTo>
                  <a:pt x="367" y="286"/>
                  <a:pt x="384" y="291"/>
                  <a:pt x="400" y="300"/>
                </a:cubicBezTo>
                <a:cubicBezTo>
                  <a:pt x="408" y="304"/>
                  <a:pt x="414" y="312"/>
                  <a:pt x="424" y="316"/>
                </a:cubicBezTo>
                <a:cubicBezTo>
                  <a:pt x="432" y="318"/>
                  <a:pt x="448" y="324"/>
                  <a:pt x="448" y="324"/>
                </a:cubicBezTo>
                <a:cubicBezTo>
                  <a:pt x="463" y="339"/>
                  <a:pt x="481" y="341"/>
                  <a:pt x="500" y="352"/>
                </a:cubicBezTo>
                <a:cubicBezTo>
                  <a:pt x="517" y="361"/>
                  <a:pt x="529" y="373"/>
                  <a:pt x="548" y="380"/>
                </a:cubicBezTo>
                <a:cubicBezTo>
                  <a:pt x="553" y="387"/>
                  <a:pt x="616" y="440"/>
                  <a:pt x="628" y="444"/>
                </a:cubicBezTo>
                <a:cubicBezTo>
                  <a:pt x="641" y="448"/>
                  <a:pt x="664" y="464"/>
                  <a:pt x="664" y="464"/>
                </a:cubicBezTo>
                <a:cubicBezTo>
                  <a:pt x="679" y="487"/>
                  <a:pt x="703" y="506"/>
                  <a:pt x="716" y="532"/>
                </a:cubicBezTo>
                <a:cubicBezTo>
                  <a:pt x="720" y="540"/>
                  <a:pt x="724" y="548"/>
                  <a:pt x="728" y="556"/>
                </a:cubicBezTo>
                <a:cubicBezTo>
                  <a:pt x="729" y="559"/>
                  <a:pt x="732" y="568"/>
                  <a:pt x="732" y="568"/>
                </a:cubicBezTo>
                <a:lnTo>
                  <a:pt x="708" y="55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40" name="Freeform 56"/>
          <p:cNvSpPr>
            <a:spLocks/>
          </p:cNvSpPr>
          <p:nvPr/>
        </p:nvSpPr>
        <p:spPr bwMode="auto">
          <a:xfrm>
            <a:off x="5543550" y="3276600"/>
            <a:ext cx="603250" cy="1301750"/>
          </a:xfrm>
          <a:custGeom>
            <a:avLst/>
            <a:gdLst/>
            <a:ahLst/>
            <a:cxnLst>
              <a:cxn ang="0">
                <a:pos x="380" y="0"/>
              </a:cxn>
              <a:cxn ang="0">
                <a:pos x="372" y="68"/>
              </a:cxn>
              <a:cxn ang="0">
                <a:pos x="360" y="116"/>
              </a:cxn>
              <a:cxn ang="0">
                <a:pos x="348" y="132"/>
              </a:cxn>
              <a:cxn ang="0">
                <a:pos x="314" y="202"/>
              </a:cxn>
              <a:cxn ang="0">
                <a:pos x="293" y="248"/>
              </a:cxn>
              <a:cxn ang="0">
                <a:pos x="255" y="306"/>
              </a:cxn>
              <a:cxn ang="0">
                <a:pos x="197" y="398"/>
              </a:cxn>
              <a:cxn ang="0">
                <a:pos x="172" y="433"/>
              </a:cxn>
              <a:cxn ang="0">
                <a:pos x="160" y="456"/>
              </a:cxn>
              <a:cxn ang="0">
                <a:pos x="147" y="468"/>
              </a:cxn>
              <a:cxn ang="0">
                <a:pos x="120" y="508"/>
              </a:cxn>
              <a:cxn ang="0">
                <a:pos x="96" y="549"/>
              </a:cxn>
              <a:cxn ang="0">
                <a:pos x="54" y="641"/>
              </a:cxn>
              <a:cxn ang="0">
                <a:pos x="35" y="670"/>
              </a:cxn>
              <a:cxn ang="0">
                <a:pos x="8" y="768"/>
              </a:cxn>
              <a:cxn ang="0">
                <a:pos x="2" y="803"/>
              </a:cxn>
              <a:cxn ang="0">
                <a:pos x="0" y="820"/>
              </a:cxn>
              <a:cxn ang="0">
                <a:pos x="12" y="803"/>
              </a:cxn>
            </a:cxnLst>
            <a:rect l="0" t="0" r="r" b="b"/>
            <a:pathLst>
              <a:path w="380" h="820">
                <a:moveTo>
                  <a:pt x="380" y="0"/>
                </a:moveTo>
                <a:cubicBezTo>
                  <a:pt x="377" y="11"/>
                  <a:pt x="377" y="53"/>
                  <a:pt x="372" y="68"/>
                </a:cubicBezTo>
                <a:cubicBezTo>
                  <a:pt x="369" y="87"/>
                  <a:pt x="364" y="105"/>
                  <a:pt x="360" y="116"/>
                </a:cubicBezTo>
                <a:cubicBezTo>
                  <a:pt x="356" y="148"/>
                  <a:pt x="358" y="114"/>
                  <a:pt x="348" y="132"/>
                </a:cubicBezTo>
                <a:cubicBezTo>
                  <a:pt x="347" y="148"/>
                  <a:pt x="320" y="191"/>
                  <a:pt x="314" y="202"/>
                </a:cubicBezTo>
                <a:cubicBezTo>
                  <a:pt x="310" y="230"/>
                  <a:pt x="302" y="240"/>
                  <a:pt x="293" y="248"/>
                </a:cubicBezTo>
                <a:cubicBezTo>
                  <a:pt x="283" y="274"/>
                  <a:pt x="267" y="287"/>
                  <a:pt x="255" y="306"/>
                </a:cubicBezTo>
                <a:cubicBezTo>
                  <a:pt x="236" y="335"/>
                  <a:pt x="216" y="364"/>
                  <a:pt x="197" y="398"/>
                </a:cubicBezTo>
                <a:cubicBezTo>
                  <a:pt x="189" y="413"/>
                  <a:pt x="181" y="420"/>
                  <a:pt x="172" y="433"/>
                </a:cubicBezTo>
                <a:cubicBezTo>
                  <a:pt x="168" y="439"/>
                  <a:pt x="165" y="450"/>
                  <a:pt x="160" y="456"/>
                </a:cubicBezTo>
                <a:cubicBezTo>
                  <a:pt x="156" y="459"/>
                  <a:pt x="147" y="468"/>
                  <a:pt x="147" y="468"/>
                </a:cubicBezTo>
                <a:cubicBezTo>
                  <a:pt x="140" y="489"/>
                  <a:pt x="130" y="492"/>
                  <a:pt x="120" y="508"/>
                </a:cubicBezTo>
                <a:cubicBezTo>
                  <a:pt x="112" y="521"/>
                  <a:pt x="105" y="538"/>
                  <a:pt x="96" y="549"/>
                </a:cubicBezTo>
                <a:cubicBezTo>
                  <a:pt x="93" y="559"/>
                  <a:pt x="60" y="635"/>
                  <a:pt x="54" y="641"/>
                </a:cubicBezTo>
                <a:cubicBezTo>
                  <a:pt x="47" y="647"/>
                  <a:pt x="35" y="670"/>
                  <a:pt x="35" y="670"/>
                </a:cubicBezTo>
                <a:cubicBezTo>
                  <a:pt x="28" y="703"/>
                  <a:pt x="15" y="730"/>
                  <a:pt x="8" y="768"/>
                </a:cubicBezTo>
                <a:cubicBezTo>
                  <a:pt x="6" y="780"/>
                  <a:pt x="4" y="791"/>
                  <a:pt x="2" y="803"/>
                </a:cubicBezTo>
                <a:cubicBezTo>
                  <a:pt x="2" y="807"/>
                  <a:pt x="0" y="820"/>
                  <a:pt x="0" y="820"/>
                </a:cubicBezTo>
                <a:lnTo>
                  <a:pt x="12" y="80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41" name="Text Box 57"/>
          <p:cNvSpPr txBox="1">
            <a:spLocks noChangeArrowheads="1"/>
          </p:cNvSpPr>
          <p:nvPr/>
        </p:nvSpPr>
        <p:spPr bwMode="auto">
          <a:xfrm>
            <a:off x="7177087" y="2652713"/>
            <a:ext cx="2635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dirty="0" err="1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Monotype Sorts" pitchFamily="-65" charset="2"/>
              </a:rPr>
              <a:t></a:t>
            </a:r>
            <a:endParaRPr lang="en-US" sz="1200" dirty="0">
              <a:latin typeface="Arial" pitchFamily="-65" charset="0"/>
              <a:ea typeface="ＭＳ Ｐゴシック" pitchFamily="-65" charset="-128"/>
              <a:cs typeface="ＭＳ Ｐゴシック" pitchFamily="-65" charset="-128"/>
              <a:sym typeface="Monotype Sorts" pitchFamily="-65" charset="2"/>
            </a:endParaRPr>
          </a:p>
        </p:txBody>
      </p:sp>
      <p:sp>
        <p:nvSpPr>
          <p:cNvPr id="426042" name="Text Box 58"/>
          <p:cNvSpPr txBox="1">
            <a:spLocks noChangeArrowheads="1"/>
          </p:cNvSpPr>
          <p:nvPr/>
        </p:nvSpPr>
        <p:spPr bwMode="auto">
          <a:xfrm>
            <a:off x="4241800" y="3721100"/>
            <a:ext cx="2635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Monotype Sorts" pitchFamily="-65" charset="2"/>
              </a:rPr>
              <a:t></a:t>
            </a:r>
          </a:p>
        </p:txBody>
      </p:sp>
      <p:sp>
        <p:nvSpPr>
          <p:cNvPr id="426043" name="Text Box 59"/>
          <p:cNvSpPr txBox="1">
            <a:spLocks noChangeArrowheads="1"/>
          </p:cNvSpPr>
          <p:nvPr/>
        </p:nvSpPr>
        <p:spPr bwMode="auto">
          <a:xfrm>
            <a:off x="5867400" y="3200400"/>
            <a:ext cx="2635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Monotype Sorts" pitchFamily="-65" charset="2"/>
              </a:rPr>
              <a:t></a:t>
            </a:r>
          </a:p>
        </p:txBody>
      </p:sp>
      <p:sp>
        <p:nvSpPr>
          <p:cNvPr id="426044" name="Text Box 60"/>
          <p:cNvSpPr txBox="1">
            <a:spLocks noChangeArrowheads="1"/>
          </p:cNvSpPr>
          <p:nvPr/>
        </p:nvSpPr>
        <p:spPr bwMode="auto">
          <a:xfrm>
            <a:off x="5080000" y="3441700"/>
            <a:ext cx="2635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Monotype Sorts" pitchFamily="-65" charset="2"/>
              </a:rPr>
              <a:t></a:t>
            </a:r>
          </a:p>
        </p:txBody>
      </p:sp>
      <p:sp>
        <p:nvSpPr>
          <p:cNvPr id="426045" name="Text Box 61"/>
          <p:cNvSpPr txBox="1">
            <a:spLocks noChangeArrowheads="1"/>
          </p:cNvSpPr>
          <p:nvPr/>
        </p:nvSpPr>
        <p:spPr bwMode="auto">
          <a:xfrm>
            <a:off x="3365500" y="4025900"/>
            <a:ext cx="2635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Monotype Sorts" pitchFamily="-65" charset="2"/>
              </a:rPr>
              <a:t></a:t>
            </a:r>
          </a:p>
        </p:txBody>
      </p:sp>
      <p:sp>
        <p:nvSpPr>
          <p:cNvPr id="426046" name="Text Box 62"/>
          <p:cNvSpPr txBox="1">
            <a:spLocks noChangeArrowheads="1"/>
          </p:cNvSpPr>
          <p:nvPr/>
        </p:nvSpPr>
        <p:spPr bwMode="auto">
          <a:xfrm>
            <a:off x="2552700" y="4292600"/>
            <a:ext cx="2635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Monotype Sorts" pitchFamily="-65" charset="2"/>
              </a:rPr>
              <a:t></a:t>
            </a:r>
          </a:p>
        </p:txBody>
      </p:sp>
      <p:sp>
        <p:nvSpPr>
          <p:cNvPr id="426047" name="Text Box 63"/>
          <p:cNvSpPr txBox="1">
            <a:spLocks noChangeArrowheads="1"/>
          </p:cNvSpPr>
          <p:nvPr/>
        </p:nvSpPr>
        <p:spPr bwMode="auto">
          <a:xfrm>
            <a:off x="1600200" y="4648200"/>
            <a:ext cx="2635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Monotype Sorts" pitchFamily="-65" charset="2"/>
              </a:rPr>
              <a:t></a:t>
            </a:r>
          </a:p>
        </p:txBody>
      </p:sp>
      <p:sp>
        <p:nvSpPr>
          <p:cNvPr id="426048" name="Text Box 64"/>
          <p:cNvSpPr txBox="1">
            <a:spLocks noChangeArrowheads="1"/>
          </p:cNvSpPr>
          <p:nvPr/>
        </p:nvSpPr>
        <p:spPr bwMode="auto">
          <a:xfrm>
            <a:off x="5543550" y="9540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26049" name="Text Box 65"/>
          <p:cNvSpPr txBox="1">
            <a:spLocks noChangeArrowheads="1"/>
          </p:cNvSpPr>
          <p:nvPr/>
        </p:nvSpPr>
        <p:spPr bwMode="auto">
          <a:xfrm>
            <a:off x="7537450" y="2576513"/>
            <a:ext cx="1420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Data grid</a:t>
            </a:r>
          </a:p>
        </p:txBody>
      </p:sp>
      <p:sp>
        <p:nvSpPr>
          <p:cNvPr id="426050" name="Oval 66"/>
          <p:cNvSpPr>
            <a:spLocks noChangeArrowheads="1"/>
          </p:cNvSpPr>
          <p:nvPr/>
        </p:nvSpPr>
        <p:spPr bwMode="auto">
          <a:xfrm>
            <a:off x="7234238" y="3186113"/>
            <a:ext cx="74612" cy="762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51" name="Text Box 67"/>
          <p:cNvSpPr txBox="1">
            <a:spLocks noChangeArrowheads="1"/>
          </p:cNvSpPr>
          <p:nvPr/>
        </p:nvSpPr>
        <p:spPr bwMode="auto">
          <a:xfrm>
            <a:off x="7537450" y="2957513"/>
            <a:ext cx="160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Model grid</a:t>
            </a:r>
          </a:p>
        </p:txBody>
      </p:sp>
      <p:sp>
        <p:nvSpPr>
          <p:cNvPr id="426052" name="Text Box 68"/>
          <p:cNvSpPr txBox="1">
            <a:spLocks noChangeArrowheads="1"/>
          </p:cNvSpPr>
          <p:nvPr/>
        </p:nvSpPr>
        <p:spPr bwMode="auto">
          <a:xfrm>
            <a:off x="476250" y="1182688"/>
            <a:ext cx="3521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A sketch of the </a:t>
            </a:r>
            <a:r>
              <a:rPr lang="en-US" dirty="0" err="1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x-z</a:t>
            </a:r>
            <a:r>
              <a:rPr lang="en-US" dirty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plane</a:t>
            </a:r>
          </a:p>
        </p:txBody>
      </p:sp>
      <p:sp>
        <p:nvSpPr>
          <p:cNvPr id="426053" name="Text Box 69"/>
          <p:cNvSpPr txBox="1">
            <a:spLocks noChangeArrowheads="1"/>
          </p:cNvSpPr>
          <p:nvPr/>
        </p:nvSpPr>
        <p:spPr bwMode="auto">
          <a:xfrm>
            <a:off x="5029200" y="4364038"/>
            <a:ext cx="398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z1</a:t>
            </a: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26054" name="Text Box 70"/>
          <p:cNvSpPr txBox="1">
            <a:spLocks noChangeArrowheads="1"/>
          </p:cNvSpPr>
          <p:nvPr/>
        </p:nvSpPr>
        <p:spPr bwMode="auto">
          <a:xfrm>
            <a:off x="5029200" y="2209800"/>
            <a:ext cx="398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z2</a:t>
            </a: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26055" name="Text Box 71"/>
          <p:cNvSpPr txBox="1">
            <a:spLocks noChangeArrowheads="1"/>
          </p:cNvSpPr>
          <p:nvPr/>
        </p:nvSpPr>
        <p:spPr bwMode="auto">
          <a:xfrm>
            <a:off x="4632325" y="3336925"/>
            <a:ext cx="398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z0</a:t>
            </a: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26056" name="Line 72"/>
          <p:cNvSpPr>
            <a:spLocks noChangeShapeType="1"/>
          </p:cNvSpPr>
          <p:nvPr/>
        </p:nvSpPr>
        <p:spPr bwMode="auto">
          <a:xfrm>
            <a:off x="4953000" y="3505200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Title 1"/>
          <p:cNvSpPr txBox="1">
            <a:spLocks/>
          </p:cNvSpPr>
          <p:nvPr/>
        </p:nvSpPr>
        <p:spPr bwMode="auto">
          <a:xfrm>
            <a:off x="82550" y="39688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pitchFamily="-1" charset="-128"/>
                <a:cs typeface="Arial"/>
              </a:rPr>
              <a:t>Observation operators for radar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pitchFamily="-1" charset="-128"/>
                <a:cs typeface="Arial"/>
              </a:rPr>
              <a:t/>
            </a:r>
            <a:b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pitchFamily="-1" charset="-128"/>
                <a:cs typeface="Arial"/>
              </a:rPr>
            </a:br>
            <a:r>
              <a:rPr lang="en-US" sz="2800" kern="0" dirty="0" smtClean="0">
                <a:solidFill>
                  <a:schemeClr val="tx2"/>
                </a:solidFill>
                <a:latin typeface="Arial"/>
                <a:ea typeface="ＭＳ Ｐゴシック" pitchFamily="-1" charset="-128"/>
                <a:cs typeface="Arial"/>
              </a:rPr>
              <a:t>2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pitchFamily="-1" charset="-128"/>
                <a:cs typeface="Arial"/>
              </a:rPr>
              <a:t>. Mapping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pitchFamily="-1" charset="-128"/>
                <a:cs typeface="Arial"/>
              </a:rPr>
              <a:t> model grid to data grid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ＭＳ Ｐゴシック" pitchFamily="-1" charset="-128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8382000" cy="5257800"/>
          </a:xfrm>
          <a:noFill/>
          <a:ln/>
        </p:spPr>
        <p:txBody>
          <a:bodyPr/>
          <a:lstStyle/>
          <a:p>
            <a:pPr eaLnBrk="0" hangingPunct="0">
              <a:lnSpc>
                <a:spcPct val="12000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191E7A"/>
                </a:solidFill>
                <a:latin typeface="Arial"/>
                <a:ea typeface="ＭＳ Ｐゴシック" pitchFamily="-65" charset="-128"/>
                <a:cs typeface="Arial"/>
              </a:rPr>
              <a:t>Preprocessing Doppler radar data is an important procedure before assimilation.</a:t>
            </a:r>
          </a:p>
          <a:p>
            <a:pPr eaLnBrk="0" hangingPunct="0">
              <a:lnSpc>
                <a:spcPct val="12000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191E7A"/>
                </a:solidFill>
                <a:latin typeface="Arial"/>
                <a:ea typeface="ＭＳ Ｐゴシック" pitchFamily="-65" charset="-128"/>
                <a:cs typeface="Arial"/>
              </a:rPr>
              <a:t>It</a:t>
            </a:r>
            <a:r>
              <a:rPr lang="en-US" sz="2800" b="1" dirty="0" smtClean="0">
                <a:solidFill>
                  <a:srgbClr val="191E7A"/>
                </a:solidFill>
                <a:latin typeface="Arial"/>
                <a:ea typeface="ＭＳ Ｐゴシック" pitchFamily="-65" charset="-128"/>
                <a:cs typeface="Arial"/>
              </a:rPr>
              <a:t> contains </a:t>
            </a:r>
            <a:r>
              <a:rPr lang="en-US" sz="2800" b="1" dirty="0">
                <a:solidFill>
                  <a:srgbClr val="191E7A"/>
                </a:solidFill>
                <a:latin typeface="Arial"/>
                <a:ea typeface="ＭＳ Ｐゴシック" pitchFamily="-65" charset="-128"/>
                <a:cs typeface="Arial"/>
              </a:rPr>
              <a:t>the following:</a:t>
            </a:r>
            <a:endParaRPr lang="en-US" sz="2400" b="1" dirty="0">
              <a:solidFill>
                <a:srgbClr val="191E7A"/>
              </a:solidFill>
              <a:latin typeface="Arial"/>
              <a:ea typeface="ＭＳ Ｐゴシック" pitchFamily="-65" charset="-128"/>
              <a:cs typeface="Arial"/>
            </a:endParaRPr>
          </a:p>
          <a:p>
            <a:pPr lvl="1" eaLnBrk="0" hangingPunct="0">
              <a:lnSpc>
                <a:spcPct val="120000"/>
              </a:lnSpc>
              <a:spcBef>
                <a:spcPct val="0"/>
              </a:spcBef>
              <a:buClr>
                <a:srgbClr val="191E7A"/>
              </a:buClr>
              <a:buFont typeface="Wingdings" charset="2"/>
              <a:buChar char="§"/>
            </a:pPr>
            <a:r>
              <a:rPr lang="en-US" sz="2400" b="1" dirty="0">
                <a:solidFill>
                  <a:srgbClr val="191E7A"/>
                </a:solidFill>
                <a:latin typeface="Arial"/>
                <a:cs typeface="Arial"/>
              </a:rPr>
              <a:t>Quality control</a:t>
            </a:r>
            <a:endParaRPr lang="en-US" sz="2000" b="1" dirty="0">
              <a:solidFill>
                <a:srgbClr val="191E7A"/>
              </a:solidFill>
              <a:latin typeface="Arial"/>
              <a:cs typeface="Arial"/>
            </a:endParaRPr>
          </a:p>
          <a:p>
            <a:pPr lvl="2" eaLnBrk="0" hangingPunct="0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en-US" sz="2000" b="1" dirty="0">
                <a:solidFill>
                  <a:srgbClr val="191E7A"/>
                </a:solidFill>
                <a:latin typeface="Arial"/>
                <a:cs typeface="Arial"/>
              </a:rPr>
              <a:t>To deal with clutter, AP, folded </a:t>
            </a:r>
          </a:p>
          <a:p>
            <a:pPr lvl="2" eaLnBrk="0" hangingPunct="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2000" b="1" dirty="0">
                <a:solidFill>
                  <a:srgbClr val="191E7A"/>
                </a:solidFill>
                <a:latin typeface="Arial"/>
                <a:cs typeface="Arial"/>
              </a:rPr>
              <a:t>   velocity,</a:t>
            </a:r>
            <a:r>
              <a:rPr lang="en-US" sz="2000" b="1" dirty="0" smtClean="0">
                <a:solidFill>
                  <a:srgbClr val="191E7A"/>
                </a:solidFill>
                <a:latin typeface="Arial"/>
                <a:cs typeface="Arial"/>
              </a:rPr>
              <a:t> beam blockage, etc.</a:t>
            </a:r>
          </a:p>
          <a:p>
            <a:pPr lvl="1" eaLnBrk="0" hangingPunct="0">
              <a:lnSpc>
                <a:spcPct val="120000"/>
              </a:lnSpc>
              <a:spcBef>
                <a:spcPct val="0"/>
              </a:spcBef>
              <a:buClr>
                <a:srgbClr val="191E7A"/>
              </a:buClr>
              <a:buFont typeface="Wingdings" charset="2"/>
              <a:buChar char="§"/>
            </a:pPr>
            <a:r>
              <a:rPr lang="en-US" sz="2400" b="1" dirty="0">
                <a:solidFill>
                  <a:srgbClr val="191E7A"/>
                </a:solidFill>
                <a:latin typeface="Arial"/>
                <a:cs typeface="Arial"/>
              </a:rPr>
              <a:t>Mapping </a:t>
            </a:r>
          </a:p>
          <a:p>
            <a:pPr lvl="2" eaLnBrk="0" hangingPunct="0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en-US" sz="2000" b="1" dirty="0">
                <a:solidFill>
                  <a:srgbClr val="191E7A"/>
                </a:solidFill>
                <a:latin typeface="Arial"/>
                <a:cs typeface="Arial"/>
              </a:rPr>
              <a:t>Interpolation, smoothing, super-</a:t>
            </a:r>
          </a:p>
          <a:p>
            <a:pPr lvl="2" eaLnBrk="0" hangingPunct="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2000" b="1" dirty="0">
                <a:solidFill>
                  <a:srgbClr val="191E7A"/>
                </a:solidFill>
                <a:latin typeface="Arial"/>
                <a:cs typeface="Arial"/>
              </a:rPr>
              <a:t>   observation, data filling</a:t>
            </a:r>
            <a:endParaRPr lang="en-US" sz="1800" b="1" dirty="0">
              <a:solidFill>
                <a:srgbClr val="191E7A"/>
              </a:solidFill>
              <a:latin typeface="Arial"/>
              <a:cs typeface="Arial"/>
            </a:endParaRPr>
          </a:p>
          <a:p>
            <a:pPr lvl="1" eaLnBrk="0" hangingPunct="0">
              <a:lnSpc>
                <a:spcPct val="120000"/>
              </a:lnSpc>
              <a:spcBef>
                <a:spcPct val="0"/>
              </a:spcBef>
              <a:buClr>
                <a:srgbClr val="191E7A"/>
              </a:buClr>
              <a:buFont typeface="Wingdings" charset="2"/>
              <a:buChar char="§"/>
            </a:pPr>
            <a:r>
              <a:rPr lang="en-US" sz="2400" b="1" dirty="0">
                <a:solidFill>
                  <a:srgbClr val="191E7A"/>
                </a:solidFill>
                <a:latin typeface="Arial"/>
                <a:cs typeface="Arial"/>
              </a:rPr>
              <a:t>Error statistics</a:t>
            </a:r>
            <a:endParaRPr lang="en-US" sz="2000" b="1" dirty="0">
              <a:solidFill>
                <a:srgbClr val="191E7A"/>
              </a:solidFill>
              <a:latin typeface="Arial"/>
              <a:cs typeface="Arial"/>
            </a:endParaRPr>
          </a:p>
          <a:p>
            <a:pPr lvl="2" eaLnBrk="0" hangingPunct="0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en-US" sz="2000" b="1" dirty="0">
                <a:solidFill>
                  <a:srgbClr val="191E7A"/>
                </a:solidFill>
                <a:latin typeface="Arial"/>
                <a:cs typeface="Arial"/>
              </a:rPr>
              <a:t>Variance and covariance</a:t>
            </a:r>
            <a:endParaRPr lang="en-US" altLang="zh-CN" sz="2000" b="1" dirty="0">
              <a:solidFill>
                <a:srgbClr val="191E7A"/>
              </a:solidFill>
              <a:latin typeface="Arial"/>
              <a:cs typeface="Arial"/>
            </a:endParaRPr>
          </a:p>
        </p:txBody>
      </p:sp>
      <p:sp>
        <p:nvSpPr>
          <p:cNvPr id="1545219" name="Rectangle 3"/>
          <p:cNvSpPr>
            <a:spLocks noChangeArrowheads="1"/>
          </p:cNvSpPr>
          <p:nvPr/>
        </p:nvSpPr>
        <p:spPr bwMode="auto">
          <a:xfrm>
            <a:off x="304800" y="1524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3600" b="1" dirty="0">
                <a:latin typeface="Arial" pitchFamily="-65" charset="0"/>
              </a:rPr>
              <a:t>Doppler radar data preprocessing</a:t>
            </a:r>
          </a:p>
        </p:txBody>
      </p:sp>
      <p:pic>
        <p:nvPicPr>
          <p:cNvPr id="1545221" name="Picture 5" descr="vrstd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4638" y="2286000"/>
            <a:ext cx="3886200" cy="3886200"/>
          </a:xfrm>
          <a:prstGeom prst="rect">
            <a:avLst/>
          </a:prstGeom>
          <a:noFill/>
        </p:spPr>
      </p:pic>
      <p:sp>
        <p:nvSpPr>
          <p:cNvPr id="1545222" name="Text Box 6"/>
          <p:cNvSpPr txBox="1">
            <a:spLocks noChangeArrowheads="1"/>
          </p:cNvSpPr>
          <p:nvPr/>
        </p:nvSpPr>
        <p:spPr bwMode="auto">
          <a:xfrm>
            <a:off x="5354638" y="1981200"/>
            <a:ext cx="3789362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Local Standard Deviation as an error estimator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6396335"/>
            <a:ext cx="971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Signal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9400" y="6396335"/>
            <a:ext cx="915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Noise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7315200" y="914400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 flipH="1" flipV="1">
            <a:off x="5240338" y="5981700"/>
            <a:ext cx="609600" cy="3810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rot="16200000" flipV="1">
            <a:off x="6421986" y="6074814"/>
            <a:ext cx="609600" cy="194772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sz="3200">
                <a:solidFill>
                  <a:schemeClr val="accent2"/>
                </a:solidFill>
                <a:ea typeface="ＭＳ Ｐゴシック" pitchFamily="-65" charset="-128"/>
                <a:cs typeface="ＭＳ Ｐゴシック" pitchFamily="-65" charset="-128"/>
              </a:rPr>
              <a:t>Illustrative diagram for 4D-Var</a:t>
            </a:r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7827" name="Text Box 3"/>
          <p:cNvSpPr txBox="1">
            <a:spLocks noChangeAspect="1" noChangeArrowheads="1"/>
          </p:cNvSpPr>
          <p:nvPr/>
        </p:nvSpPr>
        <p:spPr bwMode="auto">
          <a:xfrm>
            <a:off x="2438400" y="4572000"/>
            <a:ext cx="3460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3200">
                <a:ea typeface="Times New Roman" pitchFamily="-65" charset="0"/>
                <a:cs typeface="Times New Roman" pitchFamily="-65" charset="0"/>
              </a:rPr>
              <a:t>°</a:t>
            </a:r>
            <a:endParaRPr lang="en-US" sz="3200"/>
          </a:p>
        </p:txBody>
      </p:sp>
      <p:sp>
        <p:nvSpPr>
          <p:cNvPr id="77828" name="Text Box 4"/>
          <p:cNvSpPr txBox="1">
            <a:spLocks noChangeAspect="1" noChangeArrowheads="1"/>
          </p:cNvSpPr>
          <p:nvPr/>
        </p:nvSpPr>
        <p:spPr bwMode="auto">
          <a:xfrm>
            <a:off x="2438400" y="3810000"/>
            <a:ext cx="3270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3200">
                <a:ea typeface="Times New Roman" pitchFamily="-65" charset="0"/>
                <a:cs typeface="Times New Roman" pitchFamily="-65" charset="0"/>
              </a:rPr>
              <a:t>•</a:t>
            </a:r>
            <a:endParaRPr lang="en-US" sz="3200"/>
          </a:p>
        </p:txBody>
      </p:sp>
      <p:sp>
        <p:nvSpPr>
          <p:cNvPr id="77829" name="Text Box 5"/>
          <p:cNvSpPr txBox="1">
            <a:spLocks noChangeAspect="1" noChangeArrowheads="1"/>
          </p:cNvSpPr>
          <p:nvPr/>
        </p:nvSpPr>
        <p:spPr bwMode="auto">
          <a:xfrm>
            <a:off x="4343400" y="3048000"/>
            <a:ext cx="3270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3200">
                <a:ea typeface="Times New Roman" pitchFamily="-65" charset="0"/>
                <a:cs typeface="Times New Roman" pitchFamily="-65" charset="0"/>
              </a:rPr>
              <a:t>•</a:t>
            </a:r>
            <a:endParaRPr lang="en-US" sz="3200"/>
          </a:p>
        </p:txBody>
      </p:sp>
      <p:sp>
        <p:nvSpPr>
          <p:cNvPr id="77830" name="Text Box 6"/>
          <p:cNvSpPr txBox="1">
            <a:spLocks noChangeAspect="1" noChangeArrowheads="1"/>
          </p:cNvSpPr>
          <p:nvPr/>
        </p:nvSpPr>
        <p:spPr bwMode="auto">
          <a:xfrm>
            <a:off x="6400800" y="1981200"/>
            <a:ext cx="4984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3200">
                <a:ea typeface="Times New Roman" pitchFamily="-65" charset="0"/>
                <a:cs typeface="Times New Roman" pitchFamily="-65" charset="0"/>
              </a:rPr>
              <a:t>•</a:t>
            </a:r>
            <a:endParaRPr lang="en-US" sz="3200"/>
          </a:p>
        </p:txBody>
      </p:sp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3176588" y="49260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endParaRPr lang="en-US">
              <a:latin typeface="Helvetica" pitchFamily="-65" charset="0"/>
            </a:endParaRPr>
          </a:p>
        </p:txBody>
      </p:sp>
      <p:sp>
        <p:nvSpPr>
          <p:cNvPr id="77832" name="Freeform 8"/>
          <p:cNvSpPr>
            <a:spLocks noChangeAspect="1"/>
          </p:cNvSpPr>
          <p:nvPr/>
        </p:nvSpPr>
        <p:spPr bwMode="auto">
          <a:xfrm>
            <a:off x="2514600" y="2005013"/>
            <a:ext cx="4062413" cy="2189162"/>
          </a:xfrm>
          <a:custGeom>
            <a:avLst/>
            <a:gdLst>
              <a:gd name="T0" fmla="*/ 0 w 2352"/>
              <a:gd name="T1" fmla="*/ 2189162 h 1440"/>
              <a:gd name="T2" fmla="*/ 580345 w 2352"/>
              <a:gd name="T3" fmla="*/ 2043218 h 1440"/>
              <a:gd name="T4" fmla="*/ 1326502 w 2352"/>
              <a:gd name="T5" fmla="*/ 1678358 h 1440"/>
              <a:gd name="T6" fmla="*/ 2072660 w 2352"/>
              <a:gd name="T7" fmla="*/ 1094581 h 1440"/>
              <a:gd name="T8" fmla="*/ 2984630 w 2352"/>
              <a:gd name="T9" fmla="*/ 437832 h 1440"/>
              <a:gd name="T10" fmla="*/ 4062413 w 2352"/>
              <a:gd name="T11" fmla="*/ 0 h 1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52"/>
              <a:gd name="T19" fmla="*/ 0 h 1440"/>
              <a:gd name="T20" fmla="*/ 2352 w 2352"/>
              <a:gd name="T21" fmla="*/ 1440 h 1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52" h="1440">
                <a:moveTo>
                  <a:pt x="0" y="1440"/>
                </a:moveTo>
                <a:cubicBezTo>
                  <a:pt x="104" y="1420"/>
                  <a:pt x="208" y="1400"/>
                  <a:pt x="336" y="1344"/>
                </a:cubicBezTo>
                <a:cubicBezTo>
                  <a:pt x="464" y="1288"/>
                  <a:pt x="624" y="1208"/>
                  <a:pt x="768" y="1104"/>
                </a:cubicBezTo>
                <a:cubicBezTo>
                  <a:pt x="912" y="1000"/>
                  <a:pt x="1040" y="856"/>
                  <a:pt x="1200" y="720"/>
                </a:cubicBezTo>
                <a:cubicBezTo>
                  <a:pt x="1360" y="584"/>
                  <a:pt x="1536" y="408"/>
                  <a:pt x="1728" y="288"/>
                </a:cubicBezTo>
                <a:cubicBezTo>
                  <a:pt x="1920" y="168"/>
                  <a:pt x="2248" y="48"/>
                  <a:pt x="2352" y="0"/>
                </a:cubicBezTo>
              </a:path>
            </a:pathLst>
          </a:custGeom>
          <a:noFill/>
          <a:ln w="19050">
            <a:solidFill>
              <a:srgbClr val="982D1F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33" name="Text Box 9"/>
          <p:cNvSpPr txBox="1">
            <a:spLocks noChangeArrowheads="1"/>
          </p:cNvSpPr>
          <p:nvPr/>
        </p:nvSpPr>
        <p:spPr bwMode="auto">
          <a:xfrm>
            <a:off x="2971800" y="1981200"/>
            <a:ext cx="10572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200">
                <a:latin typeface="Helvetica" pitchFamily="-65" charset="0"/>
              </a:rPr>
              <a:t>Last iteration</a:t>
            </a:r>
            <a:endParaRPr lang="en-US">
              <a:latin typeface="Helvetica" pitchFamily="-65" charset="0"/>
            </a:endParaRPr>
          </a:p>
        </p:txBody>
      </p:sp>
      <p:sp>
        <p:nvSpPr>
          <p:cNvPr id="77834" name="Line 10"/>
          <p:cNvSpPr>
            <a:spLocks noChangeShapeType="1"/>
          </p:cNvSpPr>
          <p:nvPr/>
        </p:nvSpPr>
        <p:spPr bwMode="auto">
          <a:xfrm>
            <a:off x="3886200" y="22098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35" name="Line 11"/>
          <p:cNvSpPr>
            <a:spLocks noChangeAspect="1" noChangeShapeType="1"/>
          </p:cNvSpPr>
          <p:nvPr/>
        </p:nvSpPr>
        <p:spPr bwMode="auto">
          <a:xfrm flipV="1">
            <a:off x="2297113" y="2868613"/>
            <a:ext cx="0" cy="21272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36" name="Line 12"/>
          <p:cNvSpPr>
            <a:spLocks noChangeAspect="1" noChangeShapeType="1"/>
          </p:cNvSpPr>
          <p:nvPr/>
        </p:nvSpPr>
        <p:spPr bwMode="auto">
          <a:xfrm>
            <a:off x="1957388" y="4926013"/>
            <a:ext cx="56261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37" name="Text Box 13"/>
          <p:cNvSpPr txBox="1">
            <a:spLocks noChangeArrowheads="1"/>
          </p:cNvSpPr>
          <p:nvPr/>
        </p:nvSpPr>
        <p:spPr bwMode="auto">
          <a:xfrm>
            <a:off x="3925888" y="5307013"/>
            <a:ext cx="11890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600">
                <a:latin typeface="Helvetica" pitchFamily="-65" charset="0"/>
              </a:rPr>
              <a:t>TIME (Min)</a:t>
            </a:r>
          </a:p>
        </p:txBody>
      </p:sp>
      <p:sp>
        <p:nvSpPr>
          <p:cNvPr id="77838" name="Text Box 14"/>
          <p:cNvSpPr txBox="1">
            <a:spLocks noChangeArrowheads="1"/>
          </p:cNvSpPr>
          <p:nvPr/>
        </p:nvSpPr>
        <p:spPr bwMode="auto">
          <a:xfrm rot="-5400000">
            <a:off x="985838" y="3662362"/>
            <a:ext cx="20526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800">
                <a:latin typeface="Helvetica" pitchFamily="-65" charset="0"/>
              </a:rPr>
              <a:t>Atmospheric State</a:t>
            </a:r>
          </a:p>
        </p:txBody>
      </p:sp>
      <p:sp>
        <p:nvSpPr>
          <p:cNvPr id="77839" name="Text Box 15"/>
          <p:cNvSpPr txBox="1">
            <a:spLocks noChangeArrowheads="1"/>
          </p:cNvSpPr>
          <p:nvPr/>
        </p:nvSpPr>
        <p:spPr bwMode="auto">
          <a:xfrm>
            <a:off x="2414588" y="4926013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400">
                <a:latin typeface="Helvetica" pitchFamily="-65" charset="0"/>
              </a:rPr>
              <a:t>0</a:t>
            </a:r>
          </a:p>
        </p:txBody>
      </p:sp>
      <p:sp>
        <p:nvSpPr>
          <p:cNvPr id="77840" name="Text Box 16"/>
          <p:cNvSpPr txBox="1">
            <a:spLocks noChangeArrowheads="1"/>
          </p:cNvSpPr>
          <p:nvPr/>
        </p:nvSpPr>
        <p:spPr bwMode="auto">
          <a:xfrm>
            <a:off x="4419600" y="49530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400">
                <a:latin typeface="Helvetica" pitchFamily="-65" charset="0"/>
              </a:rPr>
              <a:t>5</a:t>
            </a:r>
          </a:p>
        </p:txBody>
      </p:sp>
      <p:sp>
        <p:nvSpPr>
          <p:cNvPr id="77841" name="Text Box 17"/>
          <p:cNvSpPr txBox="1">
            <a:spLocks noChangeArrowheads="1"/>
          </p:cNvSpPr>
          <p:nvPr/>
        </p:nvSpPr>
        <p:spPr bwMode="auto">
          <a:xfrm>
            <a:off x="6248400" y="4953000"/>
            <a:ext cx="382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400">
                <a:latin typeface="Helvetica" pitchFamily="-65" charset="0"/>
              </a:rPr>
              <a:t>10</a:t>
            </a:r>
          </a:p>
        </p:txBody>
      </p:sp>
      <p:sp>
        <p:nvSpPr>
          <p:cNvPr id="77842" name="Freeform 18"/>
          <p:cNvSpPr>
            <a:spLocks noChangeAspect="1"/>
          </p:cNvSpPr>
          <p:nvPr/>
        </p:nvSpPr>
        <p:spPr bwMode="auto">
          <a:xfrm>
            <a:off x="2643188" y="3455988"/>
            <a:ext cx="4214812" cy="1317625"/>
          </a:xfrm>
          <a:custGeom>
            <a:avLst/>
            <a:gdLst>
              <a:gd name="T0" fmla="*/ 0 w 2304"/>
              <a:gd name="T1" fmla="*/ 1317625 h 720"/>
              <a:gd name="T2" fmla="*/ 526852 w 2304"/>
              <a:gd name="T3" fmla="*/ 1229783 h 720"/>
              <a:gd name="T4" fmla="*/ 1492746 w 2304"/>
              <a:gd name="T5" fmla="*/ 966258 h 720"/>
              <a:gd name="T6" fmla="*/ 3336726 w 2304"/>
              <a:gd name="T7" fmla="*/ 263525 h 720"/>
              <a:gd name="T8" fmla="*/ 4214812 w 2304"/>
              <a:gd name="T9" fmla="*/ 0 h 7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4"/>
              <a:gd name="T16" fmla="*/ 0 h 720"/>
              <a:gd name="T17" fmla="*/ 2304 w 2304"/>
              <a:gd name="T18" fmla="*/ 720 h 7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4" h="720">
                <a:moveTo>
                  <a:pt x="0" y="720"/>
                </a:moveTo>
                <a:cubicBezTo>
                  <a:pt x="76" y="712"/>
                  <a:pt x="152" y="704"/>
                  <a:pt x="288" y="672"/>
                </a:cubicBezTo>
                <a:cubicBezTo>
                  <a:pt x="424" y="640"/>
                  <a:pt x="560" y="616"/>
                  <a:pt x="816" y="528"/>
                </a:cubicBezTo>
                <a:cubicBezTo>
                  <a:pt x="1072" y="440"/>
                  <a:pt x="1576" y="232"/>
                  <a:pt x="1824" y="144"/>
                </a:cubicBezTo>
                <a:cubicBezTo>
                  <a:pt x="2072" y="56"/>
                  <a:pt x="2224" y="24"/>
                  <a:pt x="2304" y="0"/>
                </a:cubicBezTo>
              </a:path>
            </a:pathLst>
          </a:custGeom>
          <a:noFill/>
          <a:ln w="19050">
            <a:solidFill>
              <a:srgbClr val="982D1F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43" name="Text Box 19"/>
          <p:cNvSpPr txBox="1">
            <a:spLocks noChangeArrowheads="1"/>
          </p:cNvSpPr>
          <p:nvPr/>
        </p:nvSpPr>
        <p:spPr bwMode="auto">
          <a:xfrm>
            <a:off x="3581400" y="4724400"/>
            <a:ext cx="1073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200">
                <a:latin typeface="Helvetica" pitchFamily="-65" charset="0"/>
              </a:rPr>
              <a:t>First Iteration</a:t>
            </a:r>
          </a:p>
        </p:txBody>
      </p:sp>
      <p:sp>
        <p:nvSpPr>
          <p:cNvPr id="77844" name="Line 20"/>
          <p:cNvSpPr>
            <a:spLocks noChangeShapeType="1"/>
          </p:cNvSpPr>
          <p:nvPr/>
        </p:nvSpPr>
        <p:spPr bwMode="auto">
          <a:xfrm flipV="1">
            <a:off x="3886200" y="4495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45" name="Text Box 21"/>
          <p:cNvSpPr txBox="1">
            <a:spLocks noChangeArrowheads="1"/>
          </p:cNvSpPr>
          <p:nvPr/>
        </p:nvSpPr>
        <p:spPr bwMode="auto">
          <a:xfrm>
            <a:off x="3925888" y="26654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endParaRPr lang="en-US">
              <a:latin typeface="Helvetica" pitchFamily="-65" charset="0"/>
            </a:endParaRPr>
          </a:p>
        </p:txBody>
      </p:sp>
      <p:sp>
        <p:nvSpPr>
          <p:cNvPr id="77846" name="Freeform 22"/>
          <p:cNvSpPr>
            <a:spLocks noChangeAspect="1"/>
          </p:cNvSpPr>
          <p:nvPr/>
        </p:nvSpPr>
        <p:spPr bwMode="auto">
          <a:xfrm rot="-393970">
            <a:off x="2514600" y="3048000"/>
            <a:ext cx="4267200" cy="1333500"/>
          </a:xfrm>
          <a:custGeom>
            <a:avLst/>
            <a:gdLst>
              <a:gd name="T0" fmla="*/ 0 w 2304"/>
              <a:gd name="T1" fmla="*/ 1333500 h 720"/>
              <a:gd name="T2" fmla="*/ 533400 w 2304"/>
              <a:gd name="T3" fmla="*/ 1244600 h 720"/>
              <a:gd name="T4" fmla="*/ 1511300 w 2304"/>
              <a:gd name="T5" fmla="*/ 977900 h 720"/>
              <a:gd name="T6" fmla="*/ 3378200 w 2304"/>
              <a:gd name="T7" fmla="*/ 266700 h 720"/>
              <a:gd name="T8" fmla="*/ 4267200 w 2304"/>
              <a:gd name="T9" fmla="*/ 0 h 7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4"/>
              <a:gd name="T16" fmla="*/ 0 h 720"/>
              <a:gd name="T17" fmla="*/ 2304 w 2304"/>
              <a:gd name="T18" fmla="*/ 720 h 7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4" h="720">
                <a:moveTo>
                  <a:pt x="0" y="720"/>
                </a:moveTo>
                <a:cubicBezTo>
                  <a:pt x="76" y="712"/>
                  <a:pt x="152" y="704"/>
                  <a:pt x="288" y="672"/>
                </a:cubicBezTo>
                <a:cubicBezTo>
                  <a:pt x="424" y="640"/>
                  <a:pt x="560" y="616"/>
                  <a:pt x="816" y="528"/>
                </a:cubicBezTo>
                <a:cubicBezTo>
                  <a:pt x="1072" y="440"/>
                  <a:pt x="1576" y="232"/>
                  <a:pt x="1824" y="144"/>
                </a:cubicBezTo>
                <a:cubicBezTo>
                  <a:pt x="2072" y="56"/>
                  <a:pt x="2224" y="24"/>
                  <a:pt x="2304" y="0"/>
                </a:cubicBezTo>
              </a:path>
            </a:pathLst>
          </a:custGeom>
          <a:noFill/>
          <a:ln w="19050">
            <a:solidFill>
              <a:srgbClr val="982D1F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762000" y="2401888"/>
            <a:ext cx="7318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800">
                <a:latin typeface="Arial" pitchFamily="-65" charset="0"/>
              </a:rPr>
              <a:t> </a:t>
            </a:r>
            <a:r>
              <a:rPr lang="en-US" sz="1400">
                <a:latin typeface="Arial" pitchFamily="-65" charset="0"/>
              </a:rPr>
              <a:t>KVNX</a:t>
            </a:r>
            <a:endParaRPr lang="en-US" sz="1800">
              <a:latin typeface="Arial" pitchFamily="-65" charset="0"/>
            </a:endParaRP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685800" y="2667000"/>
            <a:ext cx="814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800">
                <a:latin typeface="Arial" pitchFamily="-65" charset="0"/>
              </a:rPr>
              <a:t>  </a:t>
            </a:r>
            <a:r>
              <a:rPr lang="en-US" sz="1400">
                <a:latin typeface="Arial" pitchFamily="-65" charset="0"/>
              </a:rPr>
              <a:t>KDDC</a:t>
            </a:r>
            <a:endParaRPr lang="en-US" sz="1800">
              <a:latin typeface="Arial" pitchFamily="-65" charset="0"/>
            </a:endParaRP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762000" y="2895600"/>
            <a:ext cx="6524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800">
                <a:latin typeface="Arial" pitchFamily="-65" charset="0"/>
              </a:rPr>
              <a:t> </a:t>
            </a:r>
            <a:r>
              <a:rPr lang="en-US" sz="1400">
                <a:latin typeface="Arial" pitchFamily="-65" charset="0"/>
              </a:rPr>
              <a:t>KICT</a:t>
            </a:r>
            <a:endParaRPr lang="en-US" sz="1800">
              <a:latin typeface="Arial" pitchFamily="-65" charset="0"/>
            </a:endParaRP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762000" y="3124200"/>
            <a:ext cx="69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800">
                <a:latin typeface="Arial" pitchFamily="-65" charset="0"/>
              </a:rPr>
              <a:t> </a:t>
            </a:r>
            <a:r>
              <a:rPr lang="en-US" sz="1400">
                <a:latin typeface="Arial" pitchFamily="-65" charset="0"/>
              </a:rPr>
              <a:t>KTLX</a:t>
            </a:r>
            <a:endParaRPr lang="en-US" sz="1800">
              <a:latin typeface="Arial" pitchFamily="-65" charset="0"/>
            </a:endParaRP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1143000" y="1524000"/>
            <a:ext cx="7699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Times" pitchFamily="-65" charset="0"/>
              </a:rPr>
              <a:t>0 min</a:t>
            </a:r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2286000" y="18288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 sz="2000">
              <a:solidFill>
                <a:schemeClr val="bg1"/>
              </a:solidFill>
              <a:latin typeface="Times" pitchFamily="-65" charset="0"/>
            </a:endParaRPr>
          </a:p>
        </p:txBody>
      </p:sp>
      <p:sp>
        <p:nvSpPr>
          <p:cNvPr id="79880" name="Line 8"/>
          <p:cNvSpPr>
            <a:spLocks noChangeShapeType="1"/>
          </p:cNvSpPr>
          <p:nvPr/>
        </p:nvSpPr>
        <p:spPr bwMode="auto">
          <a:xfrm>
            <a:off x="1447800" y="2438400"/>
            <a:ext cx="6324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881" name="Line 9"/>
          <p:cNvSpPr>
            <a:spLocks noChangeShapeType="1"/>
          </p:cNvSpPr>
          <p:nvPr/>
        </p:nvSpPr>
        <p:spPr bwMode="auto">
          <a:xfrm>
            <a:off x="1447800" y="19050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882" name="Line 10"/>
          <p:cNvSpPr>
            <a:spLocks noChangeShapeType="1"/>
          </p:cNvSpPr>
          <p:nvPr/>
        </p:nvSpPr>
        <p:spPr bwMode="auto">
          <a:xfrm>
            <a:off x="4038600" y="19050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883" name="Text Box 11"/>
          <p:cNvSpPr txBox="1">
            <a:spLocks noChangeArrowheads="1"/>
          </p:cNvSpPr>
          <p:nvPr/>
        </p:nvSpPr>
        <p:spPr bwMode="auto">
          <a:xfrm>
            <a:off x="7315200" y="1828800"/>
            <a:ext cx="725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Times" pitchFamily="-65" charset="0"/>
              </a:rPr>
              <a:t>time</a:t>
            </a:r>
          </a:p>
        </p:txBody>
      </p:sp>
      <p:sp>
        <p:nvSpPr>
          <p:cNvPr id="79884" name="Text Box 12"/>
          <p:cNvSpPr txBox="1">
            <a:spLocks noChangeArrowheads="1"/>
          </p:cNvSpPr>
          <p:nvPr/>
        </p:nvSpPr>
        <p:spPr bwMode="auto">
          <a:xfrm>
            <a:off x="2667000" y="1524000"/>
            <a:ext cx="8969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Times" pitchFamily="-65" charset="0"/>
              </a:rPr>
              <a:t>12 min</a:t>
            </a:r>
          </a:p>
        </p:txBody>
      </p:sp>
      <p:sp>
        <p:nvSpPr>
          <p:cNvPr id="79885" name="Text Box 13"/>
          <p:cNvSpPr txBox="1">
            <a:spLocks noChangeArrowheads="1"/>
          </p:cNvSpPr>
          <p:nvPr/>
        </p:nvSpPr>
        <p:spPr bwMode="auto">
          <a:xfrm>
            <a:off x="3810000" y="1524000"/>
            <a:ext cx="8969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Times" pitchFamily="-65" charset="0"/>
              </a:rPr>
              <a:t>18 min</a:t>
            </a:r>
          </a:p>
        </p:txBody>
      </p:sp>
      <p:sp>
        <p:nvSpPr>
          <p:cNvPr id="79886" name="Text Box 14"/>
          <p:cNvSpPr txBox="1">
            <a:spLocks noChangeArrowheads="1"/>
          </p:cNvSpPr>
          <p:nvPr/>
        </p:nvSpPr>
        <p:spPr bwMode="auto">
          <a:xfrm>
            <a:off x="2971800" y="2005013"/>
            <a:ext cx="1217613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>
                <a:latin typeface="Times" pitchFamily="-65" charset="0"/>
              </a:rPr>
              <a:t>6-min Forward </a:t>
            </a:r>
          </a:p>
          <a:p>
            <a:pPr algn="l"/>
            <a:r>
              <a:rPr lang="en-US" sz="1200" b="1">
                <a:latin typeface="Times" pitchFamily="-65" charset="0"/>
              </a:rPr>
              <a:t>Integration</a:t>
            </a:r>
            <a:r>
              <a:rPr lang="en-US" sz="1400">
                <a:latin typeface="Times" pitchFamily="-65" charset="0"/>
              </a:rPr>
              <a:t> </a:t>
            </a:r>
          </a:p>
        </p:txBody>
      </p:sp>
      <p:sp>
        <p:nvSpPr>
          <p:cNvPr id="79887" name="Line 15"/>
          <p:cNvSpPr>
            <a:spLocks noChangeShapeType="1"/>
          </p:cNvSpPr>
          <p:nvPr/>
        </p:nvSpPr>
        <p:spPr bwMode="auto">
          <a:xfrm flipV="1">
            <a:off x="1524000" y="2438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888" name="Line 16"/>
          <p:cNvSpPr>
            <a:spLocks noChangeShapeType="1"/>
          </p:cNvSpPr>
          <p:nvPr/>
        </p:nvSpPr>
        <p:spPr bwMode="auto">
          <a:xfrm flipV="1">
            <a:off x="2209800" y="2438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889" name="Line 17"/>
          <p:cNvSpPr>
            <a:spLocks noChangeShapeType="1"/>
          </p:cNvSpPr>
          <p:nvPr/>
        </p:nvSpPr>
        <p:spPr bwMode="auto">
          <a:xfrm flipV="1">
            <a:off x="2819400" y="2438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890" name="Line 18"/>
          <p:cNvSpPr>
            <a:spLocks noChangeShapeType="1"/>
          </p:cNvSpPr>
          <p:nvPr/>
        </p:nvSpPr>
        <p:spPr bwMode="auto">
          <a:xfrm flipV="1">
            <a:off x="1676400" y="2667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891" name="Line 19"/>
          <p:cNvSpPr>
            <a:spLocks noChangeShapeType="1"/>
          </p:cNvSpPr>
          <p:nvPr/>
        </p:nvSpPr>
        <p:spPr bwMode="auto">
          <a:xfrm flipV="1">
            <a:off x="2362200" y="2667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892" name="Line 20"/>
          <p:cNvSpPr>
            <a:spLocks noChangeShapeType="1"/>
          </p:cNvSpPr>
          <p:nvPr/>
        </p:nvSpPr>
        <p:spPr bwMode="auto">
          <a:xfrm flipV="1">
            <a:off x="1600200" y="2895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893" name="Line 21"/>
          <p:cNvSpPr>
            <a:spLocks noChangeShapeType="1"/>
          </p:cNvSpPr>
          <p:nvPr/>
        </p:nvSpPr>
        <p:spPr bwMode="auto">
          <a:xfrm flipV="1">
            <a:off x="2286000" y="2895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894" name="Line 22"/>
          <p:cNvSpPr>
            <a:spLocks noChangeShapeType="1"/>
          </p:cNvSpPr>
          <p:nvPr/>
        </p:nvSpPr>
        <p:spPr bwMode="auto">
          <a:xfrm flipV="1">
            <a:off x="1600200" y="3124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895" name="Line 23"/>
          <p:cNvSpPr>
            <a:spLocks noChangeShapeType="1"/>
          </p:cNvSpPr>
          <p:nvPr/>
        </p:nvSpPr>
        <p:spPr bwMode="auto">
          <a:xfrm flipV="1">
            <a:off x="2286000" y="3124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896" name="Line 24"/>
          <p:cNvSpPr>
            <a:spLocks noChangeShapeType="1"/>
          </p:cNvSpPr>
          <p:nvPr/>
        </p:nvSpPr>
        <p:spPr bwMode="auto">
          <a:xfrm flipV="1">
            <a:off x="2895600" y="3124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897" name="Line 25"/>
          <p:cNvSpPr>
            <a:spLocks noChangeShapeType="1"/>
          </p:cNvSpPr>
          <p:nvPr/>
        </p:nvSpPr>
        <p:spPr bwMode="auto">
          <a:xfrm flipV="1">
            <a:off x="4191000" y="2438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898" name="Line 26"/>
          <p:cNvSpPr>
            <a:spLocks noChangeShapeType="1"/>
          </p:cNvSpPr>
          <p:nvPr/>
        </p:nvSpPr>
        <p:spPr bwMode="auto">
          <a:xfrm flipV="1">
            <a:off x="4876800" y="2438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899" name="Line 27"/>
          <p:cNvSpPr>
            <a:spLocks noChangeShapeType="1"/>
          </p:cNvSpPr>
          <p:nvPr/>
        </p:nvSpPr>
        <p:spPr bwMode="auto">
          <a:xfrm flipV="1">
            <a:off x="5562600" y="2438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900" name="Line 28"/>
          <p:cNvSpPr>
            <a:spLocks noChangeShapeType="1"/>
          </p:cNvSpPr>
          <p:nvPr/>
        </p:nvSpPr>
        <p:spPr bwMode="auto">
          <a:xfrm flipV="1">
            <a:off x="4953000" y="2667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901" name="Line 29"/>
          <p:cNvSpPr>
            <a:spLocks noChangeShapeType="1"/>
          </p:cNvSpPr>
          <p:nvPr/>
        </p:nvSpPr>
        <p:spPr bwMode="auto">
          <a:xfrm flipV="1">
            <a:off x="5638800" y="2667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902" name="Line 30"/>
          <p:cNvSpPr>
            <a:spLocks noChangeShapeType="1"/>
          </p:cNvSpPr>
          <p:nvPr/>
        </p:nvSpPr>
        <p:spPr bwMode="auto">
          <a:xfrm flipV="1">
            <a:off x="4343400" y="2895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903" name="Line 31"/>
          <p:cNvSpPr>
            <a:spLocks noChangeShapeType="1"/>
          </p:cNvSpPr>
          <p:nvPr/>
        </p:nvSpPr>
        <p:spPr bwMode="auto">
          <a:xfrm flipV="1">
            <a:off x="5029200" y="2895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904" name="Line 32"/>
          <p:cNvSpPr>
            <a:spLocks noChangeShapeType="1"/>
          </p:cNvSpPr>
          <p:nvPr/>
        </p:nvSpPr>
        <p:spPr bwMode="auto">
          <a:xfrm flipV="1">
            <a:off x="4267200" y="2667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905" name="Line 33"/>
          <p:cNvSpPr>
            <a:spLocks noChangeShapeType="1"/>
          </p:cNvSpPr>
          <p:nvPr/>
        </p:nvSpPr>
        <p:spPr bwMode="auto">
          <a:xfrm flipV="1">
            <a:off x="4876800" y="3124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906" name="Line 34"/>
          <p:cNvSpPr>
            <a:spLocks noChangeShapeType="1"/>
          </p:cNvSpPr>
          <p:nvPr/>
        </p:nvSpPr>
        <p:spPr bwMode="auto">
          <a:xfrm flipV="1">
            <a:off x="5715000" y="2895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907" name="Line 35"/>
          <p:cNvSpPr>
            <a:spLocks noChangeShapeType="1"/>
          </p:cNvSpPr>
          <p:nvPr/>
        </p:nvSpPr>
        <p:spPr bwMode="auto">
          <a:xfrm>
            <a:off x="914400" y="2667000"/>
            <a:ext cx="4800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908" name="Line 36"/>
          <p:cNvSpPr>
            <a:spLocks noChangeShapeType="1"/>
          </p:cNvSpPr>
          <p:nvPr/>
        </p:nvSpPr>
        <p:spPr bwMode="auto">
          <a:xfrm>
            <a:off x="914400" y="2895600"/>
            <a:ext cx="4800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909" name="Line 37"/>
          <p:cNvSpPr>
            <a:spLocks noChangeShapeType="1"/>
          </p:cNvSpPr>
          <p:nvPr/>
        </p:nvSpPr>
        <p:spPr bwMode="auto">
          <a:xfrm>
            <a:off x="914400" y="3124200"/>
            <a:ext cx="4800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910" name="Line 38"/>
          <p:cNvSpPr>
            <a:spLocks noChangeShapeType="1"/>
          </p:cNvSpPr>
          <p:nvPr/>
        </p:nvSpPr>
        <p:spPr bwMode="auto">
          <a:xfrm>
            <a:off x="914400" y="3352800"/>
            <a:ext cx="4800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911" name="Line 39"/>
          <p:cNvSpPr>
            <a:spLocks noChangeShapeType="1"/>
          </p:cNvSpPr>
          <p:nvPr/>
        </p:nvSpPr>
        <p:spPr bwMode="auto">
          <a:xfrm flipV="1">
            <a:off x="4191000" y="3124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912" name="Line 40"/>
          <p:cNvSpPr>
            <a:spLocks noChangeShapeType="1"/>
          </p:cNvSpPr>
          <p:nvPr/>
        </p:nvSpPr>
        <p:spPr bwMode="auto">
          <a:xfrm flipV="1">
            <a:off x="5562600" y="3124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913" name="Text Box 41"/>
          <p:cNvSpPr txBox="1">
            <a:spLocks noChangeArrowheads="1"/>
          </p:cNvSpPr>
          <p:nvPr/>
        </p:nvSpPr>
        <p:spPr bwMode="auto">
          <a:xfrm>
            <a:off x="5334000" y="1524000"/>
            <a:ext cx="8969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Times" pitchFamily="-65" charset="0"/>
              </a:rPr>
              <a:t>30 min</a:t>
            </a:r>
          </a:p>
        </p:txBody>
      </p:sp>
      <p:sp>
        <p:nvSpPr>
          <p:cNvPr id="79914" name="Text Box 42"/>
          <p:cNvSpPr txBox="1">
            <a:spLocks noChangeArrowheads="1"/>
          </p:cNvSpPr>
          <p:nvPr/>
        </p:nvSpPr>
        <p:spPr bwMode="auto">
          <a:xfrm>
            <a:off x="914400" y="3733800"/>
            <a:ext cx="1514475" cy="649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200">
                <a:latin typeface="Arial" pitchFamily="-65" charset="0"/>
              </a:rPr>
              <a:t>Cold start</a:t>
            </a:r>
          </a:p>
          <a:p>
            <a:pPr algn="l" eaLnBrk="1" hangingPunct="1"/>
            <a:r>
              <a:rPr lang="en-US" sz="1200">
                <a:latin typeface="Arial" pitchFamily="-65" charset="0"/>
              </a:rPr>
              <a:t>Mesoscale analysis</a:t>
            </a:r>
          </a:p>
          <a:p>
            <a:pPr algn="l" eaLnBrk="1" hangingPunct="1"/>
            <a:r>
              <a:rPr lang="en-US" sz="1200">
                <a:latin typeface="Arial" pitchFamily="-65" charset="0"/>
              </a:rPr>
              <a:t>as first guess</a:t>
            </a:r>
          </a:p>
        </p:txBody>
      </p:sp>
      <p:sp>
        <p:nvSpPr>
          <p:cNvPr id="79915" name="Text Box 43"/>
          <p:cNvSpPr txBox="1">
            <a:spLocks noChangeArrowheads="1"/>
          </p:cNvSpPr>
          <p:nvPr/>
        </p:nvSpPr>
        <p:spPr bwMode="auto">
          <a:xfrm>
            <a:off x="3352800" y="3733800"/>
            <a:ext cx="1828800" cy="649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200">
                <a:latin typeface="Arial" pitchFamily="-65" charset="0"/>
              </a:rPr>
              <a:t>6-min Forecast </a:t>
            </a:r>
          </a:p>
          <a:p>
            <a:pPr algn="l" eaLnBrk="1" hangingPunct="1"/>
            <a:r>
              <a:rPr lang="en-US" sz="1200">
                <a:latin typeface="Arial" pitchFamily="-65" charset="0"/>
              </a:rPr>
              <a:t>as first guess;</a:t>
            </a:r>
          </a:p>
          <a:p>
            <a:pPr algn="l" eaLnBrk="1" hangingPunct="1"/>
            <a:r>
              <a:rPr lang="en-US" sz="1200">
                <a:latin typeface="Arial" pitchFamily="-65" charset="0"/>
              </a:rPr>
              <a:t>Mesoscale analysis</a:t>
            </a:r>
          </a:p>
        </p:txBody>
      </p:sp>
      <p:sp>
        <p:nvSpPr>
          <p:cNvPr id="79916" name="Text Box 44"/>
          <p:cNvSpPr txBox="1">
            <a:spLocks noChangeArrowheads="1"/>
          </p:cNvSpPr>
          <p:nvPr/>
        </p:nvSpPr>
        <p:spPr bwMode="auto">
          <a:xfrm>
            <a:off x="1812925" y="2147888"/>
            <a:ext cx="687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400">
                <a:latin typeface="Arial" pitchFamily="-65" charset="0"/>
              </a:rPr>
              <a:t>4DVar</a:t>
            </a:r>
            <a:endParaRPr lang="en-US" sz="1800">
              <a:latin typeface="Arial" pitchFamily="-65" charset="0"/>
            </a:endParaRPr>
          </a:p>
        </p:txBody>
      </p:sp>
      <p:sp>
        <p:nvSpPr>
          <p:cNvPr id="79917" name="Text Box 45"/>
          <p:cNvSpPr txBox="1">
            <a:spLocks noChangeArrowheads="1"/>
          </p:cNvSpPr>
          <p:nvPr/>
        </p:nvSpPr>
        <p:spPr bwMode="auto">
          <a:xfrm>
            <a:off x="4648200" y="2133600"/>
            <a:ext cx="687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400">
                <a:latin typeface="Arial" pitchFamily="-65" charset="0"/>
              </a:rPr>
              <a:t>4DVar</a:t>
            </a:r>
            <a:endParaRPr lang="en-US" sz="1800">
              <a:latin typeface="Arial" pitchFamily="-65" charset="0"/>
            </a:endParaRPr>
          </a:p>
        </p:txBody>
      </p:sp>
      <p:sp>
        <p:nvSpPr>
          <p:cNvPr id="79918" name="Line 46"/>
          <p:cNvSpPr>
            <a:spLocks noChangeShapeType="1"/>
          </p:cNvSpPr>
          <p:nvPr/>
        </p:nvSpPr>
        <p:spPr bwMode="auto">
          <a:xfrm>
            <a:off x="2971800" y="1905000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919" name="Line 47"/>
          <p:cNvSpPr>
            <a:spLocks noChangeShapeType="1"/>
          </p:cNvSpPr>
          <p:nvPr/>
        </p:nvSpPr>
        <p:spPr bwMode="auto">
          <a:xfrm>
            <a:off x="5715000" y="19812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920" name="Text Box 48"/>
          <p:cNvSpPr txBox="1">
            <a:spLocks noChangeArrowheads="1"/>
          </p:cNvSpPr>
          <p:nvPr/>
        </p:nvSpPr>
        <p:spPr bwMode="auto">
          <a:xfrm>
            <a:off x="2514600" y="449580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endParaRPr lang="en-US" sz="1800">
              <a:latin typeface="Arial" pitchFamily="-65" charset="0"/>
            </a:endParaRPr>
          </a:p>
        </p:txBody>
      </p:sp>
      <p:sp>
        <p:nvSpPr>
          <p:cNvPr id="79921" name="Text Box 49"/>
          <p:cNvSpPr txBox="1">
            <a:spLocks noChangeArrowheads="1"/>
          </p:cNvSpPr>
          <p:nvPr/>
        </p:nvSpPr>
        <p:spPr bwMode="auto">
          <a:xfrm>
            <a:off x="2362200" y="4419600"/>
            <a:ext cx="1371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400">
                <a:latin typeface="Arial" pitchFamily="-65" charset="0"/>
              </a:rPr>
              <a:t>Output of u,v,w,div,qv,T’</a:t>
            </a:r>
          </a:p>
        </p:txBody>
      </p:sp>
      <p:sp>
        <p:nvSpPr>
          <p:cNvPr id="79922" name="Line 50"/>
          <p:cNvSpPr>
            <a:spLocks noChangeShapeType="1"/>
          </p:cNvSpPr>
          <p:nvPr/>
        </p:nvSpPr>
        <p:spPr bwMode="auto">
          <a:xfrm flipV="1">
            <a:off x="1447800" y="24384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923" name="Line 51"/>
          <p:cNvSpPr>
            <a:spLocks noChangeShapeType="1"/>
          </p:cNvSpPr>
          <p:nvPr/>
        </p:nvSpPr>
        <p:spPr bwMode="auto">
          <a:xfrm flipV="1">
            <a:off x="4038600" y="24384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924" name="AutoShape 52"/>
          <p:cNvSpPr>
            <a:spLocks noChangeArrowheads="1"/>
          </p:cNvSpPr>
          <p:nvPr/>
        </p:nvSpPr>
        <p:spPr bwMode="auto">
          <a:xfrm>
            <a:off x="2362200" y="4419600"/>
            <a:ext cx="1295400" cy="5334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925" name="AutoShape 53"/>
          <p:cNvSpPr>
            <a:spLocks noChangeArrowheads="1"/>
          </p:cNvSpPr>
          <p:nvPr/>
        </p:nvSpPr>
        <p:spPr bwMode="auto">
          <a:xfrm>
            <a:off x="5105400" y="4419600"/>
            <a:ext cx="1295400" cy="5334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926" name="Text Box 54"/>
          <p:cNvSpPr txBox="1">
            <a:spLocks noChangeArrowheads="1"/>
          </p:cNvSpPr>
          <p:nvPr/>
        </p:nvSpPr>
        <p:spPr bwMode="auto">
          <a:xfrm>
            <a:off x="5105400" y="4419600"/>
            <a:ext cx="1371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400">
                <a:latin typeface="Arial" pitchFamily="-65" charset="0"/>
              </a:rPr>
              <a:t>Output of u,v,w,div,qv,T’</a:t>
            </a:r>
          </a:p>
        </p:txBody>
      </p:sp>
      <p:sp>
        <p:nvSpPr>
          <p:cNvPr id="79927" name="Line 55"/>
          <p:cNvSpPr>
            <a:spLocks noChangeShapeType="1"/>
          </p:cNvSpPr>
          <p:nvPr/>
        </p:nvSpPr>
        <p:spPr bwMode="auto">
          <a:xfrm flipV="1">
            <a:off x="1447800" y="4419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928" name="Oval 56"/>
          <p:cNvSpPr>
            <a:spLocks noChangeArrowheads="1"/>
          </p:cNvSpPr>
          <p:nvPr/>
        </p:nvSpPr>
        <p:spPr bwMode="auto">
          <a:xfrm>
            <a:off x="685800" y="5029200"/>
            <a:ext cx="1600200" cy="1066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Model data</a:t>
            </a:r>
          </a:p>
          <a:p>
            <a:r>
              <a:rPr lang="en-US"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Sounding</a:t>
            </a:r>
          </a:p>
          <a:p>
            <a:r>
              <a:rPr lang="en-US"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VAD profile </a:t>
            </a:r>
          </a:p>
          <a:p>
            <a:r>
              <a:rPr lang="en-US"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Surface obs.</a:t>
            </a: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9929" name="Line 57"/>
          <p:cNvSpPr>
            <a:spLocks noChangeShapeType="1"/>
          </p:cNvSpPr>
          <p:nvPr/>
        </p:nvSpPr>
        <p:spPr bwMode="auto">
          <a:xfrm flipV="1">
            <a:off x="4038600" y="4419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930" name="Oval 58"/>
          <p:cNvSpPr>
            <a:spLocks noChangeArrowheads="1"/>
          </p:cNvSpPr>
          <p:nvPr/>
        </p:nvSpPr>
        <p:spPr bwMode="auto">
          <a:xfrm>
            <a:off x="3200400" y="5181600"/>
            <a:ext cx="1600200" cy="1066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Model data</a:t>
            </a:r>
          </a:p>
          <a:p>
            <a:r>
              <a:rPr lang="en-US"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Sounding</a:t>
            </a:r>
          </a:p>
          <a:p>
            <a:r>
              <a:rPr lang="en-US"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VAD profile </a:t>
            </a:r>
          </a:p>
          <a:p>
            <a:r>
              <a:rPr lang="en-US"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Surface obs.</a:t>
            </a: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9931" name="Text Box 59"/>
          <p:cNvSpPr txBox="1">
            <a:spLocks noChangeArrowheads="1"/>
          </p:cNvSpPr>
          <p:nvPr/>
        </p:nvSpPr>
        <p:spPr bwMode="auto">
          <a:xfrm>
            <a:off x="838200" y="381000"/>
            <a:ext cx="6062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accent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How VDRAS analysis is produced with 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syd2000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8075" y="601663"/>
            <a:ext cx="6948488" cy="602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3581400" y="0"/>
            <a:ext cx="2317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3200">
                <a:solidFill>
                  <a:srgbClr val="191E7A"/>
                </a:solidFill>
              </a:rPr>
              <a:t>Sydney 2000</a:t>
            </a:r>
            <a:endParaRPr lang="en-US" sz="3200"/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4114800" y="838200"/>
            <a:ext cx="4495800" cy="4572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0000"/>
              </a:solidFill>
              <a:latin typeface="Times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24E57A-F3D6-264D-9DE4-17E47E5955EB}" type="slidenum">
              <a:rPr lang="en-US" smtClean="0">
                <a:latin typeface="Times New Roman" pitchFamily="-65" charset="0"/>
              </a:rPr>
              <a:pPr/>
              <a:t>3</a:t>
            </a:fld>
            <a:endParaRPr lang="en-US" smtClean="0">
              <a:latin typeface="Times New Roman" pitchFamily="-65" charset="0"/>
            </a:endParaRPr>
          </a:p>
        </p:txBody>
      </p:sp>
      <p:sp>
        <p:nvSpPr>
          <p:cNvPr id="1945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3200" b="1">
                <a:latin typeface="Arial" pitchFamily="-65" charset="0"/>
                <a:ea typeface="Arial" pitchFamily="-65" charset="0"/>
                <a:cs typeface="Arial" pitchFamily="-65" charset="0"/>
              </a:rPr>
              <a:t>Cloud-scale modeling since 1960’s</a:t>
            </a:r>
            <a:r>
              <a:rPr lang="en-US" b="1">
                <a:latin typeface="Arial" pitchFamily="-65" charset="0"/>
                <a:ea typeface="Arial" pitchFamily="-65" charset="0"/>
                <a:cs typeface="Arial" pitchFamily="-65" charset="0"/>
              </a:rPr>
              <a:t> </a:t>
            </a:r>
          </a:p>
        </p:txBody>
      </p:sp>
      <p:sp>
        <p:nvSpPr>
          <p:cNvPr id="19460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40386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>
                <a:solidFill>
                  <a:srgbClr val="05107E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Used as a research tool to study dynamics of moist convection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 b="1">
              <a:solidFill>
                <a:srgbClr val="05107E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  <a:p>
            <a:pPr>
              <a:lnSpc>
                <a:spcPct val="90000"/>
              </a:lnSpc>
            </a:pPr>
            <a:r>
              <a:rPr lang="en-US" sz="2400" b="1">
                <a:solidFill>
                  <a:srgbClr val="05107E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Initialized by artificial thermal bubbles superimposed on a single sounding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 b="1">
              <a:solidFill>
                <a:srgbClr val="05107E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  <a:p>
            <a:pPr>
              <a:lnSpc>
                <a:spcPct val="90000"/>
              </a:lnSpc>
            </a:pPr>
            <a:r>
              <a:rPr lang="en-US" sz="2400" b="1">
                <a:solidFill>
                  <a:srgbClr val="05107E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Rarely compared with observations</a:t>
            </a:r>
            <a:endParaRPr lang="en-US" b="1">
              <a:solidFill>
                <a:srgbClr val="05107E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pic>
        <p:nvPicPr>
          <p:cNvPr id="19461" name="Picture 1028" descr="Morris19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828800"/>
            <a:ext cx="4122738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 Box 1029"/>
          <p:cNvSpPr txBox="1">
            <a:spLocks noChangeArrowheads="1"/>
          </p:cNvSpPr>
          <p:nvPr/>
        </p:nvSpPr>
        <p:spPr bwMode="auto">
          <a:xfrm>
            <a:off x="4648200" y="5229225"/>
            <a:ext cx="3995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6F4C0C"/>
                </a:solidFill>
              </a:rPr>
              <a:t>From Weisman and Klemp (1984)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/Volumes/users/sunj/Documents/PPTDoc/CMA_Lecture/1103conv.avi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638550" y="1676400"/>
            <a:ext cx="44577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Text Box 2"/>
          <p:cNvSpPr txBox="1">
            <a:spLocks noChangeArrowheads="1"/>
          </p:cNvSpPr>
          <p:nvPr/>
        </p:nvSpPr>
        <p:spPr bwMode="auto">
          <a:xfrm>
            <a:off x="304800" y="1333500"/>
            <a:ext cx="83820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990000"/>
                </a:solidFill>
                <a:latin typeface="Arial" pitchFamily="-65" charset="0"/>
              </a:rPr>
              <a:t>November 3</a:t>
            </a:r>
            <a:r>
              <a:rPr lang="en-US" sz="1400" b="1" baseline="30000">
                <a:solidFill>
                  <a:srgbClr val="990000"/>
                </a:solidFill>
                <a:latin typeface="Arial" pitchFamily="-65" charset="0"/>
              </a:rPr>
              <a:t>rd</a:t>
            </a:r>
            <a:r>
              <a:rPr lang="en-US" sz="1400" b="1">
                <a:solidFill>
                  <a:srgbClr val="990000"/>
                </a:solidFill>
                <a:latin typeface="Arial" pitchFamily="-65" charset="0"/>
              </a:rPr>
              <a:t> tornadic hailstorm event, left-moving supercell, clockwise rotating tornado.</a:t>
            </a:r>
          </a:p>
        </p:txBody>
      </p:sp>
      <p:sp>
        <p:nvSpPr>
          <p:cNvPr id="88068" name="Rectangle 3"/>
          <p:cNvSpPr>
            <a:spLocks noChangeArrowheads="1"/>
          </p:cNvSpPr>
          <p:nvPr/>
        </p:nvSpPr>
        <p:spPr bwMode="auto">
          <a:xfrm>
            <a:off x="4479925" y="3078163"/>
            <a:ext cx="18415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 sz="4000">
              <a:solidFill>
                <a:srgbClr val="990000"/>
              </a:solidFill>
              <a:latin typeface="Arial" pitchFamily="-65" charset="0"/>
            </a:endParaRPr>
          </a:p>
        </p:txBody>
      </p:sp>
      <p:sp>
        <p:nvSpPr>
          <p:cNvPr id="88069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ea typeface="ＭＳ Ｐゴシック" pitchFamily="-65" charset="-128"/>
                <a:cs typeface="ＭＳ Ｐゴシック" pitchFamily="-65" charset="-128"/>
              </a:rPr>
              <a:t>	</a:t>
            </a:r>
          </a:p>
        </p:txBody>
      </p:sp>
      <p:pic>
        <p:nvPicPr>
          <p:cNvPr id="88070" name="Picture 6" descr="reflAdjoint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3700" y="1676400"/>
            <a:ext cx="2559050" cy="24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71" name="Line 7"/>
          <p:cNvSpPr>
            <a:spLocks noChangeShapeType="1"/>
          </p:cNvSpPr>
          <p:nvPr/>
        </p:nvSpPr>
        <p:spPr bwMode="auto">
          <a:xfrm flipV="1">
            <a:off x="3581400" y="5092700"/>
            <a:ext cx="774700" cy="6985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2921000" y="5715000"/>
            <a:ext cx="8255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rgbClr val="990000"/>
                </a:solidFill>
                <a:latin typeface="Arial" pitchFamily="-65" charset="0"/>
              </a:rPr>
              <a:t>gust front</a:t>
            </a:r>
          </a:p>
        </p:txBody>
      </p:sp>
      <p:sp>
        <p:nvSpPr>
          <p:cNvPr id="88073" name="Line 9"/>
          <p:cNvSpPr>
            <a:spLocks noChangeShapeType="1"/>
          </p:cNvSpPr>
          <p:nvPr/>
        </p:nvSpPr>
        <p:spPr bwMode="auto">
          <a:xfrm flipH="1" flipV="1">
            <a:off x="5638800" y="5092700"/>
            <a:ext cx="1143000" cy="12446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6769100" y="6143625"/>
            <a:ext cx="16129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rgbClr val="990000"/>
                </a:solidFill>
                <a:latin typeface="Arial" pitchFamily="-65" charset="0"/>
              </a:rPr>
              <a:t>sea breeze</a:t>
            </a:r>
          </a:p>
        </p:txBody>
      </p:sp>
      <p:pic>
        <p:nvPicPr>
          <p:cNvPr id="88075" name="Picture 11" descr="tornad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5450" y="4171950"/>
            <a:ext cx="240030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2825750" y="228600"/>
            <a:ext cx="25114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latin typeface="Times" pitchFamily="-65" charset="0"/>
              </a:rPr>
              <a:t>     </a:t>
            </a:r>
            <a:r>
              <a:rPr lang="en-US" b="1">
                <a:solidFill>
                  <a:srgbClr val="191E7A"/>
                </a:solidFill>
                <a:latin typeface="Times" pitchFamily="-65" charset="0"/>
              </a:rPr>
              <a:t>Sydney 2000</a:t>
            </a:r>
            <a:endParaRPr lang="en-US" b="1">
              <a:latin typeface="Times" pitchFamily="-65" charset="0"/>
            </a:endParaRPr>
          </a:p>
          <a:p>
            <a:pPr algn="l"/>
            <a:r>
              <a:rPr lang="en-US">
                <a:latin typeface="Times" pitchFamily="-65" charset="0"/>
              </a:rPr>
              <a:t>Tornadic hailstorm</a:t>
            </a:r>
            <a:endParaRPr lang="en-US" b="1">
              <a:solidFill>
                <a:srgbClr val="FFFF00"/>
              </a:solidFill>
              <a:latin typeface="Times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8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80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06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806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8636" name="Group 60"/>
          <p:cNvGraphicFramePr>
            <a:graphicFrameLocks noGrp="1"/>
          </p:cNvGraphicFramePr>
          <p:nvPr/>
        </p:nvGraphicFramePr>
        <p:xfrm>
          <a:off x="1524000" y="1905000"/>
          <a:ext cx="6096000" cy="4448176"/>
        </p:xfrm>
        <a:graphic>
          <a:graphicData uri="http://schemas.openxmlformats.org/drawingml/2006/table">
            <a:tbl>
              <a:tblPr/>
              <a:tblGrid>
                <a:gridCol w="2032000"/>
                <a:gridCol w="2032000"/>
                <a:gridCol w="2032000"/>
              </a:tblGrid>
              <a:tr h="990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" charset="0"/>
                        </a:rPr>
                        <a:t>Date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" charset="0"/>
                        </a:rPr>
                        <a:t>Mean vector difference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" charset="0"/>
                        </a:rPr>
                        <a:t>Mean vector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5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" charset="0"/>
                        </a:rPr>
                        <a:t>9/18/2000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" charset="0"/>
                        </a:rPr>
                        <a:t>2.1 m/s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" charset="0"/>
                        </a:rPr>
                        <a:t>6.2 m/s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" charset="0"/>
                        </a:rPr>
                        <a:t>10/3/2000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" charset="0"/>
                        </a:rPr>
                        <a:t>3.5 m/s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" charset="0"/>
                        </a:rPr>
                        <a:t>9.4 m/s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5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" charset="0"/>
                        </a:rPr>
                        <a:t>10/8/2000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" charset="0"/>
                        </a:rPr>
                        <a:t>2.6 m/s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" charset="0"/>
                        </a:rPr>
                        <a:t>5.0 m/s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" charset="0"/>
                        </a:rPr>
                        <a:t>11/03/00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" charset="0"/>
                        </a:rPr>
                        <a:t>  2.2 m/s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" charset="0"/>
                        </a:rPr>
                        <a:t>  5.0 m/s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4236" name="Text Box 28"/>
          <p:cNvSpPr txBox="1">
            <a:spLocks noChangeArrowheads="1"/>
          </p:cNvSpPr>
          <p:nvPr/>
        </p:nvSpPr>
        <p:spPr bwMode="auto">
          <a:xfrm>
            <a:off x="762000" y="685800"/>
            <a:ext cx="75438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Verification of VDRAS winds using aircraft data </a:t>
            </a:r>
          </a:p>
          <a:p>
            <a:pPr>
              <a:spcBef>
                <a:spcPct val="50000"/>
              </a:spcBef>
            </a:pPr>
            <a:r>
              <a:rPr lang="en-US" b="1"/>
              <a:t>(AMDARs)</a:t>
            </a:r>
          </a:p>
        </p:txBody>
      </p:sp>
      <p:sp>
        <p:nvSpPr>
          <p:cNvPr id="94237" name="Text Box 29"/>
          <p:cNvSpPr txBox="1">
            <a:spLocks noChangeArrowheads="1"/>
          </p:cNvSpPr>
          <p:nvPr/>
        </p:nvSpPr>
        <p:spPr bwMode="auto">
          <a:xfrm>
            <a:off x="3581400" y="0"/>
            <a:ext cx="1784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rgbClr val="191E7A"/>
                </a:solidFill>
                <a:latin typeface="Times" pitchFamily="-65" charset="0"/>
              </a:rPr>
              <a:t>Sydney 2000</a:t>
            </a:r>
            <a:endParaRPr lang="en-US">
              <a:solidFill>
                <a:srgbClr val="FFFF00"/>
              </a:solidFill>
              <a:latin typeface="Times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58" name="Group 2"/>
          <p:cNvGrpSpPr>
            <a:grpSpLocks/>
          </p:cNvGrpSpPr>
          <p:nvPr/>
        </p:nvGrpSpPr>
        <p:grpSpPr bwMode="auto">
          <a:xfrm>
            <a:off x="469900" y="858838"/>
            <a:ext cx="5486400" cy="5311775"/>
            <a:chOff x="296" y="541"/>
            <a:chExt cx="3456" cy="3346"/>
          </a:xfrm>
        </p:grpSpPr>
        <p:pic>
          <p:nvPicPr>
            <p:cNvPr id="96262" name="Picture 3" descr="0420_1103dualcon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6" y="541"/>
              <a:ext cx="3456" cy="3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6263" name="Group 4"/>
            <p:cNvGrpSpPr>
              <a:grpSpLocks/>
            </p:cNvGrpSpPr>
            <p:nvPr/>
          </p:nvGrpSpPr>
          <p:grpSpPr bwMode="auto">
            <a:xfrm>
              <a:off x="605" y="870"/>
              <a:ext cx="590" cy="212"/>
              <a:chOff x="1461" y="750"/>
              <a:chExt cx="590" cy="212"/>
            </a:xfrm>
          </p:grpSpPr>
          <p:sp>
            <p:nvSpPr>
              <p:cNvPr id="96267" name="Oval 5"/>
              <p:cNvSpPr>
                <a:spLocks noChangeArrowheads="1"/>
              </p:cNvSpPr>
              <p:nvPr/>
            </p:nvSpPr>
            <p:spPr bwMode="auto">
              <a:xfrm>
                <a:off x="1461" y="856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68" name="Text Box 6"/>
              <p:cNvSpPr txBox="1">
                <a:spLocks noChangeArrowheads="1"/>
              </p:cNvSpPr>
              <p:nvPr/>
            </p:nvSpPr>
            <p:spPr bwMode="auto">
              <a:xfrm>
                <a:off x="1488" y="750"/>
                <a:ext cx="56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600" b="1"/>
                  <a:t>Cpol</a:t>
                </a:r>
              </a:p>
            </p:txBody>
          </p:sp>
        </p:grpSp>
        <p:grpSp>
          <p:nvGrpSpPr>
            <p:cNvPr id="96264" name="Group 7"/>
            <p:cNvGrpSpPr>
              <a:grpSpLocks/>
            </p:cNvGrpSpPr>
            <p:nvPr/>
          </p:nvGrpSpPr>
          <p:grpSpPr bwMode="auto">
            <a:xfrm>
              <a:off x="3056" y="1722"/>
              <a:ext cx="632" cy="336"/>
              <a:chOff x="4148" y="1360"/>
              <a:chExt cx="572" cy="389"/>
            </a:xfrm>
          </p:grpSpPr>
          <p:sp>
            <p:nvSpPr>
              <p:cNvPr id="96265" name="Oval 8"/>
              <p:cNvSpPr>
                <a:spLocks noChangeArrowheads="1"/>
              </p:cNvSpPr>
              <p:nvPr/>
            </p:nvSpPr>
            <p:spPr bwMode="auto">
              <a:xfrm>
                <a:off x="4408" y="1360"/>
                <a:ext cx="64" cy="6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66" name="Text Box 9"/>
              <p:cNvSpPr txBox="1">
                <a:spLocks noChangeArrowheads="1"/>
              </p:cNvSpPr>
              <p:nvPr/>
            </p:nvSpPr>
            <p:spPr bwMode="auto">
              <a:xfrm>
                <a:off x="4148" y="1503"/>
                <a:ext cx="572" cy="2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600" b="1"/>
                  <a:t>Kurnell</a:t>
                </a:r>
              </a:p>
            </p:txBody>
          </p:sp>
        </p:grpSp>
      </p:grpSp>
      <p:sp>
        <p:nvSpPr>
          <p:cNvPr id="410634" name="Text Box 10"/>
          <p:cNvSpPr txBox="1">
            <a:spLocks noChangeArrowheads="1"/>
          </p:cNvSpPr>
          <p:nvPr/>
        </p:nvSpPr>
        <p:spPr bwMode="auto">
          <a:xfrm>
            <a:off x="6172200" y="2720975"/>
            <a:ext cx="29305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/>
              <a:t>rms(</a:t>
            </a:r>
            <a:r>
              <a:rPr lang="en-US" sz="2000" i="1"/>
              <a:t>u</a:t>
            </a:r>
            <a:r>
              <a:rPr lang="en-US" sz="2000" i="1" baseline="-25000"/>
              <a:t>dual</a:t>
            </a:r>
            <a:r>
              <a:rPr lang="en-US" sz="2000" i="1"/>
              <a:t> – u</a:t>
            </a:r>
            <a:r>
              <a:rPr lang="en-US" sz="2000" i="1" baseline="-25000"/>
              <a:t>vdras</a:t>
            </a:r>
            <a:r>
              <a:rPr lang="en-US" sz="2000"/>
              <a:t>) = 1.4 m/s</a:t>
            </a:r>
          </a:p>
          <a:p>
            <a:pPr algn="l">
              <a:spcBef>
                <a:spcPct val="50000"/>
              </a:spcBef>
            </a:pPr>
            <a:r>
              <a:rPr lang="en-US" sz="2000"/>
              <a:t>rms(</a:t>
            </a:r>
            <a:r>
              <a:rPr lang="en-US" sz="2000" i="1"/>
              <a:t>v</a:t>
            </a:r>
            <a:r>
              <a:rPr lang="en-US" sz="2000" i="1" baseline="-25000"/>
              <a:t>dual</a:t>
            </a:r>
            <a:r>
              <a:rPr lang="en-US" sz="2000" i="1"/>
              <a:t> – v</a:t>
            </a:r>
            <a:r>
              <a:rPr lang="en-US" sz="2000" i="1" baseline="-25000"/>
              <a:t>vdras</a:t>
            </a:r>
            <a:r>
              <a:rPr lang="en-US" sz="2000"/>
              <a:t>) = 0.8 m/s</a:t>
            </a:r>
          </a:p>
        </p:txBody>
      </p:sp>
      <p:sp>
        <p:nvSpPr>
          <p:cNvPr id="96260" name="Text Box 11"/>
          <p:cNvSpPr txBox="1">
            <a:spLocks noChangeArrowheads="1"/>
          </p:cNvSpPr>
          <p:nvPr/>
        </p:nvSpPr>
        <p:spPr bwMode="auto">
          <a:xfrm>
            <a:off x="1066800" y="228600"/>
            <a:ext cx="716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191E7A"/>
                </a:solidFill>
              </a:rPr>
              <a:t>November 3</a:t>
            </a:r>
            <a:r>
              <a:rPr lang="en-US" baseline="30000">
                <a:solidFill>
                  <a:srgbClr val="191E7A"/>
                </a:solidFill>
              </a:rPr>
              <a:t>rd</a:t>
            </a:r>
            <a:r>
              <a:rPr lang="en-US">
                <a:solidFill>
                  <a:srgbClr val="191E7A"/>
                </a:solidFill>
              </a:rPr>
              <a:t>, VDRAS-Dual Doppler comparison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96261" name="Text Box 12"/>
          <p:cNvSpPr txBox="1">
            <a:spLocks noChangeArrowheads="1"/>
          </p:cNvSpPr>
          <p:nvPr/>
        </p:nvSpPr>
        <p:spPr bwMode="auto">
          <a:xfrm>
            <a:off x="6172200" y="1381125"/>
            <a:ext cx="2622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¼ of analysis domain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0324_1008con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488" y="727075"/>
            <a:ext cx="5356225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1449388" y="13716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8308" name="Group 4"/>
          <p:cNvGrpSpPr>
            <a:grpSpLocks/>
          </p:cNvGrpSpPr>
          <p:nvPr/>
        </p:nvGrpSpPr>
        <p:grpSpPr bwMode="auto">
          <a:xfrm>
            <a:off x="827088" y="2474913"/>
            <a:ext cx="792162" cy="336550"/>
            <a:chOff x="1312" y="1479"/>
            <a:chExt cx="499" cy="212"/>
          </a:xfrm>
        </p:grpSpPr>
        <p:sp>
          <p:nvSpPr>
            <p:cNvPr id="98312" name="Oval 5"/>
            <p:cNvSpPr>
              <a:spLocks noChangeArrowheads="1"/>
            </p:cNvSpPr>
            <p:nvPr/>
          </p:nvSpPr>
          <p:spPr bwMode="auto">
            <a:xfrm>
              <a:off x="1312" y="1552"/>
              <a:ext cx="64" cy="6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313" name="Text Box 6"/>
            <p:cNvSpPr txBox="1">
              <a:spLocks noChangeArrowheads="1"/>
            </p:cNvSpPr>
            <p:nvPr/>
          </p:nvSpPr>
          <p:spPr bwMode="auto">
            <a:xfrm>
              <a:off x="1390" y="1479"/>
              <a:ext cx="42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 b="1"/>
                <a:t>Cpol</a:t>
              </a:r>
            </a:p>
          </p:txBody>
        </p:sp>
      </p:grpSp>
      <p:sp>
        <p:nvSpPr>
          <p:cNvPr id="98309" name="Rectangle 7"/>
          <p:cNvSpPr>
            <a:spLocks noChangeArrowheads="1"/>
          </p:cNvSpPr>
          <p:nvPr/>
        </p:nvSpPr>
        <p:spPr bwMode="auto">
          <a:xfrm>
            <a:off x="1741488" y="5994400"/>
            <a:ext cx="28829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680" name="Text Box 8"/>
          <p:cNvSpPr txBox="1">
            <a:spLocks noChangeArrowheads="1"/>
          </p:cNvSpPr>
          <p:nvPr/>
        </p:nvSpPr>
        <p:spPr bwMode="auto">
          <a:xfrm>
            <a:off x="5794375" y="2578100"/>
            <a:ext cx="30670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/>
              <a:t>rms(</a:t>
            </a:r>
            <a:r>
              <a:rPr lang="en-US" sz="2000" i="1"/>
              <a:t>u</a:t>
            </a:r>
            <a:r>
              <a:rPr lang="en-US" sz="2000" i="1" baseline="-25000"/>
              <a:t>dual</a:t>
            </a:r>
            <a:r>
              <a:rPr lang="en-US" sz="2000" i="1"/>
              <a:t> – u</a:t>
            </a:r>
            <a:r>
              <a:rPr lang="en-US" sz="2000" i="1" baseline="-25000"/>
              <a:t>vdras</a:t>
            </a:r>
            <a:r>
              <a:rPr lang="en-US" sz="2000"/>
              <a:t>) = 2.8 m/s</a:t>
            </a:r>
          </a:p>
          <a:p>
            <a:pPr algn="l">
              <a:spcBef>
                <a:spcPct val="50000"/>
              </a:spcBef>
            </a:pPr>
            <a:r>
              <a:rPr lang="en-US" sz="2000"/>
              <a:t>rms(</a:t>
            </a:r>
            <a:r>
              <a:rPr lang="en-US" sz="2000" i="1"/>
              <a:t>v</a:t>
            </a:r>
            <a:r>
              <a:rPr lang="en-US" sz="2000" i="1" baseline="-25000"/>
              <a:t>dual</a:t>
            </a:r>
            <a:r>
              <a:rPr lang="en-US" sz="2000" i="1"/>
              <a:t> – v</a:t>
            </a:r>
            <a:r>
              <a:rPr lang="en-US" sz="2000" i="1" baseline="-25000"/>
              <a:t>vdras</a:t>
            </a:r>
            <a:r>
              <a:rPr lang="en-US" sz="2000"/>
              <a:t>) = 2.2 m/s</a:t>
            </a:r>
          </a:p>
        </p:txBody>
      </p:sp>
      <p:sp>
        <p:nvSpPr>
          <p:cNvPr id="98311" name="Text Box 9"/>
          <p:cNvSpPr txBox="1">
            <a:spLocks noChangeArrowheads="1"/>
          </p:cNvSpPr>
          <p:nvPr/>
        </p:nvSpPr>
        <p:spPr bwMode="auto">
          <a:xfrm>
            <a:off x="1066800" y="228600"/>
            <a:ext cx="716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191E7A"/>
                </a:solidFill>
              </a:rPr>
              <a:t>October 8</a:t>
            </a:r>
            <a:r>
              <a:rPr lang="en-US" baseline="30000">
                <a:solidFill>
                  <a:srgbClr val="191E7A"/>
                </a:solidFill>
              </a:rPr>
              <a:t>th</a:t>
            </a:r>
            <a:r>
              <a:rPr lang="en-US">
                <a:solidFill>
                  <a:srgbClr val="191E7A"/>
                </a:solidFill>
              </a:rPr>
              <a:t>, VDRAS-Dual Doppler comparison</a:t>
            </a:r>
            <a:endParaRPr 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168400" y="304800"/>
            <a:ext cx="6484938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000" b="1">
                <a:solidFill>
                  <a:srgbClr val="0116FF"/>
                </a:solidFill>
              </a:rPr>
              <a:t>Real-time demonstration: WMO/WWRP B08FDP</a:t>
            </a:r>
          </a:p>
          <a:p>
            <a:pPr algn="ctr" eaLnBrk="1" hangingPunct="1"/>
            <a:r>
              <a:rPr lang="en-US" sz="1800" b="1">
                <a:solidFill>
                  <a:srgbClr val="218D53"/>
                </a:solidFill>
              </a:rPr>
              <a:t>Beijing 2008 Olympics Forecasting Demonstration Project</a:t>
            </a:r>
          </a:p>
          <a:p>
            <a:pPr algn="ctr" eaLnBrk="1" hangingPunct="1"/>
            <a:endParaRPr lang="en-US" sz="2000" b="1">
              <a:solidFill>
                <a:srgbClr val="0116FF"/>
              </a:solidFill>
            </a:endParaRPr>
          </a:p>
        </p:txBody>
      </p:sp>
      <p:pic>
        <p:nvPicPr>
          <p:cNvPr id="24579" name="Picture 10" descr="L10603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1143000"/>
            <a:ext cx="2720975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1" descr="BeijingTerra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00200"/>
            <a:ext cx="56515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39" descr="IMG_079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5988" y="3276600"/>
            <a:ext cx="44180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4648200" cy="838200"/>
          </a:xfrm>
        </p:spPr>
        <p:txBody>
          <a:bodyPr/>
          <a:lstStyle/>
          <a:p>
            <a:r>
              <a:rPr lang="en-US" sz="2800" b="1">
                <a:solidFill>
                  <a:schemeClr val="accent2"/>
                </a:solidFill>
                <a:ea typeface="ＭＳ Ｐゴシック" pitchFamily="-65" charset="-128"/>
                <a:cs typeface="ＭＳ Ｐゴシック" pitchFamily="-65" charset="-128"/>
              </a:rPr>
              <a:t>VDRAS verification for Olympics 2008 FDP</a:t>
            </a:r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20835" name="Picture 3" descr="Fig7"/>
          <p:cNvPicPr>
            <a:picLocks noChangeAspect="1" noChangeArrowheads="1"/>
          </p:cNvPicPr>
          <p:nvPr/>
        </p:nvPicPr>
        <p:blipFill>
          <a:blip r:embed="rId3"/>
          <a:srcRect b="56815"/>
          <a:stretch>
            <a:fillRect/>
          </a:stretch>
        </p:blipFill>
        <p:spPr bwMode="auto">
          <a:xfrm>
            <a:off x="0" y="2133600"/>
            <a:ext cx="5486400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6" name="Picture 4" descr="Fig12"/>
          <p:cNvPicPr>
            <a:picLocks noChangeAspect="1" noChangeArrowheads="1"/>
          </p:cNvPicPr>
          <p:nvPr/>
        </p:nvPicPr>
        <p:blipFill>
          <a:blip r:embed="rId4"/>
          <a:srcRect l="13358" t="30679" r="26717" b="9587"/>
          <a:stretch>
            <a:fillRect/>
          </a:stretch>
        </p:blipFill>
        <p:spPr bwMode="auto">
          <a:xfrm>
            <a:off x="4800600" y="1066800"/>
            <a:ext cx="400526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5638800" y="496888"/>
            <a:ext cx="2938463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600" b="1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VDRAS cold pool compared </a:t>
            </a:r>
          </a:p>
          <a:p>
            <a:pPr algn="l">
              <a:lnSpc>
                <a:spcPct val="80000"/>
              </a:lnSpc>
            </a:pPr>
            <a:r>
              <a:rPr lang="en-US" sz="1600" b="1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with AWS</a:t>
            </a: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sz="3200" smtClean="0"/>
              <a:t>Aug. 14 2008 Storm during Olympics</a:t>
            </a:r>
            <a:br>
              <a:rPr lang="en-US" sz="3200" smtClean="0"/>
            </a:br>
            <a:r>
              <a:rPr lang="en-US" sz="2000" smtClean="0">
                <a:solidFill>
                  <a:schemeClr val="accent2"/>
                </a:solidFill>
              </a:rPr>
              <a:t>VDRAS continuous analyses of wind and temperature perturbation</a:t>
            </a:r>
            <a:r>
              <a:rPr lang="en-US" sz="2400" smtClean="0">
                <a:solidFill>
                  <a:schemeClr val="accent2"/>
                </a:solidFill>
              </a:rPr>
              <a:t/>
            </a:r>
            <a:br>
              <a:rPr lang="en-US" sz="2400" smtClean="0">
                <a:solidFill>
                  <a:schemeClr val="accent2"/>
                </a:solidFill>
              </a:rPr>
            </a:br>
            <a:r>
              <a:rPr lang="en-US" sz="2000" smtClean="0">
                <a:solidFill>
                  <a:schemeClr val="accent2"/>
                </a:solidFill>
              </a:rPr>
              <a:t>Frame interval: 24 min </a:t>
            </a:r>
          </a:p>
        </p:txBody>
      </p:sp>
      <p:pic>
        <p:nvPicPr>
          <p:cNvPr id="28675" name="Picture 3" descr="/Volumes/users/sunj/Desktop/temp_BJ0814.avi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295400"/>
            <a:ext cx="62357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6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86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675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sz="3200" smtClean="0"/>
              <a:t>Aug. 14 2008 Storm during Olympics</a:t>
            </a:r>
            <a:br>
              <a:rPr lang="en-US" sz="3200" smtClean="0"/>
            </a:br>
            <a:r>
              <a:rPr lang="en-US" sz="2000" smtClean="0">
                <a:solidFill>
                  <a:schemeClr val="accent2"/>
                </a:solidFill>
              </a:rPr>
              <a:t>VDRAS continuous analyses of wind and convergence</a:t>
            </a:r>
            <a:r>
              <a:rPr lang="en-US" sz="2400" smtClean="0">
                <a:solidFill>
                  <a:schemeClr val="accent2"/>
                </a:solidFill>
              </a:rPr>
              <a:t/>
            </a:r>
            <a:br>
              <a:rPr lang="en-US" sz="2400" smtClean="0">
                <a:solidFill>
                  <a:schemeClr val="accent2"/>
                </a:solidFill>
              </a:rPr>
            </a:br>
            <a:r>
              <a:rPr lang="en-US" sz="2000" smtClean="0">
                <a:solidFill>
                  <a:schemeClr val="accent2"/>
                </a:solidFill>
              </a:rPr>
              <a:t>Frame interval: 24 min </a:t>
            </a:r>
          </a:p>
        </p:txBody>
      </p:sp>
      <p:pic>
        <p:nvPicPr>
          <p:cNvPr id="29699" name="Picture 3" descr="/Volumes/users/sunj/Desktop/conv_BJ0814.avi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382713"/>
            <a:ext cx="6400800" cy="547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6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96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9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699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sz="3200" smtClean="0"/>
              <a:t>Aug. 14 2008 Storm during Olympics</a:t>
            </a:r>
            <a:br>
              <a:rPr lang="en-US" sz="3200" smtClean="0"/>
            </a:br>
            <a:r>
              <a:rPr lang="en-US" sz="2000" smtClean="0">
                <a:solidFill>
                  <a:schemeClr val="accent2"/>
                </a:solidFill>
              </a:rPr>
              <a:t>VDRAS continuous analysis of wind shear (3.5km-0.187km)</a:t>
            </a:r>
            <a:r>
              <a:rPr lang="en-US" sz="2400" smtClean="0">
                <a:solidFill>
                  <a:schemeClr val="accent2"/>
                </a:solidFill>
              </a:rPr>
              <a:t/>
            </a:r>
            <a:br>
              <a:rPr lang="en-US" sz="2400" smtClean="0">
                <a:solidFill>
                  <a:schemeClr val="accent2"/>
                </a:solidFill>
              </a:rPr>
            </a:br>
            <a:r>
              <a:rPr lang="en-US" sz="2000" smtClean="0">
                <a:solidFill>
                  <a:schemeClr val="accent2"/>
                </a:solidFill>
              </a:rPr>
              <a:t>Frame interval: 24 min </a:t>
            </a:r>
          </a:p>
        </p:txBody>
      </p:sp>
      <p:pic>
        <p:nvPicPr>
          <p:cNvPr id="30723" name="Picture 3" descr="Shear_3.5km_0814013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333500"/>
            <a:ext cx="6096000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1219200" y="1752600"/>
            <a:ext cx="236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VDRAS Domain</a:t>
            </a: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5410200" y="1752600"/>
            <a:ext cx="3111500" cy="352425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</a:t>
            </a:r>
            <a:r>
              <a:rPr lang="en-US" sz="2000" dirty="0"/>
              <a:t>270km</a:t>
            </a:r>
            <a:r>
              <a:rPr lang="en-US" sz="2000" baseline="30000" dirty="0"/>
              <a:t>2 </a:t>
            </a:r>
            <a:r>
              <a:rPr lang="en-US" sz="2000" dirty="0" err="1"/>
              <a:t>x</a:t>
            </a:r>
            <a:r>
              <a:rPr lang="en-US" sz="2000" dirty="0"/>
              <a:t> 5.625km</a:t>
            </a:r>
          </a:p>
          <a:p>
            <a:r>
              <a:rPr lang="en-US" sz="2000" dirty="0"/>
              <a:t>   with a resolution of </a:t>
            </a:r>
          </a:p>
          <a:p>
            <a:r>
              <a:rPr lang="en-US" sz="2000" dirty="0"/>
              <a:t>   3km </a:t>
            </a:r>
            <a:r>
              <a:rPr lang="en-US" sz="2000" dirty="0" err="1"/>
              <a:t>x</a:t>
            </a:r>
            <a:r>
              <a:rPr lang="en-US" sz="2000" dirty="0"/>
              <a:t> 0.375km</a:t>
            </a:r>
          </a:p>
          <a:p>
            <a:endParaRPr lang="en-US" sz="2000" dirty="0"/>
          </a:p>
          <a:p>
            <a:pPr>
              <a:buFontTx/>
              <a:buChar char="•"/>
            </a:pPr>
            <a:r>
              <a:rPr lang="en-US" sz="2000" dirty="0"/>
              <a:t> WRF 3km hourly </a:t>
            </a:r>
          </a:p>
          <a:p>
            <a:r>
              <a:rPr lang="en-US" sz="2000" dirty="0"/>
              <a:t>  forecasts as background</a:t>
            </a:r>
          </a:p>
          <a:p>
            <a:endParaRPr lang="en-US" sz="2000" dirty="0"/>
          </a:p>
          <a:p>
            <a:pPr>
              <a:buFontTx/>
              <a:buChar char="•"/>
            </a:pPr>
            <a:r>
              <a:rPr lang="en-US" sz="2000" dirty="0"/>
              <a:t> 42 AWS stations </a:t>
            </a:r>
          </a:p>
          <a:p>
            <a:endParaRPr lang="en-US" sz="2000" dirty="0"/>
          </a:p>
          <a:p>
            <a:pPr>
              <a:buFontTx/>
              <a:buChar char="•"/>
            </a:pPr>
            <a:r>
              <a:rPr lang="en-US" sz="2000" dirty="0"/>
              <a:t> Assimilation window is</a:t>
            </a:r>
          </a:p>
          <a:p>
            <a:r>
              <a:rPr lang="en-US" sz="2000" dirty="0"/>
              <a:t>  10 min</a:t>
            </a:r>
          </a:p>
        </p:txBody>
      </p:sp>
      <p:pic>
        <p:nvPicPr>
          <p:cNvPr id="31749" name="Picture 8" descr="Doma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0"/>
            <a:ext cx="4724400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Text Box 9"/>
          <p:cNvSpPr txBox="1">
            <a:spLocks noChangeArrowheads="1"/>
          </p:cNvSpPr>
          <p:nvPr/>
        </p:nvSpPr>
        <p:spPr bwMode="auto">
          <a:xfrm>
            <a:off x="609600" y="304800"/>
            <a:ext cx="520557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VDRAS </a:t>
            </a:r>
            <a:r>
              <a:rPr lang="en-US" sz="2800" b="1" dirty="0" err="1">
                <a:solidFill>
                  <a:schemeClr val="accent2"/>
                </a:solidFill>
              </a:rPr>
              <a:t>experiements</a:t>
            </a:r>
            <a:endParaRPr lang="en-US" sz="2800" b="1" dirty="0" smtClean="0">
              <a:solidFill>
                <a:schemeClr val="accent2"/>
              </a:solidFill>
            </a:endParaRPr>
          </a:p>
          <a:p>
            <a:r>
              <a:rPr lang="en-US" sz="2800" b="1" dirty="0">
                <a:solidFill>
                  <a:schemeClr val="accent2"/>
                </a:solidFill>
              </a:rPr>
              <a:t>w</a:t>
            </a:r>
            <a:r>
              <a:rPr lang="en-US" sz="2800" b="1" dirty="0" smtClean="0">
                <a:solidFill>
                  <a:schemeClr val="accent2"/>
                </a:solidFill>
              </a:rPr>
              <a:t>ith </a:t>
            </a:r>
            <a:r>
              <a:rPr lang="en-US" sz="2800" b="1" dirty="0" err="1">
                <a:solidFill>
                  <a:schemeClr val="accent2"/>
                </a:solidFill>
              </a:rPr>
              <a:t>TiMREX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r>
              <a:rPr lang="en-US" sz="2800" b="1" dirty="0" smtClean="0">
                <a:solidFill>
                  <a:schemeClr val="accent2"/>
                </a:solidFill>
              </a:rPr>
              <a:t>data from Taiwan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0" y="1828800"/>
            <a:ext cx="79248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pitchFamily="-65" charset="2"/>
              <a:buNone/>
            </a:pPr>
            <a:r>
              <a:rPr lang="en-US" b="1" dirty="0">
                <a:solidFill>
                  <a:srgbClr val="0000FF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Yes, it was time thanks to</a:t>
            </a:r>
            <a:endParaRPr lang="en-US" dirty="0">
              <a:solidFill>
                <a:srgbClr val="0000FF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  <a:p>
            <a:pPr>
              <a:buFont typeface="Times" pitchFamily="-65" charset="0"/>
              <a:buChar char="•"/>
            </a:pPr>
            <a:r>
              <a:rPr lang="en-US" sz="2800" b="1" dirty="0">
                <a:solidFill>
                  <a:srgbClr val="24246E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 </a:t>
            </a:r>
            <a:r>
              <a:rPr lang="en-US" b="1" dirty="0">
                <a:solidFill>
                  <a:srgbClr val="24246E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NEXRAD network</a:t>
            </a:r>
          </a:p>
          <a:p>
            <a:pPr>
              <a:buFont typeface="Times" pitchFamily="-65" charset="0"/>
              <a:buChar char="•"/>
            </a:pPr>
            <a:r>
              <a:rPr lang="en-US" b="1" dirty="0">
                <a:solidFill>
                  <a:srgbClr val="24246E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 Increasing computer power</a:t>
            </a:r>
          </a:p>
          <a:p>
            <a:pPr>
              <a:buFont typeface="Times" pitchFamily="-65" charset="0"/>
              <a:buChar char="•"/>
            </a:pPr>
            <a:r>
              <a:rPr lang="en-US" b="1" dirty="0">
                <a:solidFill>
                  <a:srgbClr val="24246E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 Advanced DA techniques</a:t>
            </a:r>
          </a:p>
          <a:p>
            <a:pPr>
              <a:buFont typeface="Times" pitchFamily="-65" charset="0"/>
              <a:buChar char="•"/>
            </a:pPr>
            <a:r>
              <a:rPr lang="en-US" b="1" dirty="0">
                <a:solidFill>
                  <a:srgbClr val="24246E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 Experience in cloud-scale modeling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924800" cy="1295400"/>
          </a:xfrm>
          <a:noFill/>
        </p:spPr>
        <p:txBody>
          <a:bodyPr/>
          <a:lstStyle/>
          <a:p>
            <a:r>
              <a:rPr lang="en-US" sz="3200" b="1">
                <a:solidFill>
                  <a:schemeClr val="tx1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Lilly’s motivating publication (1990)</a:t>
            </a:r>
            <a:r>
              <a:rPr lang="en-US" sz="3200">
                <a:solidFill>
                  <a:schemeClr val="tx1"/>
                </a:solidFill>
                <a:ea typeface="ＭＳ Ｐゴシック" pitchFamily="-65" charset="-128"/>
                <a:cs typeface="ＭＳ Ｐゴシック" pitchFamily="-65" charset="-128"/>
              </a:rPr>
              <a:t/>
            </a:r>
            <a:br>
              <a:rPr lang="en-US" sz="3200">
                <a:solidFill>
                  <a:schemeClr val="tx1"/>
                </a:solidFill>
                <a:ea typeface="ＭＳ Ｐゴシック" pitchFamily="-65" charset="-128"/>
                <a:cs typeface="ＭＳ Ｐゴシック" pitchFamily="-65" charset="-128"/>
              </a:rPr>
            </a:br>
            <a:r>
              <a:rPr lang="en-US" sz="2800" b="1">
                <a:solidFill>
                  <a:srgbClr val="6F4C0C"/>
                </a:solidFill>
                <a:ea typeface="ＭＳ Ｐゴシック" pitchFamily="-65" charset="-128"/>
                <a:cs typeface="ＭＳ Ｐゴシック" pitchFamily="-65" charset="-128"/>
              </a:rPr>
              <a:t>-- NWP of thunderstorms - has its time come?</a:t>
            </a:r>
            <a:r>
              <a:rPr lang="en-US" sz="2800">
                <a:solidFill>
                  <a:srgbClr val="24246E"/>
                </a:solidFill>
                <a:ea typeface="ＭＳ Ｐゴシック" pitchFamily="-65" charset="-128"/>
                <a:cs typeface="ＭＳ Ｐゴシック" pitchFamily="-65" charset="-128"/>
              </a:rPr>
              <a:t/>
            </a:r>
            <a:br>
              <a:rPr lang="en-US" sz="2800">
                <a:solidFill>
                  <a:srgbClr val="24246E"/>
                </a:solidFill>
                <a:ea typeface="ＭＳ Ｐゴシック" pitchFamily="-65" charset="-128"/>
                <a:cs typeface="ＭＳ Ｐゴシック" pitchFamily="-65" charset="-128"/>
              </a:rPr>
            </a:br>
            <a:endParaRPr lang="en-US" sz="2400">
              <a:solidFill>
                <a:srgbClr val="24246E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5273675" y="4351337"/>
          <a:ext cx="3336925" cy="2506663"/>
        </p:xfrm>
        <a:graphic>
          <a:graphicData uri="http://schemas.openxmlformats.org/presentationml/2006/ole">
            <p:oleObj spid="_x0000_s21506" name="Picture" r:id="rId4" imgW="3749315" imgH="2814761" progId="Word.Picture.8">
              <p:embed/>
            </p:oleObj>
          </a:graphicData>
        </a:graphic>
      </p:graphicFrame>
      <p:pic>
        <p:nvPicPr>
          <p:cNvPr id="6" name="Picture 5" descr="IBMbluefir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4194810"/>
            <a:ext cx="3429000" cy="2663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2" descr="ops"/>
          <p:cNvPicPr>
            <a:picLocks noChangeAspect="1" noChangeArrowheads="1"/>
          </p:cNvPicPr>
          <p:nvPr/>
        </p:nvPicPr>
        <p:blipFill>
          <a:blip r:embed="rId3"/>
          <a:srcRect l="27000" t="27000" r="27000" b="27000"/>
          <a:stretch>
            <a:fillRect/>
          </a:stretch>
        </p:blipFill>
        <p:spPr bwMode="auto">
          <a:xfrm>
            <a:off x="3657600" y="42672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2" descr="ops"/>
          <p:cNvPicPr>
            <a:picLocks noChangeAspect="1" noChangeArrowheads="1"/>
          </p:cNvPicPr>
          <p:nvPr/>
        </p:nvPicPr>
        <p:blipFill>
          <a:blip r:embed="rId4"/>
          <a:srcRect l="27000" t="27000" r="27000" b="27000"/>
          <a:stretch>
            <a:fillRect/>
          </a:stretch>
        </p:blipFill>
        <p:spPr bwMode="auto">
          <a:xfrm>
            <a:off x="838200" y="12954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 descr="ops"/>
          <p:cNvPicPr>
            <a:picLocks noChangeAspect="1" noChangeArrowheads="1"/>
          </p:cNvPicPr>
          <p:nvPr/>
        </p:nvPicPr>
        <p:blipFill>
          <a:blip r:embed="rId5"/>
          <a:srcRect l="27000" t="27000" r="27000" b="27000"/>
          <a:stretch>
            <a:fillRect/>
          </a:stretch>
        </p:blipFill>
        <p:spPr bwMode="auto">
          <a:xfrm>
            <a:off x="3581400" y="12954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 descr="ops"/>
          <p:cNvPicPr>
            <a:picLocks noChangeAspect="1" noChangeArrowheads="1"/>
          </p:cNvPicPr>
          <p:nvPr/>
        </p:nvPicPr>
        <p:blipFill>
          <a:blip r:embed="rId6"/>
          <a:srcRect l="27000" t="27000" r="27000" b="27000"/>
          <a:stretch>
            <a:fillRect/>
          </a:stretch>
        </p:blipFill>
        <p:spPr bwMode="auto">
          <a:xfrm>
            <a:off x="838200" y="42672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1066800" y="0"/>
            <a:ext cx="5722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SoWMEX/TiMREX case of 31 May 2008 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371600" y="533400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chemeClr val="accent2"/>
                </a:solidFill>
              </a:rPr>
              <a:t>QPESUMS accumulated precipitation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762000" y="914400"/>
            <a:ext cx="1427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D23842"/>
                </a:solidFill>
              </a:rPr>
              <a:t>00-03 UTC</a:t>
            </a:r>
            <a:endParaRPr lang="en-US"/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3657600" y="914400"/>
            <a:ext cx="1427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D23842"/>
                </a:solidFill>
              </a:rPr>
              <a:t>03-06 UTC</a:t>
            </a:r>
            <a:endParaRPr lang="en-US"/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762000" y="3886200"/>
            <a:ext cx="1427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D23842"/>
                </a:solidFill>
              </a:rPr>
              <a:t>06-09 UTC</a:t>
            </a:r>
            <a:endParaRPr lang="en-US"/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3657600" y="3886200"/>
            <a:ext cx="1427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D23842"/>
                </a:solidFill>
              </a:rPr>
              <a:t>09-12 UTC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295400" y="152400"/>
            <a:ext cx="67722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VDRAS wind analysis from CTRL experiment</a:t>
            </a:r>
            <a:r>
              <a:rPr lang="en-US"/>
              <a:t> </a:t>
            </a:r>
          </a:p>
          <a:p>
            <a:r>
              <a:rPr lang="en-US"/>
              <a:t>                 </a:t>
            </a:r>
            <a:r>
              <a:rPr lang="en-US" b="1">
                <a:solidFill>
                  <a:srgbClr val="D23842"/>
                </a:solidFill>
              </a:rPr>
              <a:t>03 UTC - 10 UTC</a:t>
            </a:r>
            <a:endParaRPr lang="en-US"/>
          </a:p>
        </p:txBody>
      </p:sp>
      <p:pic>
        <p:nvPicPr>
          <p:cNvPr id="26627" name="Picture 3" descr="/Volumes/users/sunj/Documents/AVI/TiMREX_0531_wind.avi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57288" y="1066800"/>
            <a:ext cx="6462712" cy="563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6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66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6627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2116137" y="228600"/>
            <a:ext cx="7027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Comparing radial velocities from RCCG and S-</a:t>
            </a:r>
            <a:r>
              <a:rPr lang="en-US" dirty="0" err="1"/>
              <a:t>Pol</a:t>
            </a:r>
            <a:r>
              <a:rPr lang="en-US" dirty="0"/>
              <a:t> </a:t>
            </a:r>
          </a:p>
        </p:txBody>
      </p:sp>
      <p:pic>
        <p:nvPicPr>
          <p:cNvPr id="28675" name="Picture 6" descr="vr_rccg_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4850" y="914400"/>
            <a:ext cx="3581400" cy="312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7" descr="vr_rccg_0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915987"/>
            <a:ext cx="3581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8" descr="vr_spol_0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74850" y="3733800"/>
            <a:ext cx="3581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9" descr="vr_spol_0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2600" y="3813175"/>
            <a:ext cx="3492500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Text Box 10"/>
          <p:cNvSpPr txBox="1">
            <a:spLocks noChangeArrowheads="1"/>
          </p:cNvSpPr>
          <p:nvPr/>
        </p:nvSpPr>
        <p:spPr bwMode="auto">
          <a:xfrm>
            <a:off x="2203450" y="990600"/>
            <a:ext cx="170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chemeClr val="bg1"/>
                </a:solidFill>
              </a:rPr>
              <a:t>RCCG 03 UTC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8680" name="Text Box 11"/>
          <p:cNvSpPr txBox="1">
            <a:spLocks noChangeArrowheads="1"/>
          </p:cNvSpPr>
          <p:nvPr/>
        </p:nvSpPr>
        <p:spPr bwMode="auto">
          <a:xfrm>
            <a:off x="5791200" y="915987"/>
            <a:ext cx="170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chemeClr val="bg1"/>
                </a:solidFill>
              </a:rPr>
              <a:t>RCCG 06 UTC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8681" name="Text Box 12"/>
          <p:cNvSpPr txBox="1">
            <a:spLocks noChangeArrowheads="1"/>
          </p:cNvSpPr>
          <p:nvPr/>
        </p:nvSpPr>
        <p:spPr bwMode="auto">
          <a:xfrm>
            <a:off x="2203450" y="3962400"/>
            <a:ext cx="165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chemeClr val="bg1"/>
                </a:solidFill>
              </a:rPr>
              <a:t>SPOL 03 UTC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8682" name="Text Box 13"/>
          <p:cNvSpPr txBox="1">
            <a:spLocks noChangeArrowheads="1"/>
          </p:cNvSpPr>
          <p:nvPr/>
        </p:nvSpPr>
        <p:spPr bwMode="auto">
          <a:xfrm>
            <a:off x="5791200" y="4040187"/>
            <a:ext cx="165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chemeClr val="bg1"/>
                </a:solidFill>
              </a:rPr>
              <a:t>SPOL 06 UTC</a:t>
            </a:r>
            <a:endParaRPr lang="en-US" sz="1800">
              <a:solidFill>
                <a:schemeClr val="bg1"/>
              </a:solidFill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514600" y="5487987"/>
            <a:ext cx="5715000" cy="1371600"/>
            <a:chOff x="912" y="3456"/>
            <a:chExt cx="3600" cy="864"/>
          </a:xfrm>
        </p:grpSpPr>
        <p:sp>
          <p:nvSpPr>
            <p:cNvPr id="28684" name="Oval 14"/>
            <p:cNvSpPr>
              <a:spLocks noChangeArrowheads="1"/>
            </p:cNvSpPr>
            <p:nvPr/>
          </p:nvSpPr>
          <p:spPr bwMode="auto">
            <a:xfrm>
              <a:off x="912" y="3456"/>
              <a:ext cx="1152" cy="864"/>
            </a:xfrm>
            <a:prstGeom prst="ellipse">
              <a:avLst/>
            </a:prstGeom>
            <a:noFill/>
            <a:ln w="19050">
              <a:solidFill>
                <a:srgbClr val="D2384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5" name="Oval 15"/>
            <p:cNvSpPr>
              <a:spLocks noChangeArrowheads="1"/>
            </p:cNvSpPr>
            <p:nvPr/>
          </p:nvSpPr>
          <p:spPr bwMode="auto">
            <a:xfrm>
              <a:off x="3360" y="3456"/>
              <a:ext cx="1152" cy="864"/>
            </a:xfrm>
            <a:prstGeom prst="ellipse">
              <a:avLst/>
            </a:prstGeom>
            <a:noFill/>
            <a:ln w="19050">
              <a:solidFill>
                <a:srgbClr val="D2384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0" y="2718137"/>
            <a:ext cx="1974850" cy="2031325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dirty="0" smtClean="0">
                <a:solidFill>
                  <a:srgbClr val="D23842"/>
                </a:solidFill>
              </a:rPr>
              <a:t>CTRL</a:t>
            </a:r>
            <a:r>
              <a:rPr lang="en-US" sz="1800" dirty="0"/>
              <a:t>: analysis with </a:t>
            </a:r>
            <a:r>
              <a:rPr lang="en-US" sz="1800" dirty="0" smtClean="0"/>
              <a:t>both S</a:t>
            </a:r>
            <a:r>
              <a:rPr lang="en-US" sz="1800" dirty="0"/>
              <a:t>-</a:t>
            </a:r>
            <a:r>
              <a:rPr lang="en-US" sz="1800" dirty="0" err="1"/>
              <a:t>Pol</a:t>
            </a:r>
            <a:r>
              <a:rPr lang="en-US" sz="1800" dirty="0"/>
              <a:t> &amp; RCCG</a:t>
            </a:r>
          </a:p>
          <a:p>
            <a:pPr algn="l"/>
            <a:r>
              <a:rPr lang="en-US" sz="1800" b="1" dirty="0">
                <a:solidFill>
                  <a:srgbClr val="D23842"/>
                </a:solidFill>
              </a:rPr>
              <a:t>RCCG</a:t>
            </a:r>
            <a:r>
              <a:rPr lang="en-US" sz="1800" dirty="0"/>
              <a:t>: analysis with RCCG only </a:t>
            </a:r>
          </a:p>
          <a:p>
            <a:pPr algn="l"/>
            <a:r>
              <a:rPr lang="en-US" sz="1800" b="1" dirty="0">
                <a:solidFill>
                  <a:srgbClr val="D23842"/>
                </a:solidFill>
              </a:rPr>
              <a:t>SPOL</a:t>
            </a:r>
            <a:r>
              <a:rPr lang="en-US" sz="1800" dirty="0"/>
              <a:t>: analysis with S-</a:t>
            </a:r>
            <a:r>
              <a:rPr lang="en-US" sz="1800" dirty="0" err="1"/>
              <a:t>Pol</a:t>
            </a:r>
            <a:r>
              <a:rPr lang="en-US" sz="1800" dirty="0"/>
              <a:t> only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176988" y="914400"/>
            <a:ext cx="230063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Sensitivity </a:t>
            </a:r>
          </a:p>
          <a:p>
            <a:r>
              <a:rPr lang="en-US" dirty="0" smtClean="0"/>
              <a:t>experiments</a:t>
            </a:r>
          </a:p>
          <a:p>
            <a:r>
              <a:rPr lang="en-US" dirty="0" smtClean="0"/>
              <a:t> to radar quantity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wvel_rccg_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905000"/>
            <a:ext cx="4191000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6" descr="wvel_spol_0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905000"/>
            <a:ext cx="4191000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 Box 7"/>
          <p:cNvSpPr txBox="1">
            <a:spLocks noChangeArrowheads="1"/>
          </p:cNvSpPr>
          <p:nvPr/>
        </p:nvSpPr>
        <p:spPr bwMode="auto">
          <a:xfrm>
            <a:off x="1981200" y="457200"/>
            <a:ext cx="4630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/>
              <a:t>Vertical velocity at 06 UTC</a:t>
            </a:r>
            <a:endParaRPr lang="en-US"/>
          </a:p>
        </p:txBody>
      </p:sp>
      <p:sp>
        <p:nvSpPr>
          <p:cNvPr id="40965" name="Text Box 8"/>
          <p:cNvSpPr txBox="1">
            <a:spLocks noChangeArrowheads="1"/>
          </p:cNvSpPr>
          <p:nvPr/>
        </p:nvSpPr>
        <p:spPr bwMode="auto">
          <a:xfrm>
            <a:off x="1676400" y="1447800"/>
            <a:ext cx="1081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D23842"/>
                </a:solidFill>
              </a:rPr>
              <a:t>RCCG</a:t>
            </a:r>
            <a:endParaRPr lang="en-US"/>
          </a:p>
        </p:txBody>
      </p:sp>
      <p:sp>
        <p:nvSpPr>
          <p:cNvPr id="40966" name="Text Box 9"/>
          <p:cNvSpPr txBox="1">
            <a:spLocks noChangeArrowheads="1"/>
          </p:cNvSpPr>
          <p:nvPr/>
        </p:nvSpPr>
        <p:spPr bwMode="auto">
          <a:xfrm>
            <a:off x="6172200" y="1447800"/>
            <a:ext cx="99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D23842"/>
                </a:solidFill>
              </a:rPr>
              <a:t>SPOL</a:t>
            </a:r>
            <a:endParaRPr lang="en-US"/>
          </a:p>
        </p:txBody>
      </p:sp>
      <p:sp>
        <p:nvSpPr>
          <p:cNvPr id="40967" name="Text Box 10"/>
          <p:cNvSpPr txBox="1">
            <a:spLocks noChangeArrowheads="1"/>
          </p:cNvSpPr>
          <p:nvPr/>
        </p:nvSpPr>
        <p:spPr bwMode="auto">
          <a:xfrm>
            <a:off x="3505200" y="1447800"/>
            <a:ext cx="2005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Z = 0.937 km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2800" b="1">
                <a:solidFill>
                  <a:schemeClr val="accent2"/>
                </a:solidFill>
                <a:ea typeface="ＭＳ Ｐゴシック" pitchFamily="-65" charset="-128"/>
                <a:cs typeface="ＭＳ Ｐゴシック" pitchFamily="-65" charset="-128"/>
              </a:rPr>
              <a:t>VDRAS analysis by assimilating 8 NEXRADs over IHOP domain</a:t>
            </a:r>
            <a:r>
              <a:rPr lang="en-US">
                <a:ea typeface="ＭＳ Ｐゴシック" pitchFamily="-65" charset="-128"/>
                <a:cs typeface="ＭＳ Ｐゴシック" pitchFamily="-65" charset="-128"/>
              </a:rPr>
              <a:t> </a:t>
            </a:r>
          </a:p>
        </p:txBody>
      </p:sp>
      <p:pic>
        <p:nvPicPr>
          <p:cNvPr id="122883" name="Picture 3" descr="temp_061204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133600"/>
            <a:ext cx="426720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4" name="Picture 4" descr="vr_061204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133600"/>
            <a:ext cx="4208463" cy="380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762000" y="1676400"/>
            <a:ext cx="3182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Radar radial velocities</a:t>
            </a:r>
          </a:p>
        </p:txBody>
      </p:sp>
      <p:sp>
        <p:nvSpPr>
          <p:cNvPr id="122886" name="Text Box 6"/>
          <p:cNvSpPr txBox="1">
            <a:spLocks noChangeArrowheads="1"/>
          </p:cNvSpPr>
          <p:nvPr/>
        </p:nvSpPr>
        <p:spPr bwMode="auto">
          <a:xfrm>
            <a:off x="5029200" y="1371600"/>
            <a:ext cx="35210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Analyzed temperature</a:t>
            </a:r>
          </a:p>
          <a:p>
            <a:pPr algn="l"/>
            <a:r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Red contour: 25 dBZ ref.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828800"/>
          </a:xfrm>
        </p:spPr>
        <p:txBody>
          <a:bodyPr/>
          <a:lstStyle/>
          <a:p>
            <a:r>
              <a:rPr lang="en-US" sz="3200" dirty="0" smtClean="0"/>
              <a:t>VDRAS sensitivity to horizontal resolution</a:t>
            </a:r>
            <a:br>
              <a:rPr lang="en-US" sz="3200" dirty="0" smtClean="0"/>
            </a:br>
            <a:r>
              <a:rPr lang="en-US" sz="2000" dirty="0" smtClean="0">
                <a:solidFill>
                  <a:schemeClr val="accent2"/>
                </a:solidFill>
              </a:rPr>
              <a:t>VDRAS continuous analyses of </a:t>
            </a:r>
            <a:r>
              <a:rPr lang="en-US" sz="2000" dirty="0" smtClean="0">
                <a:solidFill>
                  <a:srgbClr val="FF0000"/>
                </a:solidFill>
              </a:rPr>
              <a:t>divergence and wind</a:t>
            </a:r>
            <a:r>
              <a:rPr lang="en-US" sz="2400" dirty="0" smtClean="0">
                <a:solidFill>
                  <a:schemeClr val="accent2"/>
                </a:solidFill>
              </a:rPr>
              <a:t/>
            </a:r>
            <a:br>
              <a:rPr lang="en-US" sz="2400" dirty="0" smtClean="0">
                <a:solidFill>
                  <a:schemeClr val="accent2"/>
                </a:solidFill>
              </a:rPr>
            </a:br>
            <a:r>
              <a:rPr lang="en-US" sz="2000" dirty="0" smtClean="0">
                <a:solidFill>
                  <a:schemeClr val="accent2"/>
                </a:solidFill>
              </a:rPr>
              <a:t>Frame interval: 15 min </a:t>
            </a:r>
          </a:p>
        </p:txBody>
      </p:sp>
      <p:pic>
        <p:nvPicPr>
          <p:cNvPr id="5" name="Div_0620.avi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2400" y="2286000"/>
            <a:ext cx="4106295" cy="3581400"/>
          </a:xfrm>
          <a:prstGeom prst="rect">
            <a:avLst/>
          </a:prstGeom>
        </p:spPr>
      </p:pic>
      <p:pic>
        <p:nvPicPr>
          <p:cNvPr id="6" name="Div_SD_0620.avi">
            <a:hlinkClick r:id="" action="ppaction://media"/>
          </p:cNvPr>
          <p:cNvPicPr/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4495800" y="2286000"/>
            <a:ext cx="4018927" cy="3581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1828800"/>
            <a:ext cx="817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3KM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72200" y="1905000"/>
            <a:ext cx="817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1KM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1524000" y="4038600"/>
            <a:ext cx="1905000" cy="1676400"/>
          </a:xfrm>
          <a:prstGeom prst="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31" name="Text Box 59"/>
          <p:cNvSpPr txBox="1">
            <a:spLocks noChangeArrowheads="1"/>
          </p:cNvSpPr>
          <p:nvPr/>
        </p:nvSpPr>
        <p:spPr bwMode="auto">
          <a:xfrm>
            <a:off x="914400" y="374382"/>
            <a:ext cx="41346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 smtClean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Applications of VDRAS</a:t>
            </a:r>
            <a:endParaRPr lang="en-US" sz="2800" b="1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90600" y="1676400"/>
            <a:ext cx="6045245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  <a:latin typeface="Arial"/>
                <a:cs typeface="Arial"/>
              </a:rPr>
              <a:t>Predictors for thunderstorm </a:t>
            </a:r>
            <a:r>
              <a:rPr lang="en-US" dirty="0" err="1" smtClean="0">
                <a:solidFill>
                  <a:srgbClr val="000090"/>
                </a:solidFill>
                <a:latin typeface="Arial"/>
                <a:cs typeface="Arial"/>
              </a:rPr>
              <a:t>nowcasting</a:t>
            </a:r>
            <a:endParaRPr lang="en-US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l"/>
            <a:r>
              <a:rPr lang="en-US" dirty="0" smtClean="0">
                <a:solidFill>
                  <a:srgbClr val="000090"/>
                </a:solidFill>
                <a:latin typeface="Arial"/>
                <a:cs typeface="Arial"/>
              </a:rPr>
              <a:t>  - Checklist</a:t>
            </a:r>
          </a:p>
          <a:p>
            <a:pPr algn="l"/>
            <a:r>
              <a:rPr lang="en-US" dirty="0" smtClean="0">
                <a:solidFill>
                  <a:srgbClr val="000090"/>
                </a:solidFill>
                <a:latin typeface="Arial"/>
                <a:cs typeface="Arial"/>
              </a:rPr>
              <a:t>  - Thunderstorm </a:t>
            </a:r>
            <a:r>
              <a:rPr lang="en-US" dirty="0" smtClean="0">
                <a:solidFill>
                  <a:srgbClr val="000090"/>
                </a:solidFill>
                <a:latin typeface="Arial"/>
                <a:cs typeface="Arial"/>
              </a:rPr>
              <a:t>forecast rules</a:t>
            </a:r>
          </a:p>
          <a:p>
            <a:pPr algn="l"/>
            <a:endParaRPr lang="en-US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l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Arial"/>
                <a:cs typeface="Arial"/>
              </a:rPr>
              <a:t> Develop thunderstorm conceptual models</a:t>
            </a:r>
          </a:p>
          <a:p>
            <a:pPr algn="l">
              <a:buFont typeface="Arial"/>
              <a:buChar char="•"/>
            </a:pPr>
            <a:endParaRPr lang="en-US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l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Arial"/>
                <a:cs typeface="Arial"/>
              </a:rPr>
              <a:t> High-resolution urban analysis</a:t>
            </a:r>
          </a:p>
          <a:p>
            <a:pPr algn="l">
              <a:buFont typeface="Arial"/>
              <a:buChar char="•"/>
            </a:pPr>
            <a:endParaRPr lang="en-US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l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Arial"/>
                <a:cs typeface="Arial"/>
              </a:rPr>
              <a:t> Initialization of NWP models</a:t>
            </a:r>
          </a:p>
          <a:p>
            <a:pPr algn="l">
              <a:buFont typeface="Arial"/>
              <a:buChar char="•"/>
            </a:pPr>
            <a:endParaRPr lang="en-US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l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Arial"/>
                <a:cs typeface="Arial"/>
              </a:rPr>
              <a:t> Wind energy prediction</a:t>
            </a:r>
          </a:p>
          <a:p>
            <a:pPr algn="l">
              <a:buFont typeface="Arial"/>
              <a:buChar char="•"/>
            </a:pPr>
            <a:endParaRPr lang="en-US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l"/>
            <a:endParaRPr lang="en-US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627313" y="995363"/>
            <a:ext cx="5715000" cy="5257800"/>
            <a:chOff x="1392" y="222"/>
            <a:chExt cx="4368" cy="4098"/>
          </a:xfrm>
        </p:grpSpPr>
        <p:pic>
          <p:nvPicPr>
            <p:cNvPr id="404483" name="Picture 3" descr="1130_0259extrp60"/>
            <p:cNvPicPr>
              <a:picLocks noChangeAspect="1" noChangeArrowheads="1"/>
            </p:cNvPicPr>
            <p:nvPr/>
          </p:nvPicPr>
          <p:blipFill>
            <a:blip r:embed="rId3"/>
            <a:srcRect t="13214"/>
            <a:stretch>
              <a:fillRect/>
            </a:stretch>
          </p:blipFill>
          <p:spPr bwMode="auto">
            <a:xfrm>
              <a:off x="1392" y="222"/>
              <a:ext cx="4368" cy="4098"/>
            </a:xfrm>
            <a:prstGeom prst="rect">
              <a:avLst/>
            </a:prstGeom>
            <a:noFill/>
          </p:spPr>
        </p:pic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824" y="1114"/>
              <a:ext cx="2362" cy="1974"/>
              <a:chOff x="1824" y="1114"/>
              <a:chExt cx="2362" cy="1974"/>
            </a:xfrm>
          </p:grpSpPr>
          <p:sp>
            <p:nvSpPr>
              <p:cNvPr id="404485" name="Freeform 5"/>
              <p:cNvSpPr>
                <a:spLocks/>
              </p:cNvSpPr>
              <p:nvPr/>
            </p:nvSpPr>
            <p:spPr bwMode="auto">
              <a:xfrm>
                <a:off x="2864" y="1114"/>
                <a:ext cx="1322" cy="1974"/>
              </a:xfrm>
              <a:custGeom>
                <a:avLst/>
                <a:gdLst/>
                <a:ahLst/>
                <a:cxnLst>
                  <a:cxn ang="0">
                    <a:pos x="526" y="0"/>
                  </a:cxn>
                  <a:cxn ang="0">
                    <a:pos x="460" y="114"/>
                  </a:cxn>
                  <a:cxn ang="0">
                    <a:pos x="450" y="142"/>
                  </a:cxn>
                  <a:cxn ang="0">
                    <a:pos x="431" y="170"/>
                  </a:cxn>
                  <a:cxn ang="0">
                    <a:pos x="384" y="255"/>
                  </a:cxn>
                  <a:cxn ang="0">
                    <a:pos x="365" y="284"/>
                  </a:cxn>
                  <a:cxn ang="0">
                    <a:pos x="318" y="368"/>
                  </a:cxn>
                  <a:cxn ang="0">
                    <a:pos x="299" y="397"/>
                  </a:cxn>
                  <a:cxn ang="0">
                    <a:pos x="262" y="482"/>
                  </a:cxn>
                  <a:cxn ang="0">
                    <a:pos x="224" y="538"/>
                  </a:cxn>
                  <a:cxn ang="0">
                    <a:pos x="148" y="680"/>
                  </a:cxn>
                  <a:cxn ang="0">
                    <a:pos x="101" y="765"/>
                  </a:cxn>
                  <a:cxn ang="0">
                    <a:pos x="54" y="850"/>
                  </a:cxn>
                  <a:cxn ang="0">
                    <a:pos x="35" y="878"/>
                  </a:cxn>
                  <a:cxn ang="0">
                    <a:pos x="16" y="907"/>
                  </a:cxn>
                  <a:cxn ang="0">
                    <a:pos x="44" y="973"/>
                  </a:cxn>
                  <a:cxn ang="0">
                    <a:pos x="92" y="1058"/>
                  </a:cxn>
                  <a:cxn ang="0">
                    <a:pos x="129" y="1105"/>
                  </a:cxn>
                  <a:cxn ang="0">
                    <a:pos x="195" y="1237"/>
                  </a:cxn>
                  <a:cxn ang="0">
                    <a:pos x="214" y="1294"/>
                  </a:cxn>
                  <a:cxn ang="0">
                    <a:pos x="224" y="1322"/>
                  </a:cxn>
                  <a:cxn ang="0">
                    <a:pos x="318" y="1974"/>
                  </a:cxn>
                  <a:cxn ang="0">
                    <a:pos x="441" y="1964"/>
                  </a:cxn>
                  <a:cxn ang="0">
                    <a:pos x="469" y="1945"/>
                  </a:cxn>
                  <a:cxn ang="0">
                    <a:pos x="583" y="1908"/>
                  </a:cxn>
                  <a:cxn ang="0">
                    <a:pos x="705" y="1860"/>
                  </a:cxn>
                  <a:cxn ang="0">
                    <a:pos x="753" y="1823"/>
                  </a:cxn>
                  <a:cxn ang="0">
                    <a:pos x="809" y="1785"/>
                  </a:cxn>
                  <a:cxn ang="0">
                    <a:pos x="885" y="1738"/>
                  </a:cxn>
                  <a:cxn ang="0">
                    <a:pos x="941" y="1719"/>
                  </a:cxn>
                  <a:cxn ang="0">
                    <a:pos x="1026" y="1662"/>
                  </a:cxn>
                  <a:cxn ang="0">
                    <a:pos x="1055" y="1643"/>
                  </a:cxn>
                  <a:cxn ang="0">
                    <a:pos x="1187" y="1549"/>
                  </a:cxn>
                  <a:cxn ang="0">
                    <a:pos x="1244" y="1511"/>
                  </a:cxn>
                  <a:cxn ang="0">
                    <a:pos x="1272" y="1492"/>
                  </a:cxn>
                  <a:cxn ang="0">
                    <a:pos x="1310" y="1407"/>
                  </a:cxn>
                  <a:cxn ang="0">
                    <a:pos x="1319" y="1379"/>
                  </a:cxn>
                  <a:cxn ang="0">
                    <a:pos x="1310" y="1143"/>
                  </a:cxn>
                  <a:cxn ang="0">
                    <a:pos x="1272" y="1086"/>
                  </a:cxn>
                  <a:cxn ang="0">
                    <a:pos x="1225" y="907"/>
                  </a:cxn>
                  <a:cxn ang="0">
                    <a:pos x="1196" y="765"/>
                  </a:cxn>
                  <a:cxn ang="0">
                    <a:pos x="1140" y="680"/>
                  </a:cxn>
                  <a:cxn ang="0">
                    <a:pos x="1083" y="633"/>
                  </a:cxn>
                  <a:cxn ang="0">
                    <a:pos x="951" y="435"/>
                  </a:cxn>
                  <a:cxn ang="0">
                    <a:pos x="875" y="293"/>
                  </a:cxn>
                  <a:cxn ang="0">
                    <a:pos x="677" y="76"/>
                  </a:cxn>
                  <a:cxn ang="0">
                    <a:pos x="620" y="47"/>
                  </a:cxn>
                  <a:cxn ang="0">
                    <a:pos x="564" y="10"/>
                  </a:cxn>
                  <a:cxn ang="0">
                    <a:pos x="526" y="0"/>
                  </a:cxn>
                </a:cxnLst>
                <a:rect l="0" t="0" r="r" b="b"/>
                <a:pathLst>
                  <a:path w="1322" h="1974">
                    <a:moveTo>
                      <a:pt x="526" y="0"/>
                    </a:moveTo>
                    <a:cubicBezTo>
                      <a:pt x="511" y="43"/>
                      <a:pt x="484" y="77"/>
                      <a:pt x="460" y="114"/>
                    </a:cubicBezTo>
                    <a:cubicBezTo>
                      <a:pt x="455" y="122"/>
                      <a:pt x="455" y="133"/>
                      <a:pt x="450" y="142"/>
                    </a:cubicBezTo>
                    <a:cubicBezTo>
                      <a:pt x="445" y="152"/>
                      <a:pt x="437" y="161"/>
                      <a:pt x="431" y="170"/>
                    </a:cubicBezTo>
                    <a:cubicBezTo>
                      <a:pt x="415" y="221"/>
                      <a:pt x="428" y="189"/>
                      <a:pt x="384" y="255"/>
                    </a:cubicBezTo>
                    <a:cubicBezTo>
                      <a:pt x="378" y="265"/>
                      <a:pt x="365" y="284"/>
                      <a:pt x="365" y="284"/>
                    </a:cubicBezTo>
                    <a:cubicBezTo>
                      <a:pt x="349" y="334"/>
                      <a:pt x="362" y="302"/>
                      <a:pt x="318" y="368"/>
                    </a:cubicBezTo>
                    <a:cubicBezTo>
                      <a:pt x="312" y="378"/>
                      <a:pt x="299" y="397"/>
                      <a:pt x="299" y="397"/>
                    </a:cubicBezTo>
                    <a:cubicBezTo>
                      <a:pt x="290" y="425"/>
                      <a:pt x="276" y="457"/>
                      <a:pt x="262" y="482"/>
                    </a:cubicBezTo>
                    <a:cubicBezTo>
                      <a:pt x="251" y="502"/>
                      <a:pt x="231" y="517"/>
                      <a:pt x="224" y="538"/>
                    </a:cubicBezTo>
                    <a:cubicBezTo>
                      <a:pt x="210" y="578"/>
                      <a:pt x="174" y="642"/>
                      <a:pt x="148" y="680"/>
                    </a:cubicBezTo>
                    <a:cubicBezTo>
                      <a:pt x="138" y="711"/>
                      <a:pt x="101" y="765"/>
                      <a:pt x="101" y="765"/>
                    </a:cubicBezTo>
                    <a:cubicBezTo>
                      <a:pt x="85" y="814"/>
                      <a:pt x="97" y="786"/>
                      <a:pt x="54" y="850"/>
                    </a:cubicBezTo>
                    <a:cubicBezTo>
                      <a:pt x="48" y="859"/>
                      <a:pt x="41" y="869"/>
                      <a:pt x="35" y="878"/>
                    </a:cubicBezTo>
                    <a:cubicBezTo>
                      <a:pt x="29" y="888"/>
                      <a:pt x="16" y="907"/>
                      <a:pt x="16" y="907"/>
                    </a:cubicBezTo>
                    <a:cubicBezTo>
                      <a:pt x="2" y="950"/>
                      <a:pt x="0" y="957"/>
                      <a:pt x="44" y="973"/>
                    </a:cubicBezTo>
                    <a:cubicBezTo>
                      <a:pt x="63" y="1001"/>
                      <a:pt x="73" y="1030"/>
                      <a:pt x="92" y="1058"/>
                    </a:cubicBezTo>
                    <a:cubicBezTo>
                      <a:pt x="114" y="1126"/>
                      <a:pt x="82" y="1047"/>
                      <a:pt x="129" y="1105"/>
                    </a:cubicBezTo>
                    <a:cubicBezTo>
                      <a:pt x="164" y="1149"/>
                      <a:pt x="135" y="1196"/>
                      <a:pt x="195" y="1237"/>
                    </a:cubicBezTo>
                    <a:cubicBezTo>
                      <a:pt x="201" y="1256"/>
                      <a:pt x="208" y="1275"/>
                      <a:pt x="214" y="1294"/>
                    </a:cubicBezTo>
                    <a:cubicBezTo>
                      <a:pt x="217" y="1303"/>
                      <a:pt x="224" y="1322"/>
                      <a:pt x="224" y="1322"/>
                    </a:cubicBezTo>
                    <a:cubicBezTo>
                      <a:pt x="219" y="1473"/>
                      <a:pt x="150" y="1860"/>
                      <a:pt x="318" y="1974"/>
                    </a:cubicBezTo>
                    <a:cubicBezTo>
                      <a:pt x="359" y="1971"/>
                      <a:pt x="401" y="1972"/>
                      <a:pt x="441" y="1964"/>
                    </a:cubicBezTo>
                    <a:cubicBezTo>
                      <a:pt x="452" y="1962"/>
                      <a:pt x="459" y="1950"/>
                      <a:pt x="469" y="1945"/>
                    </a:cubicBezTo>
                    <a:cubicBezTo>
                      <a:pt x="503" y="1930"/>
                      <a:pt x="547" y="1919"/>
                      <a:pt x="583" y="1908"/>
                    </a:cubicBezTo>
                    <a:cubicBezTo>
                      <a:pt x="620" y="1883"/>
                      <a:pt x="663" y="1875"/>
                      <a:pt x="705" y="1860"/>
                    </a:cubicBezTo>
                    <a:cubicBezTo>
                      <a:pt x="741" y="1806"/>
                      <a:pt x="703" y="1851"/>
                      <a:pt x="753" y="1823"/>
                    </a:cubicBezTo>
                    <a:cubicBezTo>
                      <a:pt x="773" y="1812"/>
                      <a:pt x="809" y="1785"/>
                      <a:pt x="809" y="1785"/>
                    </a:cubicBezTo>
                    <a:cubicBezTo>
                      <a:pt x="832" y="1750"/>
                      <a:pt x="847" y="1751"/>
                      <a:pt x="885" y="1738"/>
                    </a:cubicBezTo>
                    <a:cubicBezTo>
                      <a:pt x="904" y="1732"/>
                      <a:pt x="941" y="1719"/>
                      <a:pt x="941" y="1719"/>
                    </a:cubicBezTo>
                    <a:cubicBezTo>
                      <a:pt x="969" y="1700"/>
                      <a:pt x="998" y="1681"/>
                      <a:pt x="1026" y="1662"/>
                    </a:cubicBezTo>
                    <a:cubicBezTo>
                      <a:pt x="1036" y="1656"/>
                      <a:pt x="1055" y="1643"/>
                      <a:pt x="1055" y="1643"/>
                    </a:cubicBezTo>
                    <a:cubicBezTo>
                      <a:pt x="1085" y="1599"/>
                      <a:pt x="1142" y="1579"/>
                      <a:pt x="1187" y="1549"/>
                    </a:cubicBezTo>
                    <a:cubicBezTo>
                      <a:pt x="1261" y="1499"/>
                      <a:pt x="1168" y="1561"/>
                      <a:pt x="1244" y="1511"/>
                    </a:cubicBezTo>
                    <a:cubicBezTo>
                      <a:pt x="1253" y="1505"/>
                      <a:pt x="1272" y="1492"/>
                      <a:pt x="1272" y="1492"/>
                    </a:cubicBezTo>
                    <a:cubicBezTo>
                      <a:pt x="1302" y="1448"/>
                      <a:pt x="1288" y="1474"/>
                      <a:pt x="1310" y="1407"/>
                    </a:cubicBezTo>
                    <a:cubicBezTo>
                      <a:pt x="1313" y="1398"/>
                      <a:pt x="1319" y="1379"/>
                      <a:pt x="1319" y="1379"/>
                    </a:cubicBezTo>
                    <a:cubicBezTo>
                      <a:pt x="1316" y="1300"/>
                      <a:pt x="1322" y="1221"/>
                      <a:pt x="1310" y="1143"/>
                    </a:cubicBezTo>
                    <a:cubicBezTo>
                      <a:pt x="1306" y="1120"/>
                      <a:pt x="1285" y="1105"/>
                      <a:pt x="1272" y="1086"/>
                    </a:cubicBezTo>
                    <a:cubicBezTo>
                      <a:pt x="1241" y="1040"/>
                      <a:pt x="1237" y="960"/>
                      <a:pt x="1225" y="907"/>
                    </a:cubicBezTo>
                    <a:cubicBezTo>
                      <a:pt x="1215" y="862"/>
                      <a:pt x="1219" y="806"/>
                      <a:pt x="1196" y="765"/>
                    </a:cubicBezTo>
                    <a:cubicBezTo>
                      <a:pt x="1187" y="749"/>
                      <a:pt x="1155" y="701"/>
                      <a:pt x="1140" y="680"/>
                    </a:cubicBezTo>
                    <a:cubicBezTo>
                      <a:pt x="1126" y="660"/>
                      <a:pt x="1098" y="652"/>
                      <a:pt x="1083" y="633"/>
                    </a:cubicBezTo>
                    <a:cubicBezTo>
                      <a:pt x="1035" y="571"/>
                      <a:pt x="995" y="500"/>
                      <a:pt x="951" y="435"/>
                    </a:cubicBezTo>
                    <a:cubicBezTo>
                      <a:pt x="922" y="392"/>
                      <a:pt x="905" y="337"/>
                      <a:pt x="875" y="293"/>
                    </a:cubicBezTo>
                    <a:cubicBezTo>
                      <a:pt x="837" y="176"/>
                      <a:pt x="771" y="140"/>
                      <a:pt x="677" y="76"/>
                    </a:cubicBezTo>
                    <a:cubicBezTo>
                      <a:pt x="568" y="2"/>
                      <a:pt x="725" y="105"/>
                      <a:pt x="620" y="47"/>
                    </a:cubicBezTo>
                    <a:cubicBezTo>
                      <a:pt x="600" y="36"/>
                      <a:pt x="564" y="10"/>
                      <a:pt x="564" y="10"/>
                    </a:cubicBezTo>
                    <a:cubicBezTo>
                      <a:pt x="520" y="20"/>
                      <a:pt x="526" y="32"/>
                      <a:pt x="526" y="0"/>
                    </a:cubicBezTo>
                    <a:close/>
                  </a:path>
                </a:pathLst>
              </a:custGeom>
              <a:noFill/>
              <a:ln w="3810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4486" name="Freeform 6"/>
              <p:cNvSpPr>
                <a:spLocks/>
              </p:cNvSpPr>
              <p:nvPr/>
            </p:nvSpPr>
            <p:spPr bwMode="auto">
              <a:xfrm>
                <a:off x="3041" y="1794"/>
                <a:ext cx="1123" cy="1272"/>
              </a:xfrm>
              <a:custGeom>
                <a:avLst/>
                <a:gdLst/>
                <a:ahLst/>
                <a:cxnLst>
                  <a:cxn ang="0">
                    <a:pos x="906" y="0"/>
                  </a:cxn>
                  <a:cxn ang="0">
                    <a:pos x="840" y="19"/>
                  </a:cxn>
                  <a:cxn ang="0">
                    <a:pos x="793" y="57"/>
                  </a:cxn>
                  <a:cxn ang="0">
                    <a:pos x="774" y="85"/>
                  </a:cxn>
                  <a:cxn ang="0">
                    <a:pos x="745" y="95"/>
                  </a:cxn>
                  <a:cxn ang="0">
                    <a:pos x="661" y="151"/>
                  </a:cxn>
                  <a:cxn ang="0">
                    <a:pos x="604" y="170"/>
                  </a:cxn>
                  <a:cxn ang="0">
                    <a:pos x="519" y="208"/>
                  </a:cxn>
                  <a:cxn ang="0">
                    <a:pos x="462" y="236"/>
                  </a:cxn>
                  <a:cxn ang="0">
                    <a:pos x="377" y="283"/>
                  </a:cxn>
                  <a:cxn ang="0">
                    <a:pos x="321" y="312"/>
                  </a:cxn>
                  <a:cxn ang="0">
                    <a:pos x="179" y="387"/>
                  </a:cxn>
                  <a:cxn ang="0">
                    <a:pos x="66" y="453"/>
                  </a:cxn>
                  <a:cxn ang="0">
                    <a:pos x="0" y="510"/>
                  </a:cxn>
                  <a:cxn ang="0">
                    <a:pos x="9" y="557"/>
                  </a:cxn>
                  <a:cxn ang="0">
                    <a:pos x="37" y="576"/>
                  </a:cxn>
                  <a:cxn ang="0">
                    <a:pos x="47" y="604"/>
                  </a:cxn>
                  <a:cxn ang="0">
                    <a:pos x="56" y="822"/>
                  </a:cxn>
                  <a:cxn ang="0">
                    <a:pos x="37" y="925"/>
                  </a:cxn>
                  <a:cxn ang="0">
                    <a:pos x="85" y="1162"/>
                  </a:cxn>
                  <a:cxn ang="0">
                    <a:pos x="103" y="1218"/>
                  </a:cxn>
                  <a:cxn ang="0">
                    <a:pos x="122" y="1247"/>
                  </a:cxn>
                  <a:cxn ang="0">
                    <a:pos x="179" y="1265"/>
                  </a:cxn>
                  <a:cxn ang="0">
                    <a:pos x="330" y="1247"/>
                  </a:cxn>
                  <a:cxn ang="0">
                    <a:pos x="387" y="1209"/>
                  </a:cxn>
                  <a:cxn ang="0">
                    <a:pos x="443" y="1190"/>
                  </a:cxn>
                  <a:cxn ang="0">
                    <a:pos x="557" y="1133"/>
                  </a:cxn>
                  <a:cxn ang="0">
                    <a:pos x="585" y="1114"/>
                  </a:cxn>
                  <a:cxn ang="0">
                    <a:pos x="613" y="1105"/>
                  </a:cxn>
                  <a:cxn ang="0">
                    <a:pos x="698" y="1067"/>
                  </a:cxn>
                  <a:cxn ang="0">
                    <a:pos x="812" y="992"/>
                  </a:cxn>
                  <a:cxn ang="0">
                    <a:pos x="840" y="963"/>
                  </a:cxn>
                  <a:cxn ang="0">
                    <a:pos x="1010" y="869"/>
                  </a:cxn>
                  <a:cxn ang="0">
                    <a:pos x="1067" y="831"/>
                  </a:cxn>
                  <a:cxn ang="0">
                    <a:pos x="1123" y="689"/>
                  </a:cxn>
                  <a:cxn ang="0">
                    <a:pos x="1085" y="463"/>
                  </a:cxn>
                  <a:cxn ang="0">
                    <a:pos x="1076" y="425"/>
                  </a:cxn>
                  <a:cxn ang="0">
                    <a:pos x="1057" y="368"/>
                  </a:cxn>
                  <a:cxn ang="0">
                    <a:pos x="963" y="95"/>
                  </a:cxn>
                  <a:cxn ang="0">
                    <a:pos x="906" y="0"/>
                  </a:cxn>
                </a:cxnLst>
                <a:rect l="0" t="0" r="r" b="b"/>
                <a:pathLst>
                  <a:path w="1123" h="1272">
                    <a:moveTo>
                      <a:pt x="906" y="0"/>
                    </a:moveTo>
                    <a:cubicBezTo>
                      <a:pt x="884" y="6"/>
                      <a:pt x="858" y="5"/>
                      <a:pt x="840" y="19"/>
                    </a:cubicBezTo>
                    <a:cubicBezTo>
                      <a:pt x="776" y="69"/>
                      <a:pt x="866" y="31"/>
                      <a:pt x="793" y="57"/>
                    </a:cubicBezTo>
                    <a:cubicBezTo>
                      <a:pt x="787" y="66"/>
                      <a:pt x="783" y="78"/>
                      <a:pt x="774" y="85"/>
                    </a:cubicBezTo>
                    <a:cubicBezTo>
                      <a:pt x="766" y="91"/>
                      <a:pt x="754" y="90"/>
                      <a:pt x="745" y="95"/>
                    </a:cubicBezTo>
                    <a:cubicBezTo>
                      <a:pt x="716" y="111"/>
                      <a:pt x="693" y="140"/>
                      <a:pt x="661" y="151"/>
                    </a:cubicBezTo>
                    <a:cubicBezTo>
                      <a:pt x="642" y="157"/>
                      <a:pt x="604" y="170"/>
                      <a:pt x="604" y="170"/>
                    </a:cubicBezTo>
                    <a:cubicBezTo>
                      <a:pt x="575" y="189"/>
                      <a:pt x="549" y="193"/>
                      <a:pt x="519" y="208"/>
                    </a:cubicBezTo>
                    <a:cubicBezTo>
                      <a:pt x="454" y="241"/>
                      <a:pt x="527" y="216"/>
                      <a:pt x="462" y="236"/>
                    </a:cubicBezTo>
                    <a:cubicBezTo>
                      <a:pt x="398" y="280"/>
                      <a:pt x="428" y="267"/>
                      <a:pt x="377" y="283"/>
                    </a:cubicBezTo>
                    <a:cubicBezTo>
                      <a:pt x="272" y="354"/>
                      <a:pt x="420" y="257"/>
                      <a:pt x="321" y="312"/>
                    </a:cubicBezTo>
                    <a:cubicBezTo>
                      <a:pt x="273" y="339"/>
                      <a:pt x="232" y="370"/>
                      <a:pt x="179" y="387"/>
                    </a:cubicBezTo>
                    <a:cubicBezTo>
                      <a:pt x="140" y="413"/>
                      <a:pt x="110" y="439"/>
                      <a:pt x="66" y="453"/>
                    </a:cubicBezTo>
                    <a:cubicBezTo>
                      <a:pt x="29" y="477"/>
                      <a:pt x="14" y="467"/>
                      <a:pt x="0" y="510"/>
                    </a:cubicBezTo>
                    <a:cubicBezTo>
                      <a:pt x="3" y="526"/>
                      <a:pt x="1" y="543"/>
                      <a:pt x="9" y="557"/>
                    </a:cubicBezTo>
                    <a:cubicBezTo>
                      <a:pt x="15" y="567"/>
                      <a:pt x="30" y="567"/>
                      <a:pt x="37" y="576"/>
                    </a:cubicBezTo>
                    <a:cubicBezTo>
                      <a:pt x="43" y="584"/>
                      <a:pt x="44" y="595"/>
                      <a:pt x="47" y="604"/>
                    </a:cubicBezTo>
                    <a:cubicBezTo>
                      <a:pt x="60" y="699"/>
                      <a:pt x="70" y="711"/>
                      <a:pt x="56" y="822"/>
                    </a:cubicBezTo>
                    <a:cubicBezTo>
                      <a:pt x="52" y="857"/>
                      <a:pt x="37" y="925"/>
                      <a:pt x="37" y="925"/>
                    </a:cubicBezTo>
                    <a:cubicBezTo>
                      <a:pt x="45" y="1020"/>
                      <a:pt x="57" y="1076"/>
                      <a:pt x="85" y="1162"/>
                    </a:cubicBezTo>
                    <a:cubicBezTo>
                      <a:pt x="91" y="1181"/>
                      <a:pt x="92" y="1202"/>
                      <a:pt x="103" y="1218"/>
                    </a:cubicBezTo>
                    <a:cubicBezTo>
                      <a:pt x="109" y="1228"/>
                      <a:pt x="112" y="1241"/>
                      <a:pt x="122" y="1247"/>
                    </a:cubicBezTo>
                    <a:cubicBezTo>
                      <a:pt x="139" y="1257"/>
                      <a:pt x="179" y="1265"/>
                      <a:pt x="179" y="1265"/>
                    </a:cubicBezTo>
                    <a:cubicBezTo>
                      <a:pt x="230" y="1261"/>
                      <a:pt x="286" y="1272"/>
                      <a:pt x="330" y="1247"/>
                    </a:cubicBezTo>
                    <a:cubicBezTo>
                      <a:pt x="350" y="1236"/>
                      <a:pt x="365" y="1216"/>
                      <a:pt x="387" y="1209"/>
                    </a:cubicBezTo>
                    <a:cubicBezTo>
                      <a:pt x="406" y="1203"/>
                      <a:pt x="443" y="1190"/>
                      <a:pt x="443" y="1190"/>
                    </a:cubicBezTo>
                    <a:cubicBezTo>
                      <a:pt x="517" y="1141"/>
                      <a:pt x="478" y="1159"/>
                      <a:pt x="557" y="1133"/>
                    </a:cubicBezTo>
                    <a:cubicBezTo>
                      <a:pt x="568" y="1129"/>
                      <a:pt x="575" y="1119"/>
                      <a:pt x="585" y="1114"/>
                    </a:cubicBezTo>
                    <a:cubicBezTo>
                      <a:pt x="594" y="1110"/>
                      <a:pt x="604" y="1108"/>
                      <a:pt x="613" y="1105"/>
                    </a:cubicBezTo>
                    <a:cubicBezTo>
                      <a:pt x="641" y="1086"/>
                      <a:pt x="670" y="1083"/>
                      <a:pt x="698" y="1067"/>
                    </a:cubicBezTo>
                    <a:cubicBezTo>
                      <a:pt x="737" y="1045"/>
                      <a:pt x="774" y="1016"/>
                      <a:pt x="812" y="992"/>
                    </a:cubicBezTo>
                    <a:cubicBezTo>
                      <a:pt x="823" y="985"/>
                      <a:pt x="829" y="971"/>
                      <a:pt x="840" y="963"/>
                    </a:cubicBezTo>
                    <a:cubicBezTo>
                      <a:pt x="888" y="925"/>
                      <a:pt x="952" y="888"/>
                      <a:pt x="1010" y="869"/>
                    </a:cubicBezTo>
                    <a:cubicBezTo>
                      <a:pt x="1029" y="856"/>
                      <a:pt x="1048" y="844"/>
                      <a:pt x="1067" y="831"/>
                    </a:cubicBezTo>
                    <a:cubicBezTo>
                      <a:pt x="1094" y="813"/>
                      <a:pt x="1111" y="727"/>
                      <a:pt x="1123" y="689"/>
                    </a:cubicBezTo>
                    <a:cubicBezTo>
                      <a:pt x="1117" y="589"/>
                      <a:pt x="1115" y="547"/>
                      <a:pt x="1085" y="463"/>
                    </a:cubicBezTo>
                    <a:cubicBezTo>
                      <a:pt x="1081" y="451"/>
                      <a:pt x="1080" y="437"/>
                      <a:pt x="1076" y="425"/>
                    </a:cubicBezTo>
                    <a:cubicBezTo>
                      <a:pt x="1070" y="406"/>
                      <a:pt x="1057" y="368"/>
                      <a:pt x="1057" y="368"/>
                    </a:cubicBezTo>
                    <a:cubicBezTo>
                      <a:pt x="1050" y="283"/>
                      <a:pt x="1045" y="148"/>
                      <a:pt x="963" y="95"/>
                    </a:cubicBezTo>
                    <a:cubicBezTo>
                      <a:pt x="952" y="79"/>
                      <a:pt x="906" y="28"/>
                      <a:pt x="906" y="0"/>
                    </a:cubicBezTo>
                    <a:close/>
                  </a:path>
                </a:pathLst>
              </a:custGeom>
              <a:noFill/>
              <a:ln w="38100" cmpd="sng">
                <a:solidFill>
                  <a:srgbClr val="00FF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4487" name="Text Box 7"/>
              <p:cNvSpPr txBox="1">
                <a:spLocks noChangeArrowheads="1"/>
              </p:cNvSpPr>
              <p:nvPr/>
            </p:nvSpPr>
            <p:spPr bwMode="auto">
              <a:xfrm>
                <a:off x="1824" y="1190"/>
                <a:ext cx="238" cy="16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 eaLnBrk="1" hangingPunct="1"/>
                <a:r>
                  <a:rPr lang="en-US" sz="800"/>
                  <a:t>0.1</a:t>
                </a:r>
              </a:p>
            </p:txBody>
          </p:sp>
          <p:sp>
            <p:nvSpPr>
              <p:cNvPr id="404488" name="Text Box 8"/>
              <p:cNvSpPr txBox="1">
                <a:spLocks noChangeArrowheads="1"/>
              </p:cNvSpPr>
              <p:nvPr/>
            </p:nvSpPr>
            <p:spPr bwMode="auto">
              <a:xfrm>
                <a:off x="3168" y="1333"/>
                <a:ext cx="238" cy="16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 eaLnBrk="1" hangingPunct="1"/>
                <a:r>
                  <a:rPr lang="en-US" sz="800"/>
                  <a:t>0.3</a:t>
                </a:r>
              </a:p>
            </p:txBody>
          </p:sp>
          <p:sp>
            <p:nvSpPr>
              <p:cNvPr id="404489" name="Text Box 9"/>
              <p:cNvSpPr txBox="1">
                <a:spLocks noChangeArrowheads="1"/>
              </p:cNvSpPr>
              <p:nvPr/>
            </p:nvSpPr>
            <p:spPr bwMode="auto">
              <a:xfrm>
                <a:off x="3686" y="1788"/>
                <a:ext cx="238" cy="16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 eaLnBrk="1" hangingPunct="1"/>
                <a:r>
                  <a:rPr lang="en-US" sz="800"/>
                  <a:t>0.5</a:t>
                </a:r>
              </a:p>
            </p:txBody>
          </p:sp>
        </p:grpSp>
      </p:grpSp>
      <p:sp>
        <p:nvSpPr>
          <p:cNvPr id="404490" name="Text Box 10"/>
          <p:cNvSpPr txBox="1">
            <a:spLocks noChangeArrowheads="1"/>
          </p:cNvSpPr>
          <p:nvPr/>
        </p:nvSpPr>
        <p:spPr bwMode="auto">
          <a:xfrm>
            <a:off x="457200" y="457200"/>
            <a:ext cx="8115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>
                <a:solidFill>
                  <a:srgbClr val="191E7A"/>
                </a:solidFill>
              </a:rPr>
              <a:t>Use of VDRAS Vertical Velocities in Thunderstorm Nowcasting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404491" name="Text Box 11"/>
          <p:cNvSpPr txBox="1">
            <a:spLocks noChangeArrowheads="1"/>
          </p:cNvSpPr>
          <p:nvPr/>
        </p:nvSpPr>
        <p:spPr bwMode="auto">
          <a:xfrm>
            <a:off x="315913" y="1352550"/>
            <a:ext cx="17922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/>
              <a:t>60 min </a:t>
            </a:r>
          </a:p>
          <a:p>
            <a:pPr eaLnBrk="1" hangingPunct="1"/>
            <a:r>
              <a:rPr lang="en-US"/>
              <a:t>extrapolation</a:t>
            </a:r>
          </a:p>
        </p:txBody>
      </p:sp>
      <p:sp>
        <p:nvSpPr>
          <p:cNvPr id="404492" name="Text Box 12"/>
          <p:cNvSpPr txBox="1">
            <a:spLocks noChangeArrowheads="1"/>
          </p:cNvSpPr>
          <p:nvPr/>
        </p:nvSpPr>
        <p:spPr bwMode="auto">
          <a:xfrm>
            <a:off x="195263" y="3032125"/>
            <a:ext cx="22240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/>
              <a:t>Contours of </a:t>
            </a:r>
          </a:p>
          <a:p>
            <a:pPr algn="l" eaLnBrk="1" hangingPunct="1"/>
            <a:r>
              <a:rPr lang="en-US"/>
              <a:t>Vertical velocity</a:t>
            </a:r>
          </a:p>
        </p:txBody>
      </p:sp>
      <p:sp>
        <p:nvSpPr>
          <p:cNvPr id="404493" name="Text Box 13"/>
          <p:cNvSpPr txBox="1">
            <a:spLocks noChangeArrowheads="1"/>
          </p:cNvSpPr>
          <p:nvPr/>
        </p:nvSpPr>
        <p:spPr bwMode="auto">
          <a:xfrm>
            <a:off x="398463" y="3795713"/>
            <a:ext cx="676275" cy="11874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endParaRPr lang="en-US"/>
          </a:p>
          <a:p>
            <a:pPr algn="l" eaLnBrk="1" hangingPunct="1"/>
            <a:endParaRPr lang="en-US"/>
          </a:p>
          <a:p>
            <a:pPr algn="l" eaLnBrk="1" hangingPunct="1"/>
            <a:endParaRPr lang="en-US"/>
          </a:p>
        </p:txBody>
      </p:sp>
      <p:sp>
        <p:nvSpPr>
          <p:cNvPr id="404494" name="Line 14"/>
          <p:cNvSpPr>
            <a:spLocks noChangeShapeType="1"/>
          </p:cNvSpPr>
          <p:nvPr/>
        </p:nvSpPr>
        <p:spPr bwMode="auto">
          <a:xfrm>
            <a:off x="463550" y="3998913"/>
            <a:ext cx="477838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4495" name="Line 15"/>
          <p:cNvSpPr>
            <a:spLocks noChangeShapeType="1"/>
          </p:cNvSpPr>
          <p:nvPr/>
        </p:nvSpPr>
        <p:spPr bwMode="auto">
          <a:xfrm flipV="1">
            <a:off x="449263" y="4354513"/>
            <a:ext cx="47783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4496" name="Line 16"/>
          <p:cNvSpPr>
            <a:spLocks noChangeShapeType="1"/>
          </p:cNvSpPr>
          <p:nvPr/>
        </p:nvSpPr>
        <p:spPr bwMode="auto">
          <a:xfrm>
            <a:off x="463550" y="4708525"/>
            <a:ext cx="504825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4497" name="Text Box 17"/>
          <p:cNvSpPr txBox="1">
            <a:spLocks noChangeArrowheads="1"/>
          </p:cNvSpPr>
          <p:nvPr/>
        </p:nvSpPr>
        <p:spPr bwMode="auto">
          <a:xfrm>
            <a:off x="1122363" y="3838575"/>
            <a:ext cx="7826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600"/>
              <a:t>0.1 m/s</a:t>
            </a:r>
          </a:p>
        </p:txBody>
      </p:sp>
      <p:sp>
        <p:nvSpPr>
          <p:cNvPr id="404498" name="Text Box 18"/>
          <p:cNvSpPr txBox="1">
            <a:spLocks noChangeArrowheads="1"/>
          </p:cNvSpPr>
          <p:nvPr/>
        </p:nvSpPr>
        <p:spPr bwMode="auto">
          <a:xfrm>
            <a:off x="1109663" y="4151313"/>
            <a:ext cx="7826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600"/>
              <a:t>0.3 m/s</a:t>
            </a:r>
          </a:p>
        </p:txBody>
      </p:sp>
      <p:sp>
        <p:nvSpPr>
          <p:cNvPr id="404499" name="Text Box 19"/>
          <p:cNvSpPr txBox="1">
            <a:spLocks noChangeArrowheads="1"/>
          </p:cNvSpPr>
          <p:nvPr/>
        </p:nvSpPr>
        <p:spPr bwMode="auto">
          <a:xfrm>
            <a:off x="1109663" y="4492625"/>
            <a:ext cx="7826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600"/>
              <a:t>0.5 m/s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625725" y="993775"/>
            <a:ext cx="5715000" cy="5257800"/>
            <a:chOff x="1392" y="222"/>
            <a:chExt cx="4368" cy="4098"/>
          </a:xfrm>
        </p:grpSpPr>
        <p:pic>
          <p:nvPicPr>
            <p:cNvPr id="406531" name="Picture 3" descr="1130_0407maxw2"/>
            <p:cNvPicPr>
              <a:picLocks noChangeAspect="1" noChangeArrowheads="1"/>
            </p:cNvPicPr>
            <p:nvPr/>
          </p:nvPicPr>
          <p:blipFill>
            <a:blip r:embed="rId3"/>
            <a:srcRect t="13214"/>
            <a:stretch>
              <a:fillRect/>
            </a:stretch>
          </p:blipFill>
          <p:spPr bwMode="auto">
            <a:xfrm>
              <a:off x="1392" y="222"/>
              <a:ext cx="4368" cy="4098"/>
            </a:xfrm>
            <a:prstGeom prst="rect">
              <a:avLst/>
            </a:prstGeom>
            <a:noFill/>
          </p:spPr>
        </p:pic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824" y="1114"/>
              <a:ext cx="2362" cy="1974"/>
              <a:chOff x="1824" y="1114"/>
              <a:chExt cx="2362" cy="1974"/>
            </a:xfrm>
          </p:grpSpPr>
          <p:sp>
            <p:nvSpPr>
              <p:cNvPr id="406533" name="Freeform 5"/>
              <p:cNvSpPr>
                <a:spLocks/>
              </p:cNvSpPr>
              <p:nvPr/>
            </p:nvSpPr>
            <p:spPr bwMode="auto">
              <a:xfrm>
                <a:off x="2864" y="1114"/>
                <a:ext cx="1322" cy="1974"/>
              </a:xfrm>
              <a:custGeom>
                <a:avLst/>
                <a:gdLst/>
                <a:ahLst/>
                <a:cxnLst>
                  <a:cxn ang="0">
                    <a:pos x="526" y="0"/>
                  </a:cxn>
                  <a:cxn ang="0">
                    <a:pos x="460" y="114"/>
                  </a:cxn>
                  <a:cxn ang="0">
                    <a:pos x="450" y="142"/>
                  </a:cxn>
                  <a:cxn ang="0">
                    <a:pos x="431" y="170"/>
                  </a:cxn>
                  <a:cxn ang="0">
                    <a:pos x="384" y="255"/>
                  </a:cxn>
                  <a:cxn ang="0">
                    <a:pos x="365" y="284"/>
                  </a:cxn>
                  <a:cxn ang="0">
                    <a:pos x="318" y="368"/>
                  </a:cxn>
                  <a:cxn ang="0">
                    <a:pos x="299" y="397"/>
                  </a:cxn>
                  <a:cxn ang="0">
                    <a:pos x="262" y="482"/>
                  </a:cxn>
                  <a:cxn ang="0">
                    <a:pos x="224" y="538"/>
                  </a:cxn>
                  <a:cxn ang="0">
                    <a:pos x="148" y="680"/>
                  </a:cxn>
                  <a:cxn ang="0">
                    <a:pos x="101" y="765"/>
                  </a:cxn>
                  <a:cxn ang="0">
                    <a:pos x="54" y="850"/>
                  </a:cxn>
                  <a:cxn ang="0">
                    <a:pos x="35" y="878"/>
                  </a:cxn>
                  <a:cxn ang="0">
                    <a:pos x="16" y="907"/>
                  </a:cxn>
                  <a:cxn ang="0">
                    <a:pos x="44" y="973"/>
                  </a:cxn>
                  <a:cxn ang="0">
                    <a:pos x="92" y="1058"/>
                  </a:cxn>
                  <a:cxn ang="0">
                    <a:pos x="129" y="1105"/>
                  </a:cxn>
                  <a:cxn ang="0">
                    <a:pos x="195" y="1237"/>
                  </a:cxn>
                  <a:cxn ang="0">
                    <a:pos x="214" y="1294"/>
                  </a:cxn>
                  <a:cxn ang="0">
                    <a:pos x="224" y="1322"/>
                  </a:cxn>
                  <a:cxn ang="0">
                    <a:pos x="318" y="1974"/>
                  </a:cxn>
                  <a:cxn ang="0">
                    <a:pos x="441" y="1964"/>
                  </a:cxn>
                  <a:cxn ang="0">
                    <a:pos x="469" y="1945"/>
                  </a:cxn>
                  <a:cxn ang="0">
                    <a:pos x="583" y="1908"/>
                  </a:cxn>
                  <a:cxn ang="0">
                    <a:pos x="705" y="1860"/>
                  </a:cxn>
                  <a:cxn ang="0">
                    <a:pos x="753" y="1823"/>
                  </a:cxn>
                  <a:cxn ang="0">
                    <a:pos x="809" y="1785"/>
                  </a:cxn>
                  <a:cxn ang="0">
                    <a:pos x="885" y="1738"/>
                  </a:cxn>
                  <a:cxn ang="0">
                    <a:pos x="941" y="1719"/>
                  </a:cxn>
                  <a:cxn ang="0">
                    <a:pos x="1026" y="1662"/>
                  </a:cxn>
                  <a:cxn ang="0">
                    <a:pos x="1055" y="1643"/>
                  </a:cxn>
                  <a:cxn ang="0">
                    <a:pos x="1187" y="1549"/>
                  </a:cxn>
                  <a:cxn ang="0">
                    <a:pos x="1244" y="1511"/>
                  </a:cxn>
                  <a:cxn ang="0">
                    <a:pos x="1272" y="1492"/>
                  </a:cxn>
                  <a:cxn ang="0">
                    <a:pos x="1310" y="1407"/>
                  </a:cxn>
                  <a:cxn ang="0">
                    <a:pos x="1319" y="1379"/>
                  </a:cxn>
                  <a:cxn ang="0">
                    <a:pos x="1310" y="1143"/>
                  </a:cxn>
                  <a:cxn ang="0">
                    <a:pos x="1272" y="1086"/>
                  </a:cxn>
                  <a:cxn ang="0">
                    <a:pos x="1225" y="907"/>
                  </a:cxn>
                  <a:cxn ang="0">
                    <a:pos x="1196" y="765"/>
                  </a:cxn>
                  <a:cxn ang="0">
                    <a:pos x="1140" y="680"/>
                  </a:cxn>
                  <a:cxn ang="0">
                    <a:pos x="1083" y="633"/>
                  </a:cxn>
                  <a:cxn ang="0">
                    <a:pos x="951" y="435"/>
                  </a:cxn>
                  <a:cxn ang="0">
                    <a:pos x="875" y="293"/>
                  </a:cxn>
                  <a:cxn ang="0">
                    <a:pos x="677" y="76"/>
                  </a:cxn>
                  <a:cxn ang="0">
                    <a:pos x="620" y="47"/>
                  </a:cxn>
                  <a:cxn ang="0">
                    <a:pos x="564" y="10"/>
                  </a:cxn>
                  <a:cxn ang="0">
                    <a:pos x="526" y="0"/>
                  </a:cxn>
                </a:cxnLst>
                <a:rect l="0" t="0" r="r" b="b"/>
                <a:pathLst>
                  <a:path w="1322" h="1974">
                    <a:moveTo>
                      <a:pt x="526" y="0"/>
                    </a:moveTo>
                    <a:cubicBezTo>
                      <a:pt x="511" y="43"/>
                      <a:pt x="484" y="77"/>
                      <a:pt x="460" y="114"/>
                    </a:cubicBezTo>
                    <a:cubicBezTo>
                      <a:pt x="455" y="122"/>
                      <a:pt x="455" y="133"/>
                      <a:pt x="450" y="142"/>
                    </a:cubicBezTo>
                    <a:cubicBezTo>
                      <a:pt x="445" y="152"/>
                      <a:pt x="437" y="161"/>
                      <a:pt x="431" y="170"/>
                    </a:cubicBezTo>
                    <a:cubicBezTo>
                      <a:pt x="415" y="221"/>
                      <a:pt x="428" y="189"/>
                      <a:pt x="384" y="255"/>
                    </a:cubicBezTo>
                    <a:cubicBezTo>
                      <a:pt x="378" y="265"/>
                      <a:pt x="365" y="284"/>
                      <a:pt x="365" y="284"/>
                    </a:cubicBezTo>
                    <a:cubicBezTo>
                      <a:pt x="349" y="334"/>
                      <a:pt x="362" y="302"/>
                      <a:pt x="318" y="368"/>
                    </a:cubicBezTo>
                    <a:cubicBezTo>
                      <a:pt x="312" y="378"/>
                      <a:pt x="299" y="397"/>
                      <a:pt x="299" y="397"/>
                    </a:cubicBezTo>
                    <a:cubicBezTo>
                      <a:pt x="290" y="425"/>
                      <a:pt x="276" y="457"/>
                      <a:pt x="262" y="482"/>
                    </a:cubicBezTo>
                    <a:cubicBezTo>
                      <a:pt x="251" y="502"/>
                      <a:pt x="231" y="517"/>
                      <a:pt x="224" y="538"/>
                    </a:cubicBezTo>
                    <a:cubicBezTo>
                      <a:pt x="210" y="578"/>
                      <a:pt x="174" y="642"/>
                      <a:pt x="148" y="680"/>
                    </a:cubicBezTo>
                    <a:cubicBezTo>
                      <a:pt x="138" y="711"/>
                      <a:pt x="101" y="765"/>
                      <a:pt x="101" y="765"/>
                    </a:cubicBezTo>
                    <a:cubicBezTo>
                      <a:pt x="85" y="814"/>
                      <a:pt x="97" y="786"/>
                      <a:pt x="54" y="850"/>
                    </a:cubicBezTo>
                    <a:cubicBezTo>
                      <a:pt x="48" y="859"/>
                      <a:pt x="41" y="869"/>
                      <a:pt x="35" y="878"/>
                    </a:cubicBezTo>
                    <a:cubicBezTo>
                      <a:pt x="29" y="888"/>
                      <a:pt x="16" y="907"/>
                      <a:pt x="16" y="907"/>
                    </a:cubicBezTo>
                    <a:cubicBezTo>
                      <a:pt x="2" y="950"/>
                      <a:pt x="0" y="957"/>
                      <a:pt x="44" y="973"/>
                    </a:cubicBezTo>
                    <a:cubicBezTo>
                      <a:pt x="63" y="1001"/>
                      <a:pt x="73" y="1030"/>
                      <a:pt x="92" y="1058"/>
                    </a:cubicBezTo>
                    <a:cubicBezTo>
                      <a:pt x="114" y="1126"/>
                      <a:pt x="82" y="1047"/>
                      <a:pt x="129" y="1105"/>
                    </a:cubicBezTo>
                    <a:cubicBezTo>
                      <a:pt x="164" y="1149"/>
                      <a:pt x="135" y="1196"/>
                      <a:pt x="195" y="1237"/>
                    </a:cubicBezTo>
                    <a:cubicBezTo>
                      <a:pt x="201" y="1256"/>
                      <a:pt x="208" y="1275"/>
                      <a:pt x="214" y="1294"/>
                    </a:cubicBezTo>
                    <a:cubicBezTo>
                      <a:pt x="217" y="1303"/>
                      <a:pt x="224" y="1322"/>
                      <a:pt x="224" y="1322"/>
                    </a:cubicBezTo>
                    <a:cubicBezTo>
                      <a:pt x="219" y="1473"/>
                      <a:pt x="150" y="1860"/>
                      <a:pt x="318" y="1974"/>
                    </a:cubicBezTo>
                    <a:cubicBezTo>
                      <a:pt x="359" y="1971"/>
                      <a:pt x="401" y="1972"/>
                      <a:pt x="441" y="1964"/>
                    </a:cubicBezTo>
                    <a:cubicBezTo>
                      <a:pt x="452" y="1962"/>
                      <a:pt x="459" y="1950"/>
                      <a:pt x="469" y="1945"/>
                    </a:cubicBezTo>
                    <a:cubicBezTo>
                      <a:pt x="503" y="1930"/>
                      <a:pt x="547" y="1919"/>
                      <a:pt x="583" y="1908"/>
                    </a:cubicBezTo>
                    <a:cubicBezTo>
                      <a:pt x="620" y="1883"/>
                      <a:pt x="663" y="1875"/>
                      <a:pt x="705" y="1860"/>
                    </a:cubicBezTo>
                    <a:cubicBezTo>
                      <a:pt x="741" y="1806"/>
                      <a:pt x="703" y="1851"/>
                      <a:pt x="753" y="1823"/>
                    </a:cubicBezTo>
                    <a:cubicBezTo>
                      <a:pt x="773" y="1812"/>
                      <a:pt x="809" y="1785"/>
                      <a:pt x="809" y="1785"/>
                    </a:cubicBezTo>
                    <a:cubicBezTo>
                      <a:pt x="832" y="1750"/>
                      <a:pt x="847" y="1751"/>
                      <a:pt x="885" y="1738"/>
                    </a:cubicBezTo>
                    <a:cubicBezTo>
                      <a:pt x="904" y="1732"/>
                      <a:pt x="941" y="1719"/>
                      <a:pt x="941" y="1719"/>
                    </a:cubicBezTo>
                    <a:cubicBezTo>
                      <a:pt x="969" y="1700"/>
                      <a:pt x="998" y="1681"/>
                      <a:pt x="1026" y="1662"/>
                    </a:cubicBezTo>
                    <a:cubicBezTo>
                      <a:pt x="1036" y="1656"/>
                      <a:pt x="1055" y="1643"/>
                      <a:pt x="1055" y="1643"/>
                    </a:cubicBezTo>
                    <a:cubicBezTo>
                      <a:pt x="1085" y="1599"/>
                      <a:pt x="1142" y="1579"/>
                      <a:pt x="1187" y="1549"/>
                    </a:cubicBezTo>
                    <a:cubicBezTo>
                      <a:pt x="1261" y="1499"/>
                      <a:pt x="1168" y="1561"/>
                      <a:pt x="1244" y="1511"/>
                    </a:cubicBezTo>
                    <a:cubicBezTo>
                      <a:pt x="1253" y="1505"/>
                      <a:pt x="1272" y="1492"/>
                      <a:pt x="1272" y="1492"/>
                    </a:cubicBezTo>
                    <a:cubicBezTo>
                      <a:pt x="1302" y="1448"/>
                      <a:pt x="1288" y="1474"/>
                      <a:pt x="1310" y="1407"/>
                    </a:cubicBezTo>
                    <a:cubicBezTo>
                      <a:pt x="1313" y="1398"/>
                      <a:pt x="1319" y="1379"/>
                      <a:pt x="1319" y="1379"/>
                    </a:cubicBezTo>
                    <a:cubicBezTo>
                      <a:pt x="1316" y="1300"/>
                      <a:pt x="1322" y="1221"/>
                      <a:pt x="1310" y="1143"/>
                    </a:cubicBezTo>
                    <a:cubicBezTo>
                      <a:pt x="1306" y="1120"/>
                      <a:pt x="1285" y="1105"/>
                      <a:pt x="1272" y="1086"/>
                    </a:cubicBezTo>
                    <a:cubicBezTo>
                      <a:pt x="1241" y="1040"/>
                      <a:pt x="1237" y="960"/>
                      <a:pt x="1225" y="907"/>
                    </a:cubicBezTo>
                    <a:cubicBezTo>
                      <a:pt x="1215" y="862"/>
                      <a:pt x="1219" y="806"/>
                      <a:pt x="1196" y="765"/>
                    </a:cubicBezTo>
                    <a:cubicBezTo>
                      <a:pt x="1187" y="749"/>
                      <a:pt x="1155" y="701"/>
                      <a:pt x="1140" y="680"/>
                    </a:cubicBezTo>
                    <a:cubicBezTo>
                      <a:pt x="1126" y="660"/>
                      <a:pt x="1098" y="652"/>
                      <a:pt x="1083" y="633"/>
                    </a:cubicBezTo>
                    <a:cubicBezTo>
                      <a:pt x="1035" y="571"/>
                      <a:pt x="995" y="500"/>
                      <a:pt x="951" y="435"/>
                    </a:cubicBezTo>
                    <a:cubicBezTo>
                      <a:pt x="922" y="392"/>
                      <a:pt x="905" y="337"/>
                      <a:pt x="875" y="293"/>
                    </a:cubicBezTo>
                    <a:cubicBezTo>
                      <a:pt x="837" y="176"/>
                      <a:pt x="771" y="140"/>
                      <a:pt x="677" y="76"/>
                    </a:cubicBezTo>
                    <a:cubicBezTo>
                      <a:pt x="568" y="2"/>
                      <a:pt x="725" y="105"/>
                      <a:pt x="620" y="47"/>
                    </a:cubicBezTo>
                    <a:cubicBezTo>
                      <a:pt x="600" y="36"/>
                      <a:pt x="564" y="10"/>
                      <a:pt x="564" y="10"/>
                    </a:cubicBezTo>
                    <a:cubicBezTo>
                      <a:pt x="520" y="20"/>
                      <a:pt x="526" y="32"/>
                      <a:pt x="526" y="0"/>
                    </a:cubicBezTo>
                    <a:close/>
                  </a:path>
                </a:pathLst>
              </a:custGeom>
              <a:noFill/>
              <a:ln w="3810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6534" name="Freeform 6"/>
              <p:cNvSpPr>
                <a:spLocks/>
              </p:cNvSpPr>
              <p:nvPr/>
            </p:nvSpPr>
            <p:spPr bwMode="auto">
              <a:xfrm>
                <a:off x="3041" y="1794"/>
                <a:ext cx="1123" cy="1272"/>
              </a:xfrm>
              <a:custGeom>
                <a:avLst/>
                <a:gdLst/>
                <a:ahLst/>
                <a:cxnLst>
                  <a:cxn ang="0">
                    <a:pos x="906" y="0"/>
                  </a:cxn>
                  <a:cxn ang="0">
                    <a:pos x="840" y="19"/>
                  </a:cxn>
                  <a:cxn ang="0">
                    <a:pos x="793" y="57"/>
                  </a:cxn>
                  <a:cxn ang="0">
                    <a:pos x="774" y="85"/>
                  </a:cxn>
                  <a:cxn ang="0">
                    <a:pos x="745" y="95"/>
                  </a:cxn>
                  <a:cxn ang="0">
                    <a:pos x="661" y="151"/>
                  </a:cxn>
                  <a:cxn ang="0">
                    <a:pos x="604" y="170"/>
                  </a:cxn>
                  <a:cxn ang="0">
                    <a:pos x="519" y="208"/>
                  </a:cxn>
                  <a:cxn ang="0">
                    <a:pos x="462" y="236"/>
                  </a:cxn>
                  <a:cxn ang="0">
                    <a:pos x="377" y="283"/>
                  </a:cxn>
                  <a:cxn ang="0">
                    <a:pos x="321" y="312"/>
                  </a:cxn>
                  <a:cxn ang="0">
                    <a:pos x="179" y="387"/>
                  </a:cxn>
                  <a:cxn ang="0">
                    <a:pos x="66" y="453"/>
                  </a:cxn>
                  <a:cxn ang="0">
                    <a:pos x="0" y="510"/>
                  </a:cxn>
                  <a:cxn ang="0">
                    <a:pos x="9" y="557"/>
                  </a:cxn>
                  <a:cxn ang="0">
                    <a:pos x="37" y="576"/>
                  </a:cxn>
                  <a:cxn ang="0">
                    <a:pos x="47" y="604"/>
                  </a:cxn>
                  <a:cxn ang="0">
                    <a:pos x="56" y="822"/>
                  </a:cxn>
                  <a:cxn ang="0">
                    <a:pos x="37" y="925"/>
                  </a:cxn>
                  <a:cxn ang="0">
                    <a:pos x="85" y="1162"/>
                  </a:cxn>
                  <a:cxn ang="0">
                    <a:pos x="103" y="1218"/>
                  </a:cxn>
                  <a:cxn ang="0">
                    <a:pos x="122" y="1247"/>
                  </a:cxn>
                  <a:cxn ang="0">
                    <a:pos x="179" y="1265"/>
                  </a:cxn>
                  <a:cxn ang="0">
                    <a:pos x="330" y="1247"/>
                  </a:cxn>
                  <a:cxn ang="0">
                    <a:pos x="387" y="1209"/>
                  </a:cxn>
                  <a:cxn ang="0">
                    <a:pos x="443" y="1190"/>
                  </a:cxn>
                  <a:cxn ang="0">
                    <a:pos x="557" y="1133"/>
                  </a:cxn>
                  <a:cxn ang="0">
                    <a:pos x="585" y="1114"/>
                  </a:cxn>
                  <a:cxn ang="0">
                    <a:pos x="613" y="1105"/>
                  </a:cxn>
                  <a:cxn ang="0">
                    <a:pos x="698" y="1067"/>
                  </a:cxn>
                  <a:cxn ang="0">
                    <a:pos x="812" y="992"/>
                  </a:cxn>
                  <a:cxn ang="0">
                    <a:pos x="840" y="963"/>
                  </a:cxn>
                  <a:cxn ang="0">
                    <a:pos x="1010" y="869"/>
                  </a:cxn>
                  <a:cxn ang="0">
                    <a:pos x="1067" y="831"/>
                  </a:cxn>
                  <a:cxn ang="0">
                    <a:pos x="1123" y="689"/>
                  </a:cxn>
                  <a:cxn ang="0">
                    <a:pos x="1085" y="463"/>
                  </a:cxn>
                  <a:cxn ang="0">
                    <a:pos x="1076" y="425"/>
                  </a:cxn>
                  <a:cxn ang="0">
                    <a:pos x="1057" y="368"/>
                  </a:cxn>
                  <a:cxn ang="0">
                    <a:pos x="963" y="95"/>
                  </a:cxn>
                  <a:cxn ang="0">
                    <a:pos x="906" y="0"/>
                  </a:cxn>
                </a:cxnLst>
                <a:rect l="0" t="0" r="r" b="b"/>
                <a:pathLst>
                  <a:path w="1123" h="1272">
                    <a:moveTo>
                      <a:pt x="906" y="0"/>
                    </a:moveTo>
                    <a:cubicBezTo>
                      <a:pt x="884" y="6"/>
                      <a:pt x="858" y="5"/>
                      <a:pt x="840" y="19"/>
                    </a:cubicBezTo>
                    <a:cubicBezTo>
                      <a:pt x="776" y="69"/>
                      <a:pt x="866" y="31"/>
                      <a:pt x="793" y="57"/>
                    </a:cubicBezTo>
                    <a:cubicBezTo>
                      <a:pt x="787" y="66"/>
                      <a:pt x="783" y="78"/>
                      <a:pt x="774" y="85"/>
                    </a:cubicBezTo>
                    <a:cubicBezTo>
                      <a:pt x="766" y="91"/>
                      <a:pt x="754" y="90"/>
                      <a:pt x="745" y="95"/>
                    </a:cubicBezTo>
                    <a:cubicBezTo>
                      <a:pt x="716" y="111"/>
                      <a:pt x="693" y="140"/>
                      <a:pt x="661" y="151"/>
                    </a:cubicBezTo>
                    <a:cubicBezTo>
                      <a:pt x="642" y="157"/>
                      <a:pt x="604" y="170"/>
                      <a:pt x="604" y="170"/>
                    </a:cubicBezTo>
                    <a:cubicBezTo>
                      <a:pt x="575" y="189"/>
                      <a:pt x="549" y="193"/>
                      <a:pt x="519" y="208"/>
                    </a:cubicBezTo>
                    <a:cubicBezTo>
                      <a:pt x="454" y="241"/>
                      <a:pt x="527" y="216"/>
                      <a:pt x="462" y="236"/>
                    </a:cubicBezTo>
                    <a:cubicBezTo>
                      <a:pt x="398" y="280"/>
                      <a:pt x="428" y="267"/>
                      <a:pt x="377" y="283"/>
                    </a:cubicBezTo>
                    <a:cubicBezTo>
                      <a:pt x="272" y="354"/>
                      <a:pt x="420" y="257"/>
                      <a:pt x="321" y="312"/>
                    </a:cubicBezTo>
                    <a:cubicBezTo>
                      <a:pt x="273" y="339"/>
                      <a:pt x="232" y="370"/>
                      <a:pt x="179" y="387"/>
                    </a:cubicBezTo>
                    <a:cubicBezTo>
                      <a:pt x="140" y="413"/>
                      <a:pt x="110" y="439"/>
                      <a:pt x="66" y="453"/>
                    </a:cubicBezTo>
                    <a:cubicBezTo>
                      <a:pt x="29" y="477"/>
                      <a:pt x="14" y="467"/>
                      <a:pt x="0" y="510"/>
                    </a:cubicBezTo>
                    <a:cubicBezTo>
                      <a:pt x="3" y="526"/>
                      <a:pt x="1" y="543"/>
                      <a:pt x="9" y="557"/>
                    </a:cubicBezTo>
                    <a:cubicBezTo>
                      <a:pt x="15" y="567"/>
                      <a:pt x="30" y="567"/>
                      <a:pt x="37" y="576"/>
                    </a:cubicBezTo>
                    <a:cubicBezTo>
                      <a:pt x="43" y="584"/>
                      <a:pt x="44" y="595"/>
                      <a:pt x="47" y="604"/>
                    </a:cubicBezTo>
                    <a:cubicBezTo>
                      <a:pt x="60" y="699"/>
                      <a:pt x="70" y="711"/>
                      <a:pt x="56" y="822"/>
                    </a:cubicBezTo>
                    <a:cubicBezTo>
                      <a:pt x="52" y="857"/>
                      <a:pt x="37" y="925"/>
                      <a:pt x="37" y="925"/>
                    </a:cubicBezTo>
                    <a:cubicBezTo>
                      <a:pt x="45" y="1020"/>
                      <a:pt x="57" y="1076"/>
                      <a:pt x="85" y="1162"/>
                    </a:cubicBezTo>
                    <a:cubicBezTo>
                      <a:pt x="91" y="1181"/>
                      <a:pt x="92" y="1202"/>
                      <a:pt x="103" y="1218"/>
                    </a:cubicBezTo>
                    <a:cubicBezTo>
                      <a:pt x="109" y="1228"/>
                      <a:pt x="112" y="1241"/>
                      <a:pt x="122" y="1247"/>
                    </a:cubicBezTo>
                    <a:cubicBezTo>
                      <a:pt x="139" y="1257"/>
                      <a:pt x="179" y="1265"/>
                      <a:pt x="179" y="1265"/>
                    </a:cubicBezTo>
                    <a:cubicBezTo>
                      <a:pt x="230" y="1261"/>
                      <a:pt x="286" y="1272"/>
                      <a:pt x="330" y="1247"/>
                    </a:cubicBezTo>
                    <a:cubicBezTo>
                      <a:pt x="350" y="1236"/>
                      <a:pt x="365" y="1216"/>
                      <a:pt x="387" y="1209"/>
                    </a:cubicBezTo>
                    <a:cubicBezTo>
                      <a:pt x="406" y="1203"/>
                      <a:pt x="443" y="1190"/>
                      <a:pt x="443" y="1190"/>
                    </a:cubicBezTo>
                    <a:cubicBezTo>
                      <a:pt x="517" y="1141"/>
                      <a:pt x="478" y="1159"/>
                      <a:pt x="557" y="1133"/>
                    </a:cubicBezTo>
                    <a:cubicBezTo>
                      <a:pt x="568" y="1129"/>
                      <a:pt x="575" y="1119"/>
                      <a:pt x="585" y="1114"/>
                    </a:cubicBezTo>
                    <a:cubicBezTo>
                      <a:pt x="594" y="1110"/>
                      <a:pt x="604" y="1108"/>
                      <a:pt x="613" y="1105"/>
                    </a:cubicBezTo>
                    <a:cubicBezTo>
                      <a:pt x="641" y="1086"/>
                      <a:pt x="670" y="1083"/>
                      <a:pt x="698" y="1067"/>
                    </a:cubicBezTo>
                    <a:cubicBezTo>
                      <a:pt x="737" y="1045"/>
                      <a:pt x="774" y="1016"/>
                      <a:pt x="812" y="992"/>
                    </a:cubicBezTo>
                    <a:cubicBezTo>
                      <a:pt x="823" y="985"/>
                      <a:pt x="829" y="971"/>
                      <a:pt x="840" y="963"/>
                    </a:cubicBezTo>
                    <a:cubicBezTo>
                      <a:pt x="888" y="925"/>
                      <a:pt x="952" y="888"/>
                      <a:pt x="1010" y="869"/>
                    </a:cubicBezTo>
                    <a:cubicBezTo>
                      <a:pt x="1029" y="856"/>
                      <a:pt x="1048" y="844"/>
                      <a:pt x="1067" y="831"/>
                    </a:cubicBezTo>
                    <a:cubicBezTo>
                      <a:pt x="1094" y="813"/>
                      <a:pt x="1111" y="727"/>
                      <a:pt x="1123" y="689"/>
                    </a:cubicBezTo>
                    <a:cubicBezTo>
                      <a:pt x="1117" y="589"/>
                      <a:pt x="1115" y="547"/>
                      <a:pt x="1085" y="463"/>
                    </a:cubicBezTo>
                    <a:cubicBezTo>
                      <a:pt x="1081" y="451"/>
                      <a:pt x="1080" y="437"/>
                      <a:pt x="1076" y="425"/>
                    </a:cubicBezTo>
                    <a:cubicBezTo>
                      <a:pt x="1070" y="406"/>
                      <a:pt x="1057" y="368"/>
                      <a:pt x="1057" y="368"/>
                    </a:cubicBezTo>
                    <a:cubicBezTo>
                      <a:pt x="1050" y="283"/>
                      <a:pt x="1045" y="148"/>
                      <a:pt x="963" y="95"/>
                    </a:cubicBezTo>
                    <a:cubicBezTo>
                      <a:pt x="952" y="79"/>
                      <a:pt x="906" y="28"/>
                      <a:pt x="906" y="0"/>
                    </a:cubicBezTo>
                    <a:close/>
                  </a:path>
                </a:pathLst>
              </a:custGeom>
              <a:noFill/>
              <a:ln w="38100" cmpd="sng">
                <a:solidFill>
                  <a:srgbClr val="00FF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6535" name="Text Box 7"/>
              <p:cNvSpPr txBox="1">
                <a:spLocks noChangeArrowheads="1"/>
              </p:cNvSpPr>
              <p:nvPr/>
            </p:nvSpPr>
            <p:spPr bwMode="auto">
              <a:xfrm>
                <a:off x="1824" y="1190"/>
                <a:ext cx="238" cy="16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 eaLnBrk="1" hangingPunct="1"/>
                <a:r>
                  <a:rPr lang="en-US" sz="800"/>
                  <a:t>0.1</a:t>
                </a:r>
              </a:p>
            </p:txBody>
          </p:sp>
          <p:sp>
            <p:nvSpPr>
              <p:cNvPr id="406536" name="Text Box 8"/>
              <p:cNvSpPr txBox="1">
                <a:spLocks noChangeArrowheads="1"/>
              </p:cNvSpPr>
              <p:nvPr/>
            </p:nvSpPr>
            <p:spPr bwMode="auto">
              <a:xfrm>
                <a:off x="3168" y="1333"/>
                <a:ext cx="238" cy="16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 eaLnBrk="1" hangingPunct="1"/>
                <a:r>
                  <a:rPr lang="en-US" sz="800"/>
                  <a:t>0.3</a:t>
                </a:r>
              </a:p>
            </p:txBody>
          </p:sp>
          <p:sp>
            <p:nvSpPr>
              <p:cNvPr id="406537" name="Text Box 9"/>
              <p:cNvSpPr txBox="1">
                <a:spLocks noChangeArrowheads="1"/>
              </p:cNvSpPr>
              <p:nvPr/>
            </p:nvSpPr>
            <p:spPr bwMode="auto">
              <a:xfrm>
                <a:off x="3686" y="1788"/>
                <a:ext cx="238" cy="16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 eaLnBrk="1" hangingPunct="1"/>
                <a:r>
                  <a:rPr lang="en-US" sz="800"/>
                  <a:t>0.5</a:t>
                </a:r>
              </a:p>
            </p:txBody>
          </p:sp>
        </p:grpSp>
      </p:grpSp>
      <p:sp>
        <p:nvSpPr>
          <p:cNvPr id="406538" name="Text Box 10"/>
          <p:cNvSpPr txBox="1">
            <a:spLocks noChangeArrowheads="1"/>
          </p:cNvSpPr>
          <p:nvPr/>
        </p:nvSpPr>
        <p:spPr bwMode="auto">
          <a:xfrm>
            <a:off x="381000" y="457200"/>
            <a:ext cx="8115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>
                <a:solidFill>
                  <a:srgbClr val="191E7A"/>
                </a:solidFill>
              </a:rPr>
              <a:t>Use of VDRAS Vertical Velocities in Thunderstorm Nowcasting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406539" name="Text Box 11"/>
          <p:cNvSpPr txBox="1">
            <a:spLocks noChangeArrowheads="1"/>
          </p:cNvSpPr>
          <p:nvPr/>
        </p:nvSpPr>
        <p:spPr bwMode="auto">
          <a:xfrm>
            <a:off x="385763" y="1666875"/>
            <a:ext cx="165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/>
              <a:t>Verification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z="3200" dirty="0" smtClean="0">
                <a:latin typeface="Arial"/>
                <a:cs typeface="Arial"/>
              </a:rPr>
              <a:t>VDRAS diagnosed quantities as storm predictors</a:t>
            </a:r>
          </a:p>
        </p:txBody>
      </p:sp>
      <p:pic>
        <p:nvPicPr>
          <p:cNvPr id="31747" name="Picture 3" descr="image00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219200"/>
            <a:ext cx="660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1981200" y="6172200"/>
            <a:ext cx="4016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Courtesy of Xian Xiao (IUM)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" y="457200"/>
            <a:ext cx="8839200" cy="838200"/>
          </a:xfrm>
          <a:noFill/>
        </p:spPr>
        <p:txBody>
          <a:bodyPr/>
          <a:lstStyle/>
          <a:p>
            <a:r>
              <a:rPr lang="en-US" sz="3200" b="1">
                <a:solidFill>
                  <a:schemeClr val="tx1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Operational NWP: poor short-term QPF skill </a:t>
            </a:r>
            <a:r>
              <a:rPr lang="en-US" sz="3200" b="1">
                <a:solidFill>
                  <a:srgbClr val="24246E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 </a:t>
            </a:r>
            <a:endParaRPr lang="en-US" b="1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3124200" y="2133600"/>
          <a:ext cx="5054600" cy="3595688"/>
        </p:xfrm>
        <a:graphic>
          <a:graphicData uri="http://schemas.openxmlformats.org/presentationml/2006/ole">
            <p:oleObj spid="_x0000_s23554" name="Document" r:id="rId4" imgW="3889248" imgH="2767584" progId="Word.Document.8">
              <p:embed/>
            </p:oleObj>
          </a:graphicData>
        </a:graphic>
      </p:graphicFrame>
      <p:sp>
        <p:nvSpPr>
          <p:cNvPr id="23556" name="Text Box 18"/>
          <p:cNvSpPr txBox="1">
            <a:spLocks noChangeArrowheads="1"/>
          </p:cNvSpPr>
          <p:nvPr/>
        </p:nvSpPr>
        <p:spPr bwMode="auto">
          <a:xfrm>
            <a:off x="228600" y="1828800"/>
            <a:ext cx="2895600" cy="4572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l">
              <a:buFontTx/>
              <a:buChar char="•"/>
            </a:pPr>
            <a:r>
              <a:rPr lang="en-US" sz="1800" i="1"/>
              <a:t> </a:t>
            </a:r>
            <a:r>
              <a:rPr lang="en-US" sz="2000" b="1">
                <a:latin typeface="Arial" pitchFamily="-65" charset="0"/>
                <a:ea typeface="Arial" pitchFamily="-65" charset="0"/>
                <a:cs typeface="Arial" pitchFamily="-65" charset="0"/>
              </a:rPr>
              <a:t>Current operational NWP can not beat extrapolation-based radar nowcast technique for the first few forecast hours.</a:t>
            </a:r>
          </a:p>
          <a:p>
            <a:pPr algn="l"/>
            <a:endParaRPr lang="en-US" sz="2000" b="1">
              <a:latin typeface="Arial" pitchFamily="-65" charset="0"/>
              <a:ea typeface="Arial" pitchFamily="-65" charset="0"/>
              <a:cs typeface="Arial" pitchFamily="-65" charset="0"/>
            </a:endParaRPr>
          </a:p>
          <a:p>
            <a:pPr algn="l">
              <a:buFontTx/>
              <a:buChar char="•"/>
            </a:pPr>
            <a:r>
              <a:rPr lang="en-US" sz="2000" b="1">
                <a:latin typeface="Arial" pitchFamily="-65" charset="0"/>
                <a:ea typeface="Arial" pitchFamily="-65" charset="0"/>
                <a:cs typeface="Arial" pitchFamily="-65" charset="0"/>
              </a:rPr>
              <a:t> One of the main reasons is that NWP is not initialized by high-resolution observations, such as radar.</a:t>
            </a:r>
          </a:p>
        </p:txBody>
      </p:sp>
      <p:sp>
        <p:nvSpPr>
          <p:cNvPr id="23557" name="Text Box 19"/>
          <p:cNvSpPr txBox="1">
            <a:spLocks noChangeArrowheads="1"/>
          </p:cNvSpPr>
          <p:nvPr/>
        </p:nvSpPr>
        <p:spPr bwMode="auto">
          <a:xfrm>
            <a:off x="3127375" y="1676400"/>
            <a:ext cx="54213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FF"/>
                </a:solidFill>
                <a:latin typeface="Thonburi" pitchFamily="-65" charset="0"/>
                <a:ea typeface="Thonburi" pitchFamily="-65" charset="0"/>
                <a:cs typeface="Thonburi" pitchFamily="-65" charset="0"/>
              </a:rPr>
              <a:t>0.1 mm hourly precipitation skill scores for Nowcast </a:t>
            </a:r>
          </a:p>
          <a:p>
            <a:r>
              <a:rPr lang="en-US" sz="1600" b="1">
                <a:solidFill>
                  <a:srgbClr val="0000FF"/>
                </a:solidFill>
                <a:latin typeface="Thonburi" pitchFamily="-65" charset="0"/>
                <a:ea typeface="Thonburi" pitchFamily="-65" charset="0"/>
                <a:cs typeface="Thonburi" pitchFamily="-65" charset="0"/>
              </a:rPr>
              <a:t>and NWP averaged over a 21 day period</a:t>
            </a:r>
          </a:p>
        </p:txBody>
      </p:sp>
      <p:sp>
        <p:nvSpPr>
          <p:cNvPr id="23558" name="Text Box 21"/>
          <p:cNvSpPr txBox="1">
            <a:spLocks noChangeArrowheads="1"/>
          </p:cNvSpPr>
          <p:nvPr/>
        </p:nvSpPr>
        <p:spPr bwMode="auto">
          <a:xfrm>
            <a:off x="3984625" y="6088063"/>
            <a:ext cx="4778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From Lin et al. (2005)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762000" y="457200"/>
            <a:ext cx="8001000" cy="7651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latin typeface="Helvetica Neue" pitchFamily="-65" charset="0"/>
              </a:rPr>
              <a:t>Outline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dirty="0">
              <a:solidFill>
                <a:srgbClr val="000066"/>
              </a:solidFill>
              <a:latin typeface="Helvetica Neue" pitchFamily="-65" charset="0"/>
            </a:endParaRPr>
          </a:p>
          <a:p>
            <a:pPr algn="l">
              <a:lnSpc>
                <a:spcPct val="80000"/>
              </a:lnSpc>
              <a:spcBef>
                <a:spcPct val="50000"/>
              </a:spcBef>
              <a:buFont typeface="Wingdings" pitchFamily="-65" charset="2"/>
              <a:buChar char="§"/>
            </a:pPr>
            <a:r>
              <a:rPr lang="en-US" dirty="0">
                <a:solidFill>
                  <a:srgbClr val="000066"/>
                </a:solidFill>
                <a:latin typeface="Helvetica Neue" pitchFamily="-65" charset="0"/>
              </a:rPr>
              <a:t>  </a:t>
            </a:r>
            <a:r>
              <a:rPr lang="en-US" b="1" dirty="0">
                <a:solidFill>
                  <a:srgbClr val="000066"/>
                </a:solidFill>
                <a:latin typeface="Helvetica Neue" pitchFamily="-65" charset="0"/>
              </a:rPr>
              <a:t>Background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0066"/>
                </a:solidFill>
                <a:latin typeface="Helvetica Neue" pitchFamily="-65" charset="0"/>
              </a:rPr>
              <a:t>    - Motivation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0066"/>
                </a:solidFill>
                <a:latin typeface="Helvetica Neue" pitchFamily="-65" charset="0"/>
              </a:rPr>
              <a:t>    - Radar </a:t>
            </a:r>
            <a:r>
              <a:rPr lang="en-US" b="1" dirty="0" smtClean="0">
                <a:solidFill>
                  <a:srgbClr val="000066"/>
                </a:solidFill>
                <a:latin typeface="Helvetica Neue" pitchFamily="-65" charset="0"/>
              </a:rPr>
              <a:t>observations and preprocessing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  <a:buFont typeface="Wingdings" pitchFamily="-65" charset="2"/>
              <a:buChar char="§"/>
            </a:pPr>
            <a:r>
              <a:rPr lang="en-US" b="1" dirty="0">
                <a:solidFill>
                  <a:srgbClr val="000066"/>
                </a:solidFill>
                <a:latin typeface="Helvetica Neue" pitchFamily="-65" charset="0"/>
              </a:rPr>
              <a:t>  </a:t>
            </a:r>
            <a:r>
              <a:rPr lang="en-US" b="1" dirty="0">
                <a:solidFill>
                  <a:srgbClr val="191E7A"/>
                </a:solidFill>
                <a:latin typeface="Helvetica Neue" pitchFamily="-65" charset="0"/>
              </a:rPr>
              <a:t>Basic concept of </a:t>
            </a:r>
            <a:r>
              <a:rPr lang="en-US" b="1" dirty="0" err="1">
                <a:solidFill>
                  <a:srgbClr val="191E7A"/>
                </a:solidFill>
                <a:latin typeface="Helvetica Neue" pitchFamily="-65" charset="0"/>
              </a:rPr>
              <a:t>variational</a:t>
            </a:r>
            <a:r>
              <a:rPr lang="en-US" b="1" dirty="0">
                <a:solidFill>
                  <a:srgbClr val="191E7A"/>
                </a:solidFill>
                <a:latin typeface="Helvetica Neue" pitchFamily="-65" charset="0"/>
              </a:rPr>
              <a:t> data assimilation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  <a:buFont typeface="Wingdings" pitchFamily="-65" charset="2"/>
              <a:buChar char="§"/>
            </a:pPr>
            <a:r>
              <a:rPr lang="en-US" b="1" dirty="0">
                <a:solidFill>
                  <a:srgbClr val="000066"/>
                </a:solidFill>
                <a:latin typeface="Helvetica Neue" pitchFamily="-65" charset="0"/>
              </a:rPr>
              <a:t>  </a:t>
            </a:r>
            <a:r>
              <a:rPr lang="en-US" b="1" dirty="0" err="1">
                <a:solidFill>
                  <a:srgbClr val="191E7A"/>
                </a:solidFill>
                <a:latin typeface="Helvetica Neue" pitchFamily="-65" charset="0"/>
              </a:rPr>
              <a:t>Variational</a:t>
            </a:r>
            <a:r>
              <a:rPr lang="en-US" b="1" dirty="0">
                <a:solidFill>
                  <a:srgbClr val="191E7A"/>
                </a:solidFill>
                <a:latin typeface="Helvetica Neue" pitchFamily="-65" charset="0"/>
              </a:rPr>
              <a:t> Doppler Radar Analysis System (VDRAS)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b="1" dirty="0">
                <a:solidFill>
                  <a:srgbClr val="191E7A"/>
                </a:solidFill>
                <a:latin typeface="Helvetica Neue" pitchFamily="-65" charset="0"/>
              </a:rPr>
              <a:t>    - 4D-Var Framework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b="1" dirty="0">
                <a:solidFill>
                  <a:srgbClr val="191E7A"/>
                </a:solidFill>
                <a:latin typeface="Helvetica Neue" pitchFamily="-65" charset="0"/>
              </a:rPr>
              <a:t>    - Results from</a:t>
            </a:r>
            <a:r>
              <a:rPr lang="en-US" b="1" dirty="0" smtClean="0">
                <a:solidFill>
                  <a:srgbClr val="191E7A"/>
                </a:solidFill>
                <a:latin typeface="Helvetica Neue" pitchFamily="-65" charset="0"/>
              </a:rPr>
              <a:t> some applications</a:t>
            </a:r>
            <a:endParaRPr lang="en-US" b="1" dirty="0">
              <a:solidFill>
                <a:srgbClr val="191E7A"/>
              </a:solidFill>
              <a:latin typeface="Helvetica Neue" pitchFamily="-65" charset="0"/>
            </a:endParaRPr>
          </a:p>
          <a:p>
            <a:pPr algn="l">
              <a:lnSpc>
                <a:spcPct val="80000"/>
              </a:lnSpc>
              <a:spcBef>
                <a:spcPct val="50000"/>
              </a:spcBef>
              <a:buFont typeface="Wingdings" pitchFamily="-65" charset="2"/>
              <a:buChar char="§"/>
            </a:pPr>
            <a:r>
              <a:rPr lang="en-US" b="1" dirty="0">
                <a:solidFill>
                  <a:srgbClr val="000066"/>
                </a:solidFill>
                <a:latin typeface="Helvetica Neue" pitchFamily="-65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Helvetica Neue" pitchFamily="-65" charset="0"/>
              </a:rPr>
              <a:t>WRF </a:t>
            </a:r>
            <a:r>
              <a:rPr lang="en-US" b="1" dirty="0" err="1">
                <a:solidFill>
                  <a:srgbClr val="FF0000"/>
                </a:solidFill>
                <a:latin typeface="Helvetica Neue" pitchFamily="-65" charset="0"/>
              </a:rPr>
              <a:t>variational</a:t>
            </a:r>
            <a:r>
              <a:rPr lang="en-US" b="1" dirty="0">
                <a:solidFill>
                  <a:srgbClr val="FF0000"/>
                </a:solidFill>
                <a:latin typeface="Helvetica Neue" pitchFamily="-65" charset="0"/>
              </a:rPr>
              <a:t> radar data assimilation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Helvetica Neue" pitchFamily="-65" charset="0"/>
              </a:rPr>
              <a:t>    - 3D-Var 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Helvetica Neue" pitchFamily="-65" charset="0"/>
              </a:rPr>
              <a:t>    - 4D-Var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  <a:buFont typeface="Wingdings" pitchFamily="-65" charset="2"/>
              <a:buChar char="§"/>
            </a:pPr>
            <a:endParaRPr lang="en-US" dirty="0">
              <a:solidFill>
                <a:srgbClr val="000066"/>
              </a:solidFill>
              <a:latin typeface="Helvetica Neue" pitchFamily="-65" charset="0"/>
            </a:endParaRPr>
          </a:p>
          <a:p>
            <a:pPr algn="l">
              <a:lnSpc>
                <a:spcPct val="80000"/>
              </a:lnSpc>
              <a:spcBef>
                <a:spcPct val="50000"/>
              </a:spcBef>
              <a:buFont typeface="Wingdings" pitchFamily="-65" charset="2"/>
              <a:buChar char="§"/>
            </a:pPr>
            <a:endParaRPr lang="en-US" dirty="0">
              <a:solidFill>
                <a:srgbClr val="000066"/>
              </a:solidFill>
              <a:latin typeface="Helvetica Neue" pitchFamily="-65" charset="0"/>
            </a:endParaRPr>
          </a:p>
          <a:p>
            <a:pPr algn="l">
              <a:lnSpc>
                <a:spcPct val="80000"/>
              </a:lnSpc>
              <a:spcBef>
                <a:spcPct val="50000"/>
              </a:spcBef>
              <a:buFont typeface="Wingdings" pitchFamily="-65" charset="2"/>
              <a:buChar char="§"/>
            </a:pPr>
            <a:endParaRPr lang="en-US" dirty="0">
              <a:solidFill>
                <a:srgbClr val="000066"/>
              </a:solidFill>
              <a:latin typeface="Helvetica Neue" pitchFamily="-65" charset="0"/>
            </a:endParaRP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dirty="0">
                <a:solidFill>
                  <a:srgbClr val="000066"/>
                </a:solidFill>
                <a:latin typeface="Helvetica Neue" pitchFamily="-65" charset="0"/>
              </a:rPr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85800" y="228600"/>
            <a:ext cx="7754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b="1">
                <a:solidFill>
                  <a:srgbClr val="800000"/>
                </a:solidFill>
              </a:rPr>
              <a:t>Current WRF-VAR radar data assimilation capability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803104" y="1502688"/>
            <a:ext cx="8045792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/>
              <a:t>Include both 3DVAR and 4DVAR components</a:t>
            </a:r>
          </a:p>
          <a:p>
            <a:pPr algn="l" eaLnBrk="1" hangingPunct="1"/>
            <a:endParaRPr lang="en-US" dirty="0"/>
          </a:p>
          <a:p>
            <a:pPr algn="l" eaLnBrk="1" hangingPunct="1">
              <a:buFontTx/>
              <a:buChar char="•"/>
            </a:pPr>
            <a:r>
              <a:rPr lang="en-US" dirty="0"/>
              <a:t> Incremental formulation for both</a:t>
            </a:r>
          </a:p>
          <a:p>
            <a:pPr algn="l" eaLnBrk="1" hangingPunct="1">
              <a:buFontTx/>
              <a:buChar char="•"/>
            </a:pPr>
            <a:endParaRPr lang="en-US" altLang="zh-CN" dirty="0"/>
          </a:p>
          <a:p>
            <a:pPr algn="l" eaLnBrk="1" hangingPunct="1">
              <a:buFontTx/>
              <a:buChar char="•"/>
            </a:pPr>
            <a:r>
              <a:rPr lang="en-US" altLang="zh-CN" dirty="0"/>
              <a:t> Assimilate radial velocity and reflectivity</a:t>
            </a:r>
          </a:p>
          <a:p>
            <a:pPr algn="l" eaLnBrk="1" hangingPunct="1"/>
            <a:endParaRPr lang="en-US" sz="1800" dirty="0"/>
          </a:p>
          <a:p>
            <a:pPr algn="l" eaLnBrk="1" hangingPunct="1">
              <a:buFontTx/>
              <a:buChar char="•"/>
            </a:pPr>
            <a:r>
              <a:rPr lang="en-US" dirty="0"/>
              <a:t> Microphysics used in Tangent linear and </a:t>
            </a:r>
            <a:r>
              <a:rPr lang="en-US" dirty="0" err="1"/>
              <a:t>adjoint</a:t>
            </a:r>
            <a:r>
              <a:rPr lang="en-US" dirty="0"/>
              <a:t> model is </a:t>
            </a:r>
          </a:p>
          <a:p>
            <a:pPr algn="l" eaLnBrk="1" hangingPunct="1"/>
            <a:r>
              <a:rPr lang="en-US" dirty="0"/>
              <a:t>  is the Kessler warm rain scheme </a:t>
            </a:r>
          </a:p>
          <a:p>
            <a:pPr algn="l" eaLnBrk="1" hangingPunct="1"/>
            <a:endParaRPr lang="en-US" dirty="0"/>
          </a:p>
          <a:p>
            <a:pPr algn="l" eaLnBrk="1" hangingPunct="1">
              <a:buFontTx/>
              <a:buChar char="•"/>
            </a:pPr>
            <a:r>
              <a:rPr lang="en-US" dirty="0"/>
              <a:t> Continuous cycles – tested for 3DVAR but not yet for 4DVAR</a:t>
            </a:r>
          </a:p>
          <a:p>
            <a:pPr algn="l" eaLnBrk="1" hangingPunct="1">
              <a:buFontTx/>
              <a:buChar char="•"/>
            </a:pPr>
            <a:endParaRPr lang="en-US" dirty="0"/>
          </a:p>
          <a:p>
            <a:pPr algn="l" eaLnBrk="1" hangingPunct="1">
              <a:buFontTx/>
              <a:buChar char="•"/>
            </a:pPr>
            <a:r>
              <a:rPr lang="en-US" dirty="0"/>
              <a:t> Multiple outer updates for the nonlinear basic state</a:t>
            </a:r>
          </a:p>
          <a:p>
            <a:pPr eaLnBrk="1" hangingPunct="1">
              <a:buFontTx/>
              <a:buChar char="•"/>
            </a:pPr>
            <a:endParaRPr lang="en-US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/>
          <a:lstStyle/>
          <a:p>
            <a:r>
              <a:rPr lang="en-US" altLang="zh-CN" sz="2800" b="1" dirty="0" smtClean="0">
                <a:solidFill>
                  <a:srgbClr val="800000"/>
                </a:solidFill>
              </a:rPr>
              <a:t>WRF-VAR Radar DA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362200"/>
            <a:ext cx="8229600" cy="3581400"/>
          </a:xfrm>
        </p:spPr>
        <p:txBody>
          <a:bodyPr/>
          <a:lstStyle/>
          <a:p>
            <a:r>
              <a:rPr lang="en-US" altLang="zh-CN" sz="2400" dirty="0" smtClean="0">
                <a:solidFill>
                  <a:schemeClr val="accent2"/>
                </a:solidFill>
              </a:rPr>
              <a:t>Reflectivity data assimilation</a:t>
            </a:r>
          </a:p>
          <a:p>
            <a:pPr>
              <a:buNone/>
            </a:pPr>
            <a:r>
              <a:rPr lang="en-US" altLang="zh-CN" sz="2000" dirty="0" smtClean="0">
                <a:solidFill>
                  <a:schemeClr val="tx2"/>
                </a:solidFill>
              </a:rPr>
              <a:t>      </a:t>
            </a:r>
            <a:r>
              <a:rPr lang="en-US" altLang="zh-CN" sz="2000" dirty="0" smtClean="0"/>
              <a:t>- Assimilate rainwater</a:t>
            </a:r>
          </a:p>
          <a:p>
            <a:pPr>
              <a:buNone/>
            </a:pPr>
            <a:r>
              <a:rPr lang="en-US" altLang="zh-CN" sz="2000" dirty="0" smtClean="0"/>
              <a:t>      - Cloud analysis (optional)</a:t>
            </a:r>
          </a:p>
          <a:p>
            <a:pPr>
              <a:buNone/>
            </a:pPr>
            <a:r>
              <a:rPr lang="en-US" altLang="zh-CN" sz="2000" dirty="0" smtClean="0"/>
              <a:t>      - Assimilate water vapor within cloud (optional)</a:t>
            </a:r>
          </a:p>
          <a:p>
            <a:r>
              <a:rPr lang="en-US" altLang="zh-CN" sz="2400" dirty="0" smtClean="0">
                <a:solidFill>
                  <a:schemeClr val="accent2"/>
                </a:solidFill>
              </a:rPr>
              <a:t>Control variables</a:t>
            </a:r>
          </a:p>
          <a:p>
            <a:pPr lvl="1">
              <a:buFontTx/>
              <a:buNone/>
            </a:pPr>
            <a:r>
              <a:rPr lang="en-US" altLang="zh-CN" sz="2000" dirty="0" smtClean="0"/>
              <a:t>- stream function</a:t>
            </a:r>
          </a:p>
          <a:p>
            <a:pPr lvl="1">
              <a:buFontTx/>
              <a:buNone/>
            </a:pPr>
            <a:r>
              <a:rPr lang="en-US" altLang="zh-CN" sz="2000" dirty="0" smtClean="0"/>
              <a:t>- unbalanced velocity potential</a:t>
            </a:r>
          </a:p>
          <a:p>
            <a:pPr lvl="1">
              <a:buFontTx/>
              <a:buNone/>
            </a:pPr>
            <a:r>
              <a:rPr lang="en-US" altLang="zh-CN" sz="2000" dirty="0" smtClean="0"/>
              <a:t>- unbalanced temperature</a:t>
            </a:r>
          </a:p>
          <a:p>
            <a:pPr lvl="1">
              <a:buFontTx/>
              <a:buNone/>
            </a:pPr>
            <a:r>
              <a:rPr lang="en-US" altLang="zh-CN" sz="2000" dirty="0" smtClean="0"/>
              <a:t>- unbalanced surface pressure</a:t>
            </a:r>
          </a:p>
          <a:p>
            <a:pPr lvl="1">
              <a:buFontTx/>
              <a:buNone/>
            </a:pPr>
            <a:r>
              <a:rPr lang="en-US" altLang="zh-CN" sz="2000" dirty="0" smtClean="0"/>
              <a:t>- pseudo relative humidity </a:t>
            </a:r>
          </a:p>
          <a:p>
            <a:pPr lvl="1">
              <a:buFontTx/>
              <a:buNone/>
            </a:pPr>
            <a:r>
              <a:rPr lang="en-US" altLang="zh-CN" sz="2000" dirty="0" smtClean="0">
                <a:solidFill>
                  <a:schemeClr val="hlink"/>
                </a:solidFill>
              </a:rPr>
              <a:t>  </a:t>
            </a:r>
          </a:p>
          <a:p>
            <a:endParaRPr lang="en-US" altLang="zh-CN" sz="2400" dirty="0" smtClean="0">
              <a:solidFill>
                <a:schemeClr val="hlink"/>
              </a:solidFill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838200" y="914400"/>
            <a:ext cx="5791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20000"/>
              </a:spcBef>
              <a:buFont typeface="Arial" pitchFamily="-65" charset="0"/>
              <a:buChar char="•"/>
            </a:pPr>
            <a:r>
              <a:rPr lang="en-US" altLang="zh-CN" dirty="0">
                <a:solidFill>
                  <a:schemeClr val="accent2"/>
                </a:solidFill>
              </a:rPr>
              <a:t> Cost function</a:t>
            </a:r>
          </a:p>
        </p:txBody>
      </p:sp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1066800" y="1371600"/>
          <a:ext cx="4495800" cy="574675"/>
        </p:xfrm>
        <a:graphic>
          <a:graphicData uri="http://schemas.openxmlformats.org/presentationml/2006/ole">
            <p:oleObj spid="_x0000_s318466" name="Equation" r:id="rId3" imgW="1587500" imgH="203200" progId="Equation.3">
              <p:embed/>
            </p:oleObj>
          </a:graphicData>
        </a:graphic>
      </p:graphicFrame>
      <p:sp>
        <p:nvSpPr>
          <p:cNvPr id="14" name="Left Brace 13"/>
          <p:cNvSpPr/>
          <p:nvPr/>
        </p:nvSpPr>
        <p:spPr>
          <a:xfrm rot="16200000">
            <a:off x="4381500" y="876300"/>
            <a:ext cx="228600" cy="2133600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8" name="TextBox 14"/>
          <p:cNvSpPr txBox="1">
            <a:spLocks noChangeArrowheads="1"/>
          </p:cNvSpPr>
          <p:nvPr/>
        </p:nvSpPr>
        <p:spPr bwMode="auto">
          <a:xfrm>
            <a:off x="3810000" y="1981200"/>
            <a:ext cx="16716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For radar 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 bwMode="auto">
          <a:xfrm>
            <a:off x="609600" y="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b="1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IHOP one-week retrospective study with WRF </a:t>
            </a:r>
          </a:p>
          <a:p>
            <a:pPr>
              <a:defRPr/>
            </a:pPr>
            <a:r>
              <a:rPr lang="en-US" b="1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3 hourly cycled </a:t>
            </a:r>
            <a:r>
              <a:rPr lang="en-US" b="1" kern="0" dirty="0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3DVAR</a:t>
            </a:r>
            <a:endParaRPr lang="en-US" kern="0" dirty="0">
              <a:solidFill>
                <a:srgbClr val="8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7651" name="Picture 31" descr="Fig3_new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91000"/>
            <a:ext cx="48609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35" descr="Fig2_new.pdf"/>
          <p:cNvPicPr>
            <a:picLocks noChangeAspect="1"/>
          </p:cNvPicPr>
          <p:nvPr/>
        </p:nvPicPr>
        <p:blipFill>
          <a:blip r:embed="rId3"/>
          <a:srcRect l="5882" t="9091" r="5882" b="34544"/>
          <a:stretch>
            <a:fillRect/>
          </a:stretch>
        </p:blipFill>
        <p:spPr bwMode="auto">
          <a:xfrm>
            <a:off x="4419600" y="1371600"/>
            <a:ext cx="51625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36"/>
          <p:cNvSpPr txBox="1">
            <a:spLocks noChangeArrowheads="1"/>
          </p:cNvSpPr>
          <p:nvPr/>
        </p:nvSpPr>
        <p:spPr bwMode="auto">
          <a:xfrm>
            <a:off x="5029200" y="1219200"/>
            <a:ext cx="36877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/>
              <a:t>WRF DA and forecast domain</a:t>
            </a:r>
          </a:p>
        </p:txBody>
      </p:sp>
      <p:sp>
        <p:nvSpPr>
          <p:cNvPr id="27654" name="TextBox 37"/>
          <p:cNvSpPr txBox="1">
            <a:spLocks noChangeArrowheads="1"/>
          </p:cNvSpPr>
          <p:nvPr/>
        </p:nvSpPr>
        <p:spPr bwMode="auto">
          <a:xfrm>
            <a:off x="1219200" y="1066800"/>
            <a:ext cx="2286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/>
              <a:t>25 NEXRADS</a:t>
            </a:r>
          </a:p>
        </p:txBody>
      </p:sp>
      <p:pic>
        <p:nvPicPr>
          <p:cNvPr id="27655" name="Picture 13" descr="comp_dbz_3DVAR_DOMAIN_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1524000"/>
            <a:ext cx="28194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Box 39"/>
          <p:cNvSpPr txBox="1">
            <a:spLocks noChangeArrowheads="1"/>
          </p:cNvSpPr>
          <p:nvPr/>
        </p:nvSpPr>
        <p:spPr bwMode="auto">
          <a:xfrm>
            <a:off x="457200" y="4495800"/>
            <a:ext cx="3979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Averaged precipitation over the week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 bwMode="auto">
          <a:xfrm>
            <a:off x="0" y="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200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       </a:t>
            </a:r>
            <a:r>
              <a:rPr lang="en-US" sz="3200" b="1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DA and forecast experiments </a:t>
            </a:r>
          </a:p>
        </p:txBody>
      </p:sp>
      <p:sp>
        <p:nvSpPr>
          <p:cNvPr id="29699" name="TextBox 5"/>
          <p:cNvSpPr txBox="1">
            <a:spLocks noChangeArrowheads="1"/>
          </p:cNvSpPr>
          <p:nvPr/>
        </p:nvSpPr>
        <p:spPr bwMode="auto">
          <a:xfrm>
            <a:off x="0" y="1524000"/>
            <a:ext cx="3980577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buClr>
                <a:srgbClr val="DCAB40"/>
              </a:buClr>
              <a:buFont typeface="Arial" pitchFamily="-65" charset="0"/>
              <a:buChar char="•"/>
            </a:pPr>
            <a:r>
              <a:rPr lang="en-US" sz="1800" dirty="0">
                <a:solidFill>
                  <a:srgbClr val="BA8336"/>
                </a:solidFill>
              </a:rPr>
              <a:t> CTRL:         Control with no radar DA</a:t>
            </a:r>
          </a:p>
          <a:p>
            <a:pPr algn="l">
              <a:buClr>
                <a:srgbClr val="DCAB40"/>
              </a:buClr>
            </a:pPr>
            <a:r>
              <a:rPr lang="en-US" sz="1800" dirty="0">
                <a:solidFill>
                  <a:srgbClr val="BA8336"/>
                </a:solidFill>
              </a:rPr>
              <a:t>                      initialized by NAM</a:t>
            </a:r>
          </a:p>
          <a:p>
            <a:pPr algn="l">
              <a:buClr>
                <a:srgbClr val="DCAB40"/>
              </a:buClr>
              <a:buFont typeface="Arial" pitchFamily="-65" charset="0"/>
              <a:buChar char="•"/>
            </a:pPr>
            <a:r>
              <a:rPr lang="en-US" sz="1800" dirty="0">
                <a:solidFill>
                  <a:srgbClr val="FF2225"/>
                </a:solidFill>
              </a:rPr>
              <a:t> GFS:           Same as CTRL but</a:t>
            </a:r>
          </a:p>
          <a:p>
            <a:pPr algn="l">
              <a:buClr>
                <a:srgbClr val="DCAB40"/>
              </a:buClr>
            </a:pPr>
            <a:r>
              <a:rPr lang="en-US" sz="1800" dirty="0">
                <a:solidFill>
                  <a:srgbClr val="FF2225"/>
                </a:solidFill>
              </a:rPr>
              <a:t>                      initialized by GFS</a:t>
            </a:r>
          </a:p>
          <a:p>
            <a:pPr algn="l">
              <a:buClr>
                <a:srgbClr val="DCAB40"/>
              </a:buClr>
              <a:buFont typeface="Arial" pitchFamily="-65" charset="0"/>
              <a:buChar char="•"/>
            </a:pPr>
            <a:r>
              <a:rPr lang="en-US" sz="1800" dirty="0">
                <a:solidFill>
                  <a:srgbClr val="FF2225"/>
                </a:solidFill>
              </a:rPr>
              <a:t> 3DV_CYC   3DVAR 3h cycle no radar</a:t>
            </a:r>
          </a:p>
          <a:p>
            <a:pPr algn="l">
              <a:buFont typeface="Arial" pitchFamily="-65" charset="0"/>
              <a:buChar char="•"/>
            </a:pPr>
            <a:r>
              <a:rPr lang="en-US" sz="1800" dirty="0">
                <a:solidFill>
                  <a:srgbClr val="3D963C"/>
                </a:solidFill>
              </a:rPr>
              <a:t> 3DV_RV:     Radial velocity data added</a:t>
            </a:r>
          </a:p>
          <a:p>
            <a:pPr algn="l">
              <a:buFont typeface="Arial" pitchFamily="-65" charset="0"/>
              <a:buChar char="•"/>
            </a:pPr>
            <a:r>
              <a:rPr lang="en-US" sz="1800" dirty="0">
                <a:solidFill>
                  <a:srgbClr val="801F98"/>
                </a:solidFill>
              </a:rPr>
              <a:t> 3DV_RF:     Reflectivity data added</a:t>
            </a:r>
          </a:p>
          <a:p>
            <a:pPr algn="l">
              <a:buFont typeface="Arial" pitchFamily="-65" charset="0"/>
              <a:buChar char="•"/>
            </a:pPr>
            <a:r>
              <a:rPr lang="en-US" sz="1800" dirty="0">
                <a:solidFill>
                  <a:srgbClr val="30E0EB"/>
                </a:solidFill>
              </a:rPr>
              <a:t> 3DV_RD:     Both radar data</a:t>
            </a:r>
          </a:p>
          <a:p>
            <a:pPr>
              <a:buFont typeface="Arial" pitchFamily="-65" charset="0"/>
              <a:buChar char="•"/>
            </a:pPr>
            <a:endParaRPr lang="en-US" sz="1800" dirty="0">
              <a:solidFill>
                <a:srgbClr val="30E0EB"/>
              </a:solidFill>
            </a:endParaRPr>
          </a:p>
        </p:txBody>
      </p:sp>
      <p:pic>
        <p:nvPicPr>
          <p:cNvPr id="29700" name="Picture 29" descr="Fig7_new5.jpg"/>
          <p:cNvPicPr>
            <a:picLocks noChangeAspect="1"/>
          </p:cNvPicPr>
          <p:nvPr/>
        </p:nvPicPr>
        <p:blipFill>
          <a:blip r:embed="rId2"/>
          <a:srcRect r="42485" b="27158"/>
          <a:stretch>
            <a:fillRect/>
          </a:stretch>
        </p:blipFill>
        <p:spPr bwMode="auto">
          <a:xfrm>
            <a:off x="4800600" y="1447800"/>
            <a:ext cx="3602038" cy="499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Box 7"/>
          <p:cNvSpPr txBox="1">
            <a:spLocks noChangeArrowheads="1"/>
          </p:cNvSpPr>
          <p:nvPr/>
        </p:nvSpPr>
        <p:spPr bwMode="auto">
          <a:xfrm>
            <a:off x="2819400" y="4495800"/>
            <a:ext cx="14271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Dashed lines:</a:t>
            </a:r>
          </a:p>
          <a:p>
            <a:r>
              <a:rPr lang="en-US" sz="1600"/>
              <a:t>Cold start</a:t>
            </a:r>
          </a:p>
          <a:p>
            <a:endParaRPr lang="en-US" sz="1600"/>
          </a:p>
          <a:p>
            <a:r>
              <a:rPr lang="en-US" sz="1600"/>
              <a:t>Solid lines:</a:t>
            </a:r>
          </a:p>
          <a:p>
            <a:r>
              <a:rPr lang="en-US" sz="1600"/>
              <a:t>Warm start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 bwMode="auto">
          <a:xfrm>
            <a:off x="609600" y="228600"/>
            <a:ext cx="6400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6-h Forecasts after four 3DVAR cycles</a:t>
            </a:r>
          </a:p>
        </p:txBody>
      </p:sp>
      <p:pic>
        <p:nvPicPr>
          <p:cNvPr id="31747" name="Picture 3" descr="Fig14_new1.jpg"/>
          <p:cNvPicPr>
            <a:picLocks noChangeAspect="1"/>
          </p:cNvPicPr>
          <p:nvPr/>
        </p:nvPicPr>
        <p:blipFill>
          <a:blip r:embed="rId3"/>
          <a:srcRect b="36946"/>
          <a:stretch>
            <a:fillRect/>
          </a:stretch>
        </p:blipFill>
        <p:spPr bwMode="auto">
          <a:xfrm>
            <a:off x="4038600" y="989013"/>
            <a:ext cx="5105400" cy="58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638800" y="1828800"/>
            <a:ext cx="3048000" cy="3505200"/>
            <a:chOff x="3688731" y="1684248"/>
            <a:chExt cx="3048001" cy="3505201"/>
          </a:xfrm>
        </p:grpSpPr>
        <p:sp>
          <p:nvSpPr>
            <p:cNvPr id="31751" name="Oval 3"/>
            <p:cNvSpPr>
              <a:spLocks noChangeArrowheads="1"/>
            </p:cNvSpPr>
            <p:nvPr/>
          </p:nvSpPr>
          <p:spPr bwMode="auto">
            <a:xfrm rot="2564913">
              <a:off x="3688732" y="1684248"/>
              <a:ext cx="381000" cy="914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52" name="Oval 4"/>
            <p:cNvSpPr>
              <a:spLocks noChangeArrowheads="1"/>
            </p:cNvSpPr>
            <p:nvPr/>
          </p:nvSpPr>
          <p:spPr bwMode="auto">
            <a:xfrm rot="2564913">
              <a:off x="6355732" y="1684248"/>
              <a:ext cx="381000" cy="914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53" name="Oval 5"/>
            <p:cNvSpPr>
              <a:spLocks noChangeArrowheads="1"/>
            </p:cNvSpPr>
            <p:nvPr/>
          </p:nvSpPr>
          <p:spPr bwMode="auto">
            <a:xfrm rot="2564913">
              <a:off x="3688731" y="4275049"/>
              <a:ext cx="381000" cy="914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54" name="Oval 6"/>
            <p:cNvSpPr>
              <a:spLocks noChangeArrowheads="1"/>
            </p:cNvSpPr>
            <p:nvPr/>
          </p:nvSpPr>
          <p:spPr bwMode="auto">
            <a:xfrm rot="2564913">
              <a:off x="6355731" y="4275048"/>
              <a:ext cx="381000" cy="914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1749" name="Picture 22" descr="Fig11_new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05000"/>
            <a:ext cx="36576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TextBox 7"/>
          <p:cNvSpPr txBox="1">
            <a:spLocks noChangeArrowheads="1"/>
          </p:cNvSpPr>
          <p:nvPr/>
        </p:nvSpPr>
        <p:spPr bwMode="auto">
          <a:xfrm>
            <a:off x="1066800" y="4953000"/>
            <a:ext cx="14271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Dashed lines:</a:t>
            </a:r>
          </a:p>
          <a:p>
            <a:r>
              <a:rPr lang="en-US" sz="1600"/>
              <a:t>Cold start</a:t>
            </a:r>
          </a:p>
          <a:p>
            <a:endParaRPr lang="en-US" sz="1600"/>
          </a:p>
          <a:p>
            <a:r>
              <a:rPr lang="en-US" sz="1600"/>
              <a:t>Solid lines:</a:t>
            </a:r>
          </a:p>
          <a:p>
            <a:r>
              <a:rPr lang="en-US" sz="1600"/>
              <a:t>Warm start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 sz="3600" dirty="0" smtClean="0"/>
              <a:t>4 convective cases during summer </a:t>
            </a:r>
            <a:r>
              <a:rPr lang="en-US" sz="3600" dirty="0" smtClean="0"/>
              <a:t>2009 in Beijing</a:t>
            </a:r>
            <a:endParaRPr lang="en-US" sz="3600" dirty="0" smtClean="0"/>
          </a:p>
        </p:txBody>
      </p:sp>
      <p:pic>
        <p:nvPicPr>
          <p:cNvPr id="7577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2850" y="1752600"/>
            <a:ext cx="6718300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TextBox 4"/>
          <p:cNvSpPr txBox="1">
            <a:spLocks noChangeArrowheads="1"/>
          </p:cNvSpPr>
          <p:nvPr/>
        </p:nvSpPr>
        <p:spPr bwMode="auto">
          <a:xfrm>
            <a:off x="2971800" y="1066800"/>
            <a:ext cx="36226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5 mm hourly precipitation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377825" y="304800"/>
            <a:ext cx="2971800" cy="533400"/>
          </a:xfrm>
        </p:spPr>
        <p:txBody>
          <a:bodyPr/>
          <a:lstStyle/>
          <a:p>
            <a:pPr algn="l"/>
            <a:r>
              <a:rPr lang="en-US" dirty="0" smtClean="0"/>
              <a:t>23 July 2009 case</a:t>
            </a:r>
          </a:p>
        </p:txBody>
      </p:sp>
      <p:pic>
        <p:nvPicPr>
          <p:cNvPr id="7680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457200"/>
            <a:ext cx="5842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4876800"/>
            <a:ext cx="55753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5" name="TextBox 5"/>
          <p:cNvSpPr txBox="1">
            <a:spLocks noChangeArrowheads="1"/>
          </p:cNvSpPr>
          <p:nvPr/>
        </p:nvSpPr>
        <p:spPr bwMode="auto">
          <a:xfrm>
            <a:off x="0" y="1981200"/>
            <a:ext cx="3349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Assimilation starts at </a:t>
            </a:r>
          </a:p>
          <a:p>
            <a:r>
              <a:rPr lang="en-US" dirty="0"/>
              <a:t>00 UTC; forecasts start</a:t>
            </a:r>
          </a:p>
          <a:p>
            <a:r>
              <a:rPr lang="en-US" dirty="0"/>
              <a:t>at 06 UTC.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altLang="zh-CN" sz="2800" b="1" dirty="0" smtClean="0">
                <a:solidFill>
                  <a:srgbClr val="800000"/>
                </a:solidFill>
              </a:rPr>
              <a:t>WRF 4DVAR Radar DA development</a:t>
            </a:r>
          </a:p>
        </p:txBody>
      </p:sp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0" y="0"/>
          <a:ext cx="152400" cy="161925"/>
        </p:xfrm>
        <a:graphic>
          <a:graphicData uri="http://schemas.openxmlformats.org/presentationml/2006/ole">
            <p:oleObj spid="_x0000_s321538" name="公式" r:id="rId3" imgW="152268" imgH="164957" progId="Equation.3">
              <p:embed/>
            </p:oleObj>
          </a:graphicData>
        </a:graphic>
      </p:graphicFrame>
      <p:sp>
        <p:nvSpPr>
          <p:cNvPr id="23557" name="Rectangle 3"/>
          <p:cNvSpPr txBox="1">
            <a:spLocks noChangeArrowheads="1"/>
          </p:cNvSpPr>
          <p:nvPr/>
        </p:nvSpPr>
        <p:spPr bwMode="auto">
          <a:xfrm>
            <a:off x="304800" y="8382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en-US" altLang="zh-CN" dirty="0">
                <a:solidFill>
                  <a:srgbClr val="0000FF"/>
                </a:solidFill>
              </a:rPr>
              <a:t>1. Radar reflectivity assimilation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en-US" altLang="zh-CN" dirty="0"/>
              <a:t>         -  Assimilating retrieved rainwater from RF;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en-US" altLang="zh-CN" dirty="0"/>
              <a:t>         -  The error of retrieved rainwater is specified        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en-US" altLang="zh-CN" dirty="0"/>
              <a:t>            by error of RF.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endParaRPr lang="en-US" altLang="zh-CN" sz="1800" dirty="0"/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en-US" altLang="zh-CN" dirty="0">
                <a:solidFill>
                  <a:srgbClr val="0000FF"/>
                </a:solidFill>
              </a:rPr>
              <a:t>2. New control variables and background error covariance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en-US" altLang="zh-CN" dirty="0"/>
              <a:t>        - Cloud water (</a:t>
            </a:r>
            <a:r>
              <a:rPr lang="en-US" altLang="zh-CN" i="1" dirty="0"/>
              <a:t>qc</a:t>
            </a:r>
            <a:r>
              <a:rPr lang="en-US" altLang="zh-CN" dirty="0"/>
              <a:t>), rain water (</a:t>
            </a:r>
            <a:r>
              <a:rPr lang="en-US" altLang="zh-CN" i="1" dirty="0" err="1"/>
              <a:t>qr</a:t>
            </a:r>
            <a:r>
              <a:rPr lang="en-US" altLang="zh-CN" dirty="0"/>
              <a:t>);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en-US" altLang="zh-CN" dirty="0"/>
              <a:t>        - Recursive filter is used to model horizontal 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en-US" altLang="zh-CN" dirty="0"/>
              <a:t>          correlation ; 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en-US" altLang="zh-CN" dirty="0"/>
              <a:t>        - Vertical correlation is considered by </a:t>
            </a:r>
            <a:r>
              <a:rPr lang="en-US" altLang="zh-CN" dirty="0" err="1"/>
              <a:t>EOFs</a:t>
            </a:r>
            <a:r>
              <a:rPr lang="en-US" altLang="zh-CN" dirty="0"/>
              <a:t>; 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endParaRPr lang="en-US" altLang="zh-CN" sz="1800" dirty="0"/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en-US" altLang="zh-CN" dirty="0">
                <a:solidFill>
                  <a:srgbClr val="0000FF"/>
                </a:solidFill>
              </a:rPr>
              <a:t>3. Microphysics scheme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en-US" altLang="zh-CN" dirty="0"/>
              <a:t>         - Linear/</a:t>
            </a:r>
            <a:r>
              <a:rPr lang="en-US" altLang="zh-CN" dirty="0" err="1"/>
              <a:t>adjoint</a:t>
            </a:r>
            <a:r>
              <a:rPr lang="en-US" altLang="zh-CN" dirty="0"/>
              <a:t> of a Kessler warm-rain scheme; 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en-US" altLang="zh-CN" dirty="0"/>
              <a:t>         - Incorporated into WRF tangent/</a:t>
            </a:r>
            <a:r>
              <a:rPr lang="en-US" altLang="zh-CN" dirty="0" err="1"/>
              <a:t>adjoint</a:t>
            </a:r>
            <a:r>
              <a:rPr lang="en-US" altLang="zh-CN" dirty="0"/>
              <a:t> model;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en-US" altLang="zh-CN" dirty="0"/>
              <a:t>         - Apply Sun and Crook (1997) to treat high nonlinearity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2800" b="1" smtClean="0">
                <a:solidFill>
                  <a:srgbClr val="000090"/>
                </a:solidFill>
              </a:rPr>
              <a:t>Mid-west squall line (IHOP) experiments</a:t>
            </a:r>
          </a:p>
        </p:txBody>
      </p:sp>
      <p:pic>
        <p:nvPicPr>
          <p:cNvPr id="36867" name="Picture 6" descr="2002061305.gif"/>
          <p:cNvPicPr>
            <a:picLocks noChangeAspect="1"/>
          </p:cNvPicPr>
          <p:nvPr/>
        </p:nvPicPr>
        <p:blipFill>
          <a:blip r:embed="rId2"/>
          <a:srcRect b="18182"/>
          <a:stretch>
            <a:fillRect/>
          </a:stretch>
        </p:blipFill>
        <p:spPr bwMode="auto">
          <a:xfrm>
            <a:off x="1143000" y="3657600"/>
            <a:ext cx="273526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4856163" y="1219200"/>
            <a:ext cx="4287837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Compare 3 experiments:</a:t>
            </a:r>
          </a:p>
          <a:p>
            <a:endParaRPr lang="en-US" sz="2000">
              <a:solidFill>
                <a:srgbClr val="008000"/>
              </a:solidFill>
            </a:endParaRPr>
          </a:p>
          <a:p>
            <a:r>
              <a:rPr lang="en-US" sz="2000">
                <a:solidFill>
                  <a:srgbClr val="008000"/>
                </a:solidFill>
              </a:rPr>
              <a:t>3DV</a:t>
            </a:r>
            <a:r>
              <a:rPr lang="en-US" sz="2000"/>
              <a:t> </a:t>
            </a:r>
          </a:p>
          <a:p>
            <a:r>
              <a:rPr lang="en-US" sz="2000"/>
              <a:t>Assimilate RV and RF from </a:t>
            </a:r>
          </a:p>
          <a:p>
            <a:r>
              <a:rPr lang="en-US" sz="2000"/>
              <a:t>6 radars at 0000 UTC with </a:t>
            </a:r>
          </a:p>
          <a:p>
            <a:r>
              <a:rPr lang="en-US" sz="2000"/>
              <a:t>WRF 3DVAR</a:t>
            </a:r>
          </a:p>
          <a:p>
            <a:endParaRPr lang="en-US" sz="2000"/>
          </a:p>
          <a:p>
            <a:r>
              <a:rPr lang="en-US" sz="2000">
                <a:solidFill>
                  <a:srgbClr val="008000"/>
                </a:solidFill>
              </a:rPr>
              <a:t>3DV_Qv</a:t>
            </a:r>
          </a:p>
          <a:p>
            <a:r>
              <a:rPr lang="en-US" sz="2000"/>
              <a:t>Same as 3DVAR, but also </a:t>
            </a:r>
          </a:p>
          <a:p>
            <a:r>
              <a:rPr lang="en-US" sz="2000"/>
              <a:t>Assimilate derived in-cloud </a:t>
            </a:r>
          </a:p>
          <a:p>
            <a:r>
              <a:rPr lang="en-US" sz="2000"/>
              <a:t>humidity</a:t>
            </a:r>
          </a:p>
          <a:p>
            <a:endParaRPr lang="en-US" sz="2000"/>
          </a:p>
          <a:p>
            <a:r>
              <a:rPr lang="en-US" sz="2000">
                <a:solidFill>
                  <a:srgbClr val="008000"/>
                </a:solidFill>
              </a:rPr>
              <a:t>4DV</a:t>
            </a:r>
          </a:p>
          <a:p>
            <a:r>
              <a:rPr lang="en-US" sz="2000">
                <a:solidFill>
                  <a:srgbClr val="000000"/>
                </a:solidFill>
              </a:rPr>
              <a:t>Assimilate RV and RF between</a:t>
            </a:r>
          </a:p>
          <a:p>
            <a:r>
              <a:rPr lang="en-US" sz="2000">
                <a:solidFill>
                  <a:srgbClr val="000000"/>
                </a:solidFill>
              </a:rPr>
              <a:t>0000 UTC and 0030 UTC with WRF</a:t>
            </a:r>
          </a:p>
          <a:p>
            <a:r>
              <a:rPr lang="en-US" sz="2000">
                <a:solidFill>
                  <a:srgbClr val="000000"/>
                </a:solidFill>
              </a:rPr>
              <a:t>4DVAR</a:t>
            </a:r>
          </a:p>
          <a:p>
            <a:endParaRPr lang="en-US">
              <a:solidFill>
                <a:srgbClr val="008000"/>
              </a:solidFill>
            </a:endParaRPr>
          </a:p>
        </p:txBody>
      </p:sp>
      <p:pic>
        <p:nvPicPr>
          <p:cNvPr id="36869" name="Picture 8" descr="2002061300.gif"/>
          <p:cNvPicPr>
            <a:picLocks noChangeAspect="1"/>
          </p:cNvPicPr>
          <p:nvPr/>
        </p:nvPicPr>
        <p:blipFill>
          <a:blip r:embed="rId3"/>
          <a:srcRect b="27274"/>
          <a:stretch>
            <a:fillRect/>
          </a:stretch>
        </p:blipFill>
        <p:spPr bwMode="auto">
          <a:xfrm>
            <a:off x="1143000" y="1295400"/>
            <a:ext cx="274320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TextBox 9"/>
          <p:cNvSpPr txBox="1">
            <a:spLocks noChangeArrowheads="1"/>
          </p:cNvSpPr>
          <p:nvPr/>
        </p:nvSpPr>
        <p:spPr bwMode="auto">
          <a:xfrm>
            <a:off x="228600" y="1828800"/>
            <a:ext cx="1354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0000 UTC</a:t>
            </a:r>
          </a:p>
        </p:txBody>
      </p:sp>
      <p:sp>
        <p:nvSpPr>
          <p:cNvPr id="36871" name="TextBox 10"/>
          <p:cNvSpPr txBox="1">
            <a:spLocks noChangeArrowheads="1"/>
          </p:cNvSpPr>
          <p:nvPr/>
        </p:nvSpPr>
        <p:spPr bwMode="auto">
          <a:xfrm>
            <a:off x="228600" y="4343400"/>
            <a:ext cx="1354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0600 UTC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-304800"/>
            <a:ext cx="8458200" cy="1524000"/>
          </a:xfrm>
          <a:noFill/>
        </p:spPr>
        <p:txBody>
          <a:bodyPr/>
          <a:lstStyle/>
          <a:p>
            <a:r>
              <a:rPr lang="en-US" sz="2400" b="1">
                <a:solidFill>
                  <a:srgbClr val="0000FF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Example of model spin-up from BAMEX</a:t>
            </a:r>
            <a:r>
              <a:rPr lang="en-US" sz="3200" b="1">
                <a:solidFill>
                  <a:srgbClr val="0000FF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  </a:t>
            </a:r>
            <a:endParaRPr lang="en-US" b="1">
              <a:solidFill>
                <a:srgbClr val="0000FF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pic>
        <p:nvPicPr>
          <p:cNvPr id="25603" name="Picture 3" descr="WRF_20030706_5h_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143000"/>
            <a:ext cx="2743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WRF_20030706_11h_sm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1143000"/>
            <a:ext cx="2743200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6019800" y="1143000"/>
            <a:ext cx="2743200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606" name="Picture 6" descr="NEXRAD_20030706_5h_sma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3962400"/>
            <a:ext cx="2851150" cy="268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 descr="NEXRAD_20030706_11_smal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3962400"/>
            <a:ext cx="2833688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3048000" y="1143000"/>
            <a:ext cx="2743200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3352800" y="762000"/>
            <a:ext cx="2420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>
                <a:latin typeface="Helvetica" pitchFamily="-65" charset="0"/>
              </a:rPr>
              <a:t>6h forecast (July 6 2003)</a:t>
            </a:r>
            <a:endParaRPr lang="en-US">
              <a:latin typeface="Helvetica" pitchFamily="-65" charset="0"/>
            </a:endParaRP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6705600" y="762000"/>
            <a:ext cx="1301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>
                <a:latin typeface="Helvetica" pitchFamily="-65" charset="0"/>
              </a:rPr>
              <a:t>12h forecast</a:t>
            </a: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2971800" y="3657600"/>
            <a:ext cx="30527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>
                <a:latin typeface="Helvetica" pitchFamily="-65" charset="0"/>
              </a:rPr>
              <a:t>Radar observation at 0600 UTC</a:t>
            </a:r>
            <a:endParaRPr lang="en-US">
              <a:latin typeface="Helvetica" pitchFamily="-65" charset="0"/>
            </a:endParaRP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6172200" y="3657600"/>
            <a:ext cx="2070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>
                <a:latin typeface="Helvetica" pitchFamily="-65" charset="0"/>
              </a:rPr>
              <a:t>             at 1200 UTC</a:t>
            </a:r>
            <a:endParaRPr lang="en-US">
              <a:latin typeface="Helvetica" pitchFamily="-65" charset="0"/>
            </a:endParaRP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0" y="5562600"/>
            <a:ext cx="26749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Graphic source:</a:t>
            </a:r>
          </a:p>
          <a:p>
            <a:r>
              <a:rPr lang="en-US" sz="1800"/>
              <a:t>http://www.joss.ucar.edu</a:t>
            </a:r>
            <a:endParaRPr lang="en-US"/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0" y="1600200"/>
            <a:ext cx="30480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dirty="0">
                <a:latin typeface="Arial" pitchFamily="-65" charset="0"/>
                <a:ea typeface="Arial" pitchFamily="-65" charset="0"/>
                <a:cs typeface="Arial" pitchFamily="-65" charset="0"/>
              </a:rPr>
              <a:t>Without high-resolution data assimilation:</a:t>
            </a:r>
          </a:p>
          <a:p>
            <a:pPr algn="l"/>
            <a:endParaRPr lang="en-US" sz="1800" b="1" dirty="0">
              <a:latin typeface="Arial" pitchFamily="-65" charset="0"/>
              <a:ea typeface="Arial" pitchFamily="-65" charset="0"/>
              <a:cs typeface="Arial" pitchFamily="-65" charset="0"/>
            </a:endParaRPr>
          </a:p>
          <a:p>
            <a:pPr algn="l">
              <a:buFontTx/>
              <a:buChar char="•"/>
            </a:pPr>
            <a:r>
              <a:rPr lang="en-US" sz="1800" b="1" dirty="0">
                <a:latin typeface="Arial" pitchFamily="-65" charset="0"/>
                <a:ea typeface="Arial" pitchFamily="-65" charset="0"/>
                <a:cs typeface="Arial" pitchFamily="-65" charset="0"/>
              </a:rPr>
              <a:t>  A model can takes a</a:t>
            </a:r>
          </a:p>
          <a:p>
            <a:pPr algn="l"/>
            <a:r>
              <a:rPr lang="en-US" sz="1800" b="1" dirty="0">
                <a:latin typeface="Arial" pitchFamily="-65" charset="0"/>
                <a:ea typeface="Arial" pitchFamily="-65" charset="0"/>
                <a:cs typeface="Arial" pitchFamily="-65" charset="0"/>
              </a:rPr>
              <a:t>   number of hours to  </a:t>
            </a:r>
          </a:p>
          <a:p>
            <a:pPr algn="l"/>
            <a:r>
              <a:rPr lang="en-US" sz="1800" b="1" dirty="0">
                <a:latin typeface="Arial" pitchFamily="-65" charset="0"/>
                <a:ea typeface="Arial" pitchFamily="-65" charset="0"/>
                <a:cs typeface="Arial" pitchFamily="-65" charset="0"/>
              </a:rPr>
              <a:t>   spin up.</a:t>
            </a:r>
          </a:p>
          <a:p>
            <a:pPr algn="l"/>
            <a:endParaRPr lang="en-US" sz="1800" b="1" dirty="0">
              <a:latin typeface="Arial" pitchFamily="-65" charset="0"/>
              <a:ea typeface="Arial" pitchFamily="-65" charset="0"/>
              <a:cs typeface="Arial" pitchFamily="-65" charset="0"/>
            </a:endParaRPr>
          </a:p>
          <a:p>
            <a:pPr algn="l">
              <a:buFontTx/>
              <a:buChar char="•"/>
            </a:pPr>
            <a:r>
              <a:rPr lang="en-US" sz="1800" b="1" dirty="0">
                <a:latin typeface="Arial" pitchFamily="-65" charset="0"/>
                <a:ea typeface="Arial" pitchFamily="-65" charset="0"/>
                <a:cs typeface="Arial" pitchFamily="-65" charset="0"/>
              </a:rPr>
              <a:t>  Convections with </a:t>
            </a:r>
          </a:p>
          <a:p>
            <a:pPr algn="l"/>
            <a:r>
              <a:rPr lang="en-US" sz="1800" b="1" dirty="0">
                <a:latin typeface="Arial" pitchFamily="-65" charset="0"/>
                <a:ea typeface="Arial" pitchFamily="-65" charset="0"/>
                <a:cs typeface="Arial" pitchFamily="-65" charset="0"/>
              </a:rPr>
              <a:t>   weak synoptic-scale </a:t>
            </a:r>
          </a:p>
          <a:p>
            <a:pPr algn="l"/>
            <a:r>
              <a:rPr lang="en-US" sz="1800" b="1" dirty="0">
                <a:latin typeface="Arial" pitchFamily="-65" charset="0"/>
                <a:ea typeface="Arial" pitchFamily="-65" charset="0"/>
                <a:cs typeface="Arial" pitchFamily="-65" charset="0"/>
              </a:rPr>
              <a:t>   forcing can be missed.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8229600" cy="1143000"/>
          </a:xfrm>
        </p:spPr>
        <p:txBody>
          <a:bodyPr/>
          <a:lstStyle/>
          <a:p>
            <a:r>
              <a:rPr lang="en-US" sz="3200" dirty="0" smtClean="0"/>
              <a:t>Single observation test with rainwater </a:t>
            </a:r>
            <a:r>
              <a:rPr lang="en-US" sz="3200" dirty="0" err="1" smtClean="0"/>
              <a:t>obs</a:t>
            </a:r>
            <a:endParaRPr lang="en-US" sz="3200" dirty="0" smtClean="0"/>
          </a:p>
        </p:txBody>
      </p:sp>
      <p:pic>
        <p:nvPicPr>
          <p:cNvPr id="108547" name="Picture 5" descr="diff_6p_lev13-13_sd_contour_58db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066800"/>
            <a:ext cx="6629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62000"/>
          </a:xfrm>
        </p:spPr>
        <p:txBody>
          <a:bodyPr/>
          <a:lstStyle/>
          <a:p>
            <a:r>
              <a:rPr lang="en-US" sz="3200" b="1" smtClean="0">
                <a:solidFill>
                  <a:srgbClr val="000090"/>
                </a:solidFill>
              </a:rPr>
              <a:t>Hourly Precipitation</a:t>
            </a:r>
            <a:br>
              <a:rPr lang="en-US" sz="3200" b="1" smtClean="0">
                <a:solidFill>
                  <a:srgbClr val="000090"/>
                </a:solidFill>
              </a:rPr>
            </a:br>
            <a:r>
              <a:rPr lang="en-US" sz="3200" b="1" smtClean="0">
                <a:solidFill>
                  <a:srgbClr val="000090"/>
                </a:solidFill>
              </a:rPr>
              <a:t> forecasts</a:t>
            </a:r>
          </a:p>
        </p:txBody>
      </p:sp>
      <p:sp>
        <p:nvSpPr>
          <p:cNvPr id="109572" name="TextBox 18"/>
          <p:cNvSpPr txBox="1">
            <a:spLocks noChangeArrowheads="1"/>
          </p:cNvSpPr>
          <p:nvPr/>
        </p:nvSpPr>
        <p:spPr bwMode="auto">
          <a:xfrm>
            <a:off x="2362200" y="1143000"/>
            <a:ext cx="749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Obs</a:t>
            </a:r>
          </a:p>
        </p:txBody>
      </p:sp>
      <p:sp>
        <p:nvSpPr>
          <p:cNvPr id="109573" name="TextBox 19"/>
          <p:cNvSpPr txBox="1">
            <a:spLocks noChangeArrowheads="1"/>
          </p:cNvSpPr>
          <p:nvPr/>
        </p:nvSpPr>
        <p:spPr bwMode="auto">
          <a:xfrm>
            <a:off x="2286000" y="24384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3DV</a:t>
            </a:r>
          </a:p>
        </p:txBody>
      </p:sp>
      <p:sp>
        <p:nvSpPr>
          <p:cNvPr id="109574" name="TextBox 20"/>
          <p:cNvSpPr txBox="1">
            <a:spLocks noChangeArrowheads="1"/>
          </p:cNvSpPr>
          <p:nvPr/>
        </p:nvSpPr>
        <p:spPr bwMode="auto">
          <a:xfrm>
            <a:off x="1752600" y="3962400"/>
            <a:ext cx="1428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3DV_QV</a:t>
            </a:r>
          </a:p>
        </p:txBody>
      </p:sp>
      <p:sp>
        <p:nvSpPr>
          <p:cNvPr id="109575" name="TextBox 21"/>
          <p:cNvSpPr txBox="1">
            <a:spLocks noChangeArrowheads="1"/>
          </p:cNvSpPr>
          <p:nvPr/>
        </p:nvSpPr>
        <p:spPr bwMode="auto">
          <a:xfrm>
            <a:off x="2209800" y="53340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4DV</a:t>
            </a:r>
          </a:p>
        </p:txBody>
      </p:sp>
      <p:graphicFrame>
        <p:nvGraphicFramePr>
          <p:cNvPr id="109570" name="Object 2"/>
          <p:cNvGraphicFramePr>
            <a:graphicFrameLocks noChangeAspect="1"/>
          </p:cNvGraphicFramePr>
          <p:nvPr/>
        </p:nvGraphicFramePr>
        <p:xfrm>
          <a:off x="3124200" y="381000"/>
          <a:ext cx="5486400" cy="6337300"/>
        </p:xfrm>
        <a:graphic>
          <a:graphicData uri="http://schemas.openxmlformats.org/presentationml/2006/ole">
            <p:oleObj spid="_x0000_s427010" name="Document" r:id="rId3" imgW="5486400" imgH="63373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TextBox 7"/>
          <p:cNvSpPr txBox="1">
            <a:spLocks noChangeArrowheads="1"/>
          </p:cNvSpPr>
          <p:nvPr/>
        </p:nvSpPr>
        <p:spPr bwMode="auto">
          <a:xfrm>
            <a:off x="3886200" y="6096000"/>
            <a:ext cx="208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Forecast hour</a:t>
            </a:r>
          </a:p>
        </p:txBody>
      </p:sp>
      <p:sp>
        <p:nvSpPr>
          <p:cNvPr id="110596" name="TextBox 8"/>
          <p:cNvSpPr txBox="1">
            <a:spLocks noChangeArrowheads="1"/>
          </p:cNvSpPr>
          <p:nvPr/>
        </p:nvSpPr>
        <p:spPr bwMode="auto">
          <a:xfrm>
            <a:off x="1219200" y="2971800"/>
            <a:ext cx="7826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FSS</a:t>
            </a:r>
          </a:p>
        </p:txBody>
      </p:sp>
      <p:cxnSp>
        <p:nvCxnSpPr>
          <p:cNvPr id="110597" name="Straight Arrow Connector 10"/>
          <p:cNvCxnSpPr>
            <a:cxnSpLocks noChangeShapeType="1"/>
          </p:cNvCxnSpPr>
          <p:nvPr/>
        </p:nvCxnSpPr>
        <p:spPr bwMode="auto">
          <a:xfrm rot="5400000">
            <a:off x="3657600" y="2743200"/>
            <a:ext cx="609600" cy="304800"/>
          </a:xfrm>
          <a:prstGeom prst="straightConnector1">
            <a:avLst/>
          </a:prstGeom>
          <a:noFill/>
          <a:ln w="9525">
            <a:solidFill>
              <a:srgbClr val="008000"/>
            </a:solidFill>
            <a:round/>
            <a:headEnd/>
            <a:tailEnd type="arrow" w="med" len="med"/>
          </a:ln>
        </p:spPr>
      </p:cxnSp>
      <p:cxnSp>
        <p:nvCxnSpPr>
          <p:cNvPr id="110598" name="Straight Arrow Connector 11"/>
          <p:cNvCxnSpPr>
            <a:cxnSpLocks noChangeShapeType="1"/>
          </p:cNvCxnSpPr>
          <p:nvPr/>
        </p:nvCxnSpPr>
        <p:spPr bwMode="auto">
          <a:xfrm rot="10800000">
            <a:off x="6096000" y="4724400"/>
            <a:ext cx="685800" cy="381000"/>
          </a:xfrm>
          <a:prstGeom prst="straightConnector1">
            <a:avLst/>
          </a:prstGeom>
          <a:noFill/>
          <a:ln w="9525">
            <a:solidFill>
              <a:srgbClr val="0000FF"/>
            </a:solidFill>
            <a:round/>
            <a:headEnd/>
            <a:tailEnd type="arrow" w="med" len="med"/>
          </a:ln>
        </p:spPr>
      </p:cxnSp>
      <p:cxnSp>
        <p:nvCxnSpPr>
          <p:cNvPr id="110599" name="Straight Arrow Connector 12"/>
          <p:cNvCxnSpPr>
            <a:cxnSpLocks noChangeShapeType="1"/>
          </p:cNvCxnSpPr>
          <p:nvPr/>
        </p:nvCxnSpPr>
        <p:spPr bwMode="auto">
          <a:xfrm rot="5400000">
            <a:off x="3276600" y="3962400"/>
            <a:ext cx="381000" cy="38100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10600" name="TextBox 15"/>
          <p:cNvSpPr txBox="1">
            <a:spLocks noChangeArrowheads="1"/>
          </p:cNvSpPr>
          <p:nvPr/>
        </p:nvSpPr>
        <p:spPr bwMode="auto">
          <a:xfrm>
            <a:off x="4114800" y="2133600"/>
            <a:ext cx="10207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8000"/>
                </a:solidFill>
              </a:rPr>
              <a:t>4DVAR</a:t>
            </a:r>
          </a:p>
        </p:txBody>
      </p:sp>
      <p:sp>
        <p:nvSpPr>
          <p:cNvPr id="110601" name="TextBox 16"/>
          <p:cNvSpPr txBox="1">
            <a:spLocks noChangeArrowheads="1"/>
          </p:cNvSpPr>
          <p:nvPr/>
        </p:nvSpPr>
        <p:spPr bwMode="auto">
          <a:xfrm>
            <a:off x="3733800" y="3581400"/>
            <a:ext cx="1492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3DVAR_Qv</a:t>
            </a:r>
          </a:p>
        </p:txBody>
      </p:sp>
      <p:sp>
        <p:nvSpPr>
          <p:cNvPr id="110602" name="TextBox 18"/>
          <p:cNvSpPr txBox="1">
            <a:spLocks noChangeArrowheads="1"/>
          </p:cNvSpPr>
          <p:nvPr/>
        </p:nvSpPr>
        <p:spPr bwMode="auto">
          <a:xfrm>
            <a:off x="6019800" y="5105400"/>
            <a:ext cx="10207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FF"/>
                </a:solidFill>
              </a:rPr>
              <a:t>3DVAR</a:t>
            </a:r>
          </a:p>
        </p:txBody>
      </p:sp>
      <p:graphicFrame>
        <p:nvGraphicFramePr>
          <p:cNvPr id="110594" name="Object 2"/>
          <p:cNvGraphicFramePr>
            <a:graphicFrameLocks noChangeAspect="1"/>
          </p:cNvGraphicFramePr>
          <p:nvPr/>
        </p:nvGraphicFramePr>
        <p:xfrm>
          <a:off x="2057400" y="1066800"/>
          <a:ext cx="5473700" cy="5181600"/>
        </p:xfrm>
        <a:graphic>
          <a:graphicData uri="http://schemas.openxmlformats.org/presentationml/2006/ole">
            <p:oleObj spid="_x0000_s428034" name="Document" r:id="rId3" imgW="5473700" imgH="5181600" progId="Word.Document.12">
              <p:link updateAutomatic="1"/>
            </p:oleObj>
          </a:graphicData>
        </a:graphic>
      </p:graphicFrame>
      <p:sp>
        <p:nvSpPr>
          <p:cNvPr id="110603" name="TextBox 13"/>
          <p:cNvSpPr txBox="1">
            <a:spLocks noChangeArrowheads="1"/>
          </p:cNvSpPr>
          <p:nvPr/>
        </p:nvSpPr>
        <p:spPr bwMode="auto">
          <a:xfrm>
            <a:off x="838200" y="228600"/>
            <a:ext cx="6000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Fractions Skill Score of hourly precipitation</a:t>
            </a:r>
          </a:p>
        </p:txBody>
      </p:sp>
      <p:sp>
        <p:nvSpPr>
          <p:cNvPr id="110604" name="TextBox 19"/>
          <p:cNvSpPr txBox="1">
            <a:spLocks noChangeArrowheads="1"/>
          </p:cNvSpPr>
          <p:nvPr/>
        </p:nvSpPr>
        <p:spPr bwMode="auto">
          <a:xfrm>
            <a:off x="7772400" y="12954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3DV</a:t>
            </a:r>
          </a:p>
        </p:txBody>
      </p:sp>
      <p:sp>
        <p:nvSpPr>
          <p:cNvPr id="110605" name="TextBox 20"/>
          <p:cNvSpPr txBox="1">
            <a:spLocks noChangeArrowheads="1"/>
          </p:cNvSpPr>
          <p:nvPr/>
        </p:nvSpPr>
        <p:spPr bwMode="auto">
          <a:xfrm>
            <a:off x="7715250" y="2057400"/>
            <a:ext cx="1428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3DV_QV</a:t>
            </a:r>
          </a:p>
        </p:txBody>
      </p:sp>
      <p:sp>
        <p:nvSpPr>
          <p:cNvPr id="110606" name="TextBox 21"/>
          <p:cNvSpPr txBox="1">
            <a:spLocks noChangeArrowheads="1"/>
          </p:cNvSpPr>
          <p:nvPr/>
        </p:nvSpPr>
        <p:spPr bwMode="auto">
          <a:xfrm>
            <a:off x="7848600" y="30480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42C450"/>
                </a:solidFill>
              </a:rPr>
              <a:t>4DV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8229600" cy="685800"/>
          </a:xfrm>
        </p:spPr>
        <p:txBody>
          <a:bodyPr/>
          <a:lstStyle/>
          <a:p>
            <a:r>
              <a:rPr lang="en-US" sz="2400" b="1" smtClean="0">
                <a:solidFill>
                  <a:srgbClr val="000090"/>
                </a:solidFill>
              </a:rPr>
              <a:t>4DVAR better analyzes the cold pool (z=200m)</a:t>
            </a:r>
          </a:p>
        </p:txBody>
      </p:sp>
      <p:pic>
        <p:nvPicPr>
          <p:cNvPr id="113667" name="Picture 10" descr="FIg13.ai"/>
          <p:cNvPicPr>
            <a:picLocks noChangeAspect="1"/>
          </p:cNvPicPr>
          <p:nvPr/>
        </p:nvPicPr>
        <p:blipFill>
          <a:blip r:embed="rId2"/>
          <a:srcRect t="9091" b="27274"/>
          <a:stretch>
            <a:fillRect/>
          </a:stretch>
        </p:blipFill>
        <p:spPr bwMode="auto">
          <a:xfrm>
            <a:off x="990600" y="1143000"/>
            <a:ext cx="7162800" cy="589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 smtClean="0"/>
              <a:t>   </a:t>
            </a:r>
            <a:r>
              <a:rPr lang="en-US" sz="2800" b="1" dirty="0" smtClean="0">
                <a:solidFill>
                  <a:schemeClr val="accent2"/>
                </a:solidFill>
                <a:latin typeface="Arial"/>
                <a:cs typeface="Arial"/>
              </a:rPr>
              <a:t>Comparing </a:t>
            </a:r>
            <a:r>
              <a:rPr lang="en-US" sz="2800" b="1" dirty="0" err="1" smtClean="0">
                <a:solidFill>
                  <a:schemeClr val="accent2"/>
                </a:solidFill>
                <a:latin typeface="Arial"/>
                <a:cs typeface="Arial"/>
              </a:rPr>
              <a:t>y</a:t>
            </a:r>
            <a:r>
              <a:rPr lang="en-US" sz="2800" b="1" dirty="0" smtClean="0">
                <a:solidFill>
                  <a:schemeClr val="accent2"/>
                </a:solidFill>
                <a:latin typeface="Arial"/>
                <a:cs typeface="Arial"/>
              </a:rPr>
              <a:t>-component of wind (</a:t>
            </a:r>
            <a:r>
              <a:rPr lang="en-US" sz="2800" b="1" dirty="0" err="1" smtClean="0">
                <a:solidFill>
                  <a:schemeClr val="accent2"/>
                </a:solidFill>
                <a:latin typeface="Arial"/>
                <a:cs typeface="Arial"/>
              </a:rPr>
              <a:t>z</a:t>
            </a:r>
            <a:r>
              <a:rPr lang="en-US" sz="2800" b="1" dirty="0" smtClean="0">
                <a:solidFill>
                  <a:schemeClr val="accent2"/>
                </a:solidFill>
                <a:latin typeface="Arial"/>
                <a:cs typeface="Arial"/>
              </a:rPr>
              <a:t>=200m)</a:t>
            </a:r>
          </a:p>
        </p:txBody>
      </p:sp>
      <p:graphicFrame>
        <p:nvGraphicFramePr>
          <p:cNvPr id="115714" name="Object 2"/>
          <p:cNvGraphicFramePr>
            <a:graphicFrameLocks noChangeAspect="1"/>
          </p:cNvGraphicFramePr>
          <p:nvPr/>
        </p:nvGraphicFramePr>
        <p:xfrm>
          <a:off x="1752600" y="1219200"/>
          <a:ext cx="5473700" cy="5410200"/>
        </p:xfrm>
        <a:graphic>
          <a:graphicData uri="http://schemas.openxmlformats.org/presentationml/2006/ole">
            <p:oleObj spid="_x0000_s433154" name="Document" r:id="rId3" imgW="5473700" imgH="54102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Summary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172" y="1524000"/>
            <a:ext cx="8917826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26279E"/>
                </a:solidFill>
                <a:latin typeface="Arial"/>
                <a:cs typeface="Arial"/>
              </a:rPr>
              <a:t>The </a:t>
            </a:r>
            <a:r>
              <a:rPr lang="en-US" dirty="0" err="1" smtClean="0">
                <a:solidFill>
                  <a:srgbClr val="26279E"/>
                </a:solidFill>
                <a:latin typeface="Arial"/>
                <a:cs typeface="Arial"/>
              </a:rPr>
              <a:t>variational</a:t>
            </a:r>
            <a:r>
              <a:rPr lang="en-US" dirty="0" smtClean="0">
                <a:solidFill>
                  <a:srgbClr val="26279E"/>
                </a:solidFill>
                <a:latin typeface="Arial"/>
                <a:cs typeface="Arial"/>
              </a:rPr>
              <a:t> technique has been used for radar data </a:t>
            </a:r>
          </a:p>
          <a:p>
            <a:pPr algn="l"/>
            <a:r>
              <a:rPr lang="en-US" dirty="0" smtClean="0">
                <a:solidFill>
                  <a:srgbClr val="26279E"/>
                </a:solidFill>
                <a:latin typeface="Arial"/>
                <a:cs typeface="Arial"/>
              </a:rPr>
              <a:t>   assimilation since early 1990’s  </a:t>
            </a:r>
          </a:p>
          <a:p>
            <a:pPr algn="l">
              <a:buFont typeface="Arial"/>
              <a:buChar char="•"/>
            </a:pPr>
            <a:r>
              <a:rPr lang="en-US" dirty="0" smtClean="0">
                <a:solidFill>
                  <a:srgbClr val="26279E"/>
                </a:solidFill>
                <a:latin typeface="Arial"/>
                <a:cs typeface="Arial"/>
              </a:rPr>
              <a:t> Radar data preprocessing and quality control is an important</a:t>
            </a:r>
          </a:p>
          <a:p>
            <a:pPr algn="l"/>
            <a:r>
              <a:rPr lang="en-US" dirty="0" smtClean="0">
                <a:solidFill>
                  <a:srgbClr val="26279E"/>
                </a:solidFill>
                <a:latin typeface="Arial"/>
                <a:cs typeface="Arial"/>
              </a:rPr>
              <a:t>  step for success</a:t>
            </a:r>
          </a:p>
          <a:p>
            <a:pPr algn="l">
              <a:buFont typeface="Arial"/>
              <a:buChar char="•"/>
            </a:pPr>
            <a:r>
              <a:rPr lang="en-US" dirty="0" smtClean="0">
                <a:solidFill>
                  <a:srgbClr val="26279E"/>
                </a:solidFill>
                <a:latin typeface="Arial"/>
                <a:cs typeface="Arial"/>
              </a:rPr>
              <a:t> Most of the real data studies used warm-rain scheme and </a:t>
            </a:r>
          </a:p>
          <a:p>
            <a:pPr algn="l"/>
            <a:r>
              <a:rPr lang="en-US" dirty="0" smtClean="0">
                <a:solidFill>
                  <a:srgbClr val="26279E"/>
                </a:solidFill>
                <a:latin typeface="Arial"/>
                <a:cs typeface="Arial"/>
              </a:rPr>
              <a:t>  simplified operation operators</a:t>
            </a:r>
          </a:p>
          <a:p>
            <a:pPr algn="l">
              <a:buFont typeface="Arial"/>
              <a:buChar char="•"/>
            </a:pPr>
            <a:r>
              <a:rPr lang="en-US" dirty="0" smtClean="0">
                <a:solidFill>
                  <a:srgbClr val="26279E"/>
                </a:solidFill>
                <a:latin typeface="Arial"/>
                <a:cs typeface="Arial"/>
              </a:rPr>
              <a:t> Radar observations improve 0-12h QPF when assimilated with </a:t>
            </a:r>
          </a:p>
          <a:p>
            <a:pPr algn="l"/>
            <a:r>
              <a:rPr lang="en-US" dirty="0" smtClean="0">
                <a:solidFill>
                  <a:srgbClr val="26279E"/>
                </a:solidFill>
                <a:latin typeface="Arial"/>
                <a:cs typeface="Arial"/>
              </a:rPr>
              <a:t>  3D-Var or 4D-Var technique. The time range of the positive </a:t>
            </a:r>
          </a:p>
          <a:p>
            <a:pPr algn="l"/>
            <a:r>
              <a:rPr lang="en-US" dirty="0" smtClean="0">
                <a:solidFill>
                  <a:srgbClr val="26279E"/>
                </a:solidFill>
                <a:latin typeface="Arial"/>
                <a:cs typeface="Arial"/>
              </a:rPr>
              <a:t>  impact are case dependent</a:t>
            </a:r>
          </a:p>
          <a:p>
            <a:pPr algn="l">
              <a:buFont typeface="Arial"/>
              <a:buChar char="•"/>
            </a:pPr>
            <a:r>
              <a:rPr lang="en-US" dirty="0" smtClean="0">
                <a:solidFill>
                  <a:srgbClr val="26279E"/>
                </a:solidFill>
                <a:latin typeface="Arial"/>
                <a:cs typeface="Arial"/>
              </a:rPr>
              <a:t> Real data case study using WRF 4D-Var showed improvement </a:t>
            </a:r>
          </a:p>
          <a:p>
            <a:pPr algn="l"/>
            <a:r>
              <a:rPr lang="en-US" dirty="0" smtClean="0">
                <a:solidFill>
                  <a:srgbClr val="26279E"/>
                </a:solidFill>
                <a:latin typeface="Arial"/>
                <a:cs typeface="Arial"/>
              </a:rPr>
              <a:t>  over 3D-Var</a:t>
            </a:r>
          </a:p>
          <a:p>
            <a:pPr algn="l">
              <a:buFont typeface="Arial"/>
              <a:buChar char="•"/>
            </a:pPr>
            <a:r>
              <a:rPr lang="en-US" dirty="0" smtClean="0">
                <a:solidFill>
                  <a:srgbClr val="26279E"/>
                </a:solidFill>
                <a:latin typeface="Arial"/>
                <a:cs typeface="Arial"/>
              </a:rPr>
              <a:t> The radar DA systems VDRAS, WRF 3D-Var, and 4D-Var are</a:t>
            </a:r>
          </a:p>
          <a:p>
            <a:pPr algn="l"/>
            <a:r>
              <a:rPr lang="en-US" dirty="0" smtClean="0">
                <a:solidFill>
                  <a:srgbClr val="26279E"/>
                </a:solidFill>
                <a:latin typeface="Arial"/>
                <a:cs typeface="Arial"/>
              </a:rPr>
              <a:t>  good tools for studying convective weather and improving</a:t>
            </a:r>
          </a:p>
          <a:p>
            <a:pPr algn="l"/>
            <a:r>
              <a:rPr lang="en-US" dirty="0" smtClean="0">
                <a:solidFill>
                  <a:srgbClr val="26279E"/>
                </a:solidFill>
                <a:latin typeface="Arial"/>
                <a:cs typeface="Arial"/>
              </a:rPr>
              <a:t>  its prediction</a:t>
            </a:r>
            <a:endParaRPr lang="en-US" dirty="0">
              <a:solidFill>
                <a:srgbClr val="26279E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sz="3600" dirty="0" smtClean="0">
                <a:latin typeface="Arial"/>
                <a:cs typeface="Arial"/>
              </a:rPr>
              <a:t>Future work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85800"/>
            <a:ext cx="9007594" cy="6740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>
                <a:solidFill>
                  <a:srgbClr val="26279E"/>
                </a:solidFill>
                <a:latin typeface="Arial"/>
                <a:cs typeface="Arial"/>
              </a:rPr>
              <a:t>Polarimetric</a:t>
            </a:r>
            <a:r>
              <a:rPr lang="en-US" dirty="0" smtClean="0">
                <a:solidFill>
                  <a:srgbClr val="26279E"/>
                </a:solidFill>
                <a:latin typeface="Arial"/>
                <a:cs typeface="Arial"/>
              </a:rPr>
              <a:t> radar data assimilation with ice physics</a:t>
            </a:r>
          </a:p>
          <a:p>
            <a:pPr algn="l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26279E"/>
                </a:solidFill>
                <a:latin typeface="Arial"/>
                <a:cs typeface="Arial"/>
              </a:rPr>
              <a:t> Improve radar observation operator</a:t>
            </a:r>
          </a:p>
          <a:p>
            <a:pPr algn="l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26279E"/>
                </a:solidFill>
                <a:latin typeface="Arial"/>
                <a:cs typeface="Arial"/>
              </a:rPr>
              <a:t> VDRAS analysis with sub-1km resolutions for studies </a:t>
            </a:r>
          </a:p>
          <a:p>
            <a:pPr algn="l">
              <a:spcAft>
                <a:spcPts val="1200"/>
              </a:spcAft>
            </a:pPr>
            <a:r>
              <a:rPr lang="en-US" dirty="0" smtClean="0">
                <a:solidFill>
                  <a:srgbClr val="26279E"/>
                </a:solidFill>
                <a:latin typeface="Arial"/>
                <a:cs typeface="Arial"/>
              </a:rPr>
              <a:t>  of tornados, urban heat island effect, etc.</a:t>
            </a:r>
          </a:p>
          <a:p>
            <a:pPr algn="l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26279E"/>
                </a:solidFill>
                <a:latin typeface="Arial"/>
                <a:cs typeface="Arial"/>
              </a:rPr>
              <a:t> Assimilation of higher-resolution data from phased array radar,</a:t>
            </a:r>
          </a:p>
          <a:p>
            <a:pPr algn="l">
              <a:spcAft>
                <a:spcPts val="1200"/>
              </a:spcAft>
            </a:pPr>
            <a:r>
              <a:rPr lang="en-US" dirty="0" smtClean="0">
                <a:solidFill>
                  <a:srgbClr val="26279E"/>
                </a:solidFill>
                <a:latin typeface="Arial"/>
                <a:cs typeface="Arial"/>
              </a:rPr>
              <a:t>  X-band radar, and </a:t>
            </a:r>
            <a:r>
              <a:rPr lang="en-US" dirty="0" err="1" smtClean="0">
                <a:solidFill>
                  <a:srgbClr val="26279E"/>
                </a:solidFill>
                <a:latin typeface="Arial"/>
                <a:cs typeface="Arial"/>
              </a:rPr>
              <a:t>lidar</a:t>
            </a:r>
            <a:r>
              <a:rPr lang="en-US" dirty="0" smtClean="0">
                <a:solidFill>
                  <a:srgbClr val="26279E"/>
                </a:solidFill>
                <a:latin typeface="Arial"/>
                <a:cs typeface="Arial"/>
              </a:rPr>
              <a:t>.</a:t>
            </a:r>
          </a:p>
          <a:p>
            <a:pPr algn="l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26279E"/>
                </a:solidFill>
                <a:latin typeface="Arial"/>
                <a:cs typeface="Arial"/>
              </a:rPr>
              <a:t> Frequent updating for WRF 3D-Var and 4D-Var</a:t>
            </a:r>
          </a:p>
          <a:p>
            <a:pPr algn="l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26279E"/>
                </a:solidFill>
                <a:latin typeface="Arial"/>
                <a:cs typeface="Arial"/>
              </a:rPr>
              <a:t> Diurnal variation of radar data impact</a:t>
            </a:r>
          </a:p>
          <a:p>
            <a:pPr algn="l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26279E"/>
                </a:solidFill>
                <a:latin typeface="Arial"/>
                <a:cs typeface="Arial"/>
              </a:rPr>
              <a:t> Improve QPF of weakly forced convective systems</a:t>
            </a:r>
          </a:p>
          <a:p>
            <a:pPr algn="l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26279E"/>
                </a:solidFill>
                <a:latin typeface="Arial"/>
                <a:cs typeface="Arial"/>
              </a:rPr>
              <a:t> Sensitivity to choice of control variables in WRF-VAR</a:t>
            </a:r>
          </a:p>
          <a:p>
            <a:pPr algn="l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26279E"/>
                </a:solidFill>
                <a:latin typeface="Arial"/>
                <a:cs typeface="Arial"/>
              </a:rPr>
              <a:t> Use more sophisticated microphysical schemes in WRF 4D-Var</a:t>
            </a:r>
          </a:p>
          <a:p>
            <a:pPr algn="l">
              <a:spcAft>
                <a:spcPts val="1200"/>
              </a:spcAft>
            </a:pPr>
            <a:r>
              <a:rPr lang="en-US" dirty="0" smtClean="0">
                <a:solidFill>
                  <a:srgbClr val="26279E"/>
                </a:solidFill>
                <a:latin typeface="Arial"/>
                <a:cs typeface="Arial"/>
              </a:rPr>
              <a:t>…….</a:t>
            </a:r>
          </a:p>
          <a:p>
            <a:pPr algn="l">
              <a:spcAft>
                <a:spcPts val="1200"/>
              </a:spcAft>
              <a:buFont typeface="Arial"/>
              <a:buChar char="•"/>
            </a:pPr>
            <a:endParaRPr lang="en-US" dirty="0">
              <a:solidFill>
                <a:srgbClr val="26279E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/>
                <a:ea typeface="ＭＳ Ｐゴシック" pitchFamily="-65" charset="-128"/>
                <a:cs typeface="Arial"/>
              </a:rPr>
              <a:t>References</a:t>
            </a:r>
            <a:endParaRPr lang="en-US" dirty="0">
              <a:solidFill>
                <a:srgbClr val="FFFF00"/>
              </a:solidFill>
              <a:latin typeface="Arial"/>
              <a:ea typeface="ＭＳ Ｐゴシック" pitchFamily="-65" charset="-128"/>
              <a:cs typeface="Arial"/>
            </a:endParaRP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800" dirty="0">
                <a:ea typeface="ＭＳ Ｐゴシック" pitchFamily="-65" charset="-128"/>
                <a:cs typeface="ＭＳ Ｐゴシック" pitchFamily="-65" charset="-128"/>
              </a:rPr>
              <a:t>Sun, J., D. W. Flicker, and D. K. Lilly, 1991: Recovery of three-dimensional wind and temperature fields from single-Doppler radar data. </a:t>
            </a:r>
            <a:r>
              <a:rPr lang="en-US" sz="1800" i="1" dirty="0">
                <a:ea typeface="ＭＳ Ｐゴシック" pitchFamily="-65" charset="-128"/>
                <a:cs typeface="ＭＳ Ｐゴシック" pitchFamily="-65" charset="-128"/>
              </a:rPr>
              <a:t>J. Atmos. Sci.</a:t>
            </a:r>
            <a:r>
              <a:rPr lang="en-US" sz="1800" dirty="0">
                <a:ea typeface="ＭＳ Ｐゴシック" pitchFamily="-65" charset="-128"/>
                <a:cs typeface="ＭＳ Ｐゴシック" pitchFamily="-65" charset="-128"/>
              </a:rPr>
              <a:t>, </a:t>
            </a:r>
            <a:r>
              <a:rPr lang="en-US" sz="1800" b="1" dirty="0">
                <a:ea typeface="ＭＳ Ｐゴシック" pitchFamily="-65" charset="-128"/>
                <a:cs typeface="ＭＳ Ｐゴシック" pitchFamily="-65" charset="-128"/>
              </a:rPr>
              <a:t>48</a:t>
            </a:r>
            <a:r>
              <a:rPr lang="en-US" sz="1800" dirty="0">
                <a:ea typeface="ＭＳ Ｐゴシック" pitchFamily="-65" charset="-128"/>
                <a:cs typeface="ＭＳ Ｐゴシック" pitchFamily="-65" charset="-128"/>
              </a:rPr>
              <a:t>, 876-890.</a:t>
            </a:r>
            <a:endParaRPr lang="en-US" sz="1800" dirty="0" smtClean="0">
              <a:ea typeface="ＭＳ Ｐゴシック" pitchFamily="-65" charset="-128"/>
              <a:cs typeface="ＭＳ Ｐゴシック" pitchFamily="-65" charset="-128"/>
            </a:endParaRPr>
          </a:p>
          <a:p>
            <a:pPr>
              <a:buNone/>
            </a:pPr>
            <a:r>
              <a:rPr lang="en-US" sz="1800" dirty="0" smtClean="0"/>
              <a:t>Sun J., and N. A. Crook, 1997: Dynamical and microphysical retrieval from Doppler radar observations using a cloud model and its </a:t>
            </a:r>
            <a:r>
              <a:rPr lang="en-US" sz="1800" dirty="0" err="1" smtClean="0"/>
              <a:t>adjoint</a:t>
            </a:r>
            <a:r>
              <a:rPr lang="en-US" sz="1800" dirty="0" smtClean="0"/>
              <a:t>: Part I. model development and simulated data experiments. </a:t>
            </a:r>
            <a:r>
              <a:rPr lang="en-US" sz="1800" i="1" dirty="0" smtClean="0"/>
              <a:t>J. Atmos. Sci</a:t>
            </a:r>
            <a:r>
              <a:rPr lang="en-US" sz="1800" dirty="0" smtClean="0"/>
              <a:t>., </a:t>
            </a:r>
            <a:r>
              <a:rPr lang="en-US" sz="1800" b="1" dirty="0" smtClean="0"/>
              <a:t>54</a:t>
            </a:r>
            <a:r>
              <a:rPr lang="en-US" sz="1800" dirty="0" smtClean="0"/>
              <a:t>, 1642-1661.</a:t>
            </a:r>
          </a:p>
          <a:p>
            <a:pPr>
              <a:buNone/>
            </a:pPr>
            <a:r>
              <a:rPr lang="en-US" sz="1800" dirty="0" smtClean="0"/>
              <a:t>Sun J., and N.A. Crook, 1998: Dynamical and microphysical retrieval from Doppler radar observations using a cloud model and its </a:t>
            </a:r>
            <a:r>
              <a:rPr lang="en-US" sz="1800" dirty="0" err="1" smtClean="0"/>
              <a:t>adjoint</a:t>
            </a:r>
            <a:r>
              <a:rPr lang="en-US" sz="1800" dirty="0" smtClean="0"/>
              <a:t>: Part II. Retrieval experiments of an observed Florida convective storm, </a:t>
            </a:r>
            <a:r>
              <a:rPr lang="en-US" sz="1800" i="1" dirty="0" smtClean="0"/>
              <a:t>J. Atmos. Sci</a:t>
            </a:r>
            <a:r>
              <a:rPr lang="en-US" sz="1800" dirty="0" smtClean="0"/>
              <a:t>., </a:t>
            </a:r>
            <a:r>
              <a:rPr lang="en-US" sz="1800" b="1" dirty="0" smtClean="0"/>
              <a:t>55</a:t>
            </a:r>
            <a:r>
              <a:rPr lang="en-US" sz="1800" dirty="0" smtClean="0"/>
              <a:t>, 835-852.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dirty="0" smtClean="0">
                <a:ea typeface="ＭＳ Ｐゴシック" pitchFamily="-65" charset="-128"/>
                <a:cs typeface="ＭＳ Ｐゴシック" pitchFamily="-65" charset="-128"/>
              </a:rPr>
              <a:t>Sun</a:t>
            </a:r>
            <a:r>
              <a:rPr lang="en-US" sz="1800" dirty="0">
                <a:ea typeface="ＭＳ Ｐゴシック" pitchFamily="-65" charset="-128"/>
                <a:cs typeface="ＭＳ Ｐゴシック" pitchFamily="-65" charset="-128"/>
              </a:rPr>
              <a:t>, J., and N. A. Crook, 2001: Real-time low-level wind and temperature analysis using single WSR-88D data, </a:t>
            </a:r>
            <a:r>
              <a:rPr lang="en-US" sz="1800" i="1" dirty="0" err="1">
                <a:ea typeface="ＭＳ Ｐゴシック" pitchFamily="-65" charset="-128"/>
                <a:cs typeface="ＭＳ Ｐゴシック" pitchFamily="-65" charset="-128"/>
              </a:rPr>
              <a:t>Wea</a:t>
            </a:r>
            <a:r>
              <a:rPr lang="en-US" sz="1800" i="1" dirty="0">
                <a:ea typeface="ＭＳ Ｐゴシック" pitchFamily="-65" charset="-128"/>
                <a:cs typeface="ＭＳ Ｐゴシック" pitchFamily="-65" charset="-128"/>
              </a:rPr>
              <a:t>. Forecasting, </a:t>
            </a:r>
            <a:r>
              <a:rPr lang="en-US" sz="1800" b="1" dirty="0">
                <a:ea typeface="ＭＳ Ｐゴシック" pitchFamily="-65" charset="-128"/>
                <a:cs typeface="ＭＳ Ｐゴシック" pitchFamily="-65" charset="-128"/>
              </a:rPr>
              <a:t>16,</a:t>
            </a:r>
            <a:r>
              <a:rPr lang="en-US" sz="1800" i="1" dirty="0"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1800" dirty="0">
                <a:ea typeface="ＭＳ Ｐゴシック" pitchFamily="-65" charset="-128"/>
                <a:cs typeface="ＭＳ Ｐゴシック" pitchFamily="-65" charset="-128"/>
              </a:rPr>
              <a:t>117-132</a:t>
            </a:r>
            <a:r>
              <a:rPr lang="en-US" sz="1800" dirty="0" smtClean="0">
                <a:ea typeface="ＭＳ Ｐゴシック" pitchFamily="-65" charset="-128"/>
                <a:cs typeface="ＭＳ Ｐゴシック" pitchFamily="-65" charset="-128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noProof="1" smtClean="0">
                <a:solidFill>
                  <a:srgbClr val="000000"/>
                </a:solidFill>
                <a:ea typeface="ＭＳ Ｐゴシック" pitchFamily="-65" charset="-128"/>
                <a:cs typeface="ＭＳ Ｐゴシック" pitchFamily="-65" charset="-128"/>
              </a:rPr>
              <a:t>Crook, N. A., and J. Sun, 2004: Analysis and forecasting of the low-level wind during the Sydney 2000 forecast demonstration project. </a:t>
            </a:r>
            <a:r>
              <a:rPr lang="en-US" sz="1800" i="1" noProof="1" smtClean="0">
                <a:solidFill>
                  <a:srgbClr val="000000"/>
                </a:solidFill>
                <a:ea typeface="ＭＳ Ｐゴシック" pitchFamily="-65" charset="-128"/>
                <a:cs typeface="ＭＳ Ｐゴシック" pitchFamily="-65" charset="-128"/>
              </a:rPr>
              <a:t>Wea. Forecasting</a:t>
            </a:r>
            <a:r>
              <a:rPr lang="en-US" sz="1800" noProof="1" smtClean="0">
                <a:solidFill>
                  <a:srgbClr val="000000"/>
                </a:solidFill>
                <a:ea typeface="ＭＳ Ｐゴシック" pitchFamily="-65" charset="-128"/>
                <a:cs typeface="ＭＳ Ｐゴシック" pitchFamily="-65" charset="-128"/>
              </a:rPr>
              <a:t>., </a:t>
            </a:r>
            <a:r>
              <a:rPr lang="en-US" sz="1800" b="1" noProof="1" smtClean="0">
                <a:solidFill>
                  <a:srgbClr val="000000"/>
                </a:solidFill>
                <a:ea typeface="ＭＳ Ｐゴシック" pitchFamily="-65" charset="-128"/>
                <a:cs typeface="ＭＳ Ｐゴシック" pitchFamily="-65" charset="-128"/>
              </a:rPr>
              <a:t>19</a:t>
            </a:r>
            <a:r>
              <a:rPr lang="en-US" sz="1800" noProof="1" smtClean="0">
                <a:solidFill>
                  <a:srgbClr val="000000"/>
                </a:solidFill>
                <a:ea typeface="ＭＳ Ｐゴシック" pitchFamily="-65" charset="-128"/>
                <a:cs typeface="ＭＳ Ｐゴシック" pitchFamily="-65" charset="-128"/>
              </a:rPr>
              <a:t>, 151-167.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dirty="0" smtClean="0">
                <a:ea typeface="ＭＳ Ｐゴシック" pitchFamily="-65" charset="-128"/>
                <a:cs typeface="ＭＳ Ｐゴシック" pitchFamily="-65" charset="-128"/>
              </a:rPr>
              <a:t>Sun, J., M. Chen, and Y. Wang, 2009: A frequent-updating analysis system based on radar, surface, and </a:t>
            </a:r>
            <a:r>
              <a:rPr lang="en-US" sz="1800" dirty="0" err="1" smtClean="0">
                <a:ea typeface="ＭＳ Ｐゴシック" pitchFamily="-65" charset="-128"/>
                <a:cs typeface="ＭＳ Ｐゴシック" pitchFamily="-65" charset="-128"/>
              </a:rPr>
              <a:t>mesoscale</a:t>
            </a:r>
            <a:r>
              <a:rPr lang="en-US" sz="1800" dirty="0" smtClean="0">
                <a:ea typeface="ＭＳ Ｐゴシック" pitchFamily="-65" charset="-128"/>
                <a:cs typeface="ＭＳ Ｐゴシック" pitchFamily="-65" charset="-128"/>
              </a:rPr>
              <a:t> model data for the Beijing 2008 forecast demonstration project. Submitted to </a:t>
            </a:r>
            <a:r>
              <a:rPr lang="en-US" sz="1800" i="1" dirty="0" err="1" smtClean="0">
                <a:ea typeface="ＭＳ Ｐゴシック" pitchFamily="-65" charset="-128"/>
                <a:cs typeface="ＭＳ Ｐゴシック" pitchFamily="-65" charset="-128"/>
              </a:rPr>
              <a:t>Wea</a:t>
            </a:r>
            <a:r>
              <a:rPr lang="en-US" sz="1800" i="1" dirty="0" smtClean="0">
                <a:ea typeface="ＭＳ Ｐゴシック" pitchFamily="-65" charset="-128"/>
                <a:cs typeface="ＭＳ Ｐゴシック" pitchFamily="-65" charset="-128"/>
              </a:rPr>
              <a:t>. Forecasting.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800" dirty="0" smtClean="0">
              <a:ea typeface="ＭＳ Ｐゴシック" pitchFamily="-65" charset="-128"/>
              <a:cs typeface="ＭＳ Ｐゴシック" pitchFamily="-65" charset="-128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2000" dirty="0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/>
                <a:ea typeface="ＭＳ Ｐゴシック" pitchFamily="-65" charset="-128"/>
                <a:cs typeface="Arial"/>
              </a:rPr>
              <a:t>References</a:t>
            </a:r>
            <a:endParaRPr lang="en-US" dirty="0">
              <a:solidFill>
                <a:srgbClr val="FFFF00"/>
              </a:solidFill>
              <a:latin typeface="Arial"/>
              <a:ea typeface="ＭＳ Ｐゴシック" pitchFamily="-65" charset="-128"/>
              <a:cs typeface="Arial"/>
            </a:endParaRP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en-US" sz="1800" dirty="0" smtClean="0"/>
              <a:t>Wilson, J., N. A. Crook, C. K. Mueller, J. Sun, and M. Dixon, 1998: </a:t>
            </a:r>
            <a:r>
              <a:rPr lang="en-US" sz="1800" dirty="0" err="1" smtClean="0"/>
              <a:t>Nowcasting</a:t>
            </a:r>
            <a:r>
              <a:rPr lang="en-US" sz="1800" dirty="0" smtClean="0"/>
              <a:t> thunderstorms: A status report. </a:t>
            </a:r>
            <a:r>
              <a:rPr lang="en-US" sz="1800" i="1" dirty="0" smtClean="0"/>
              <a:t>Bull</a:t>
            </a:r>
            <a:r>
              <a:rPr lang="en-US" sz="1800" dirty="0" smtClean="0"/>
              <a:t>. </a:t>
            </a:r>
            <a:r>
              <a:rPr lang="en-US" sz="1800" i="1" dirty="0" smtClean="0"/>
              <a:t>Amer. Meteor. Soc</a:t>
            </a:r>
            <a:r>
              <a:rPr lang="en-US" sz="1800" dirty="0" smtClean="0"/>
              <a:t>., </a:t>
            </a:r>
            <a:r>
              <a:rPr lang="en-US" sz="1800" b="1" dirty="0" smtClean="0"/>
              <a:t>79</a:t>
            </a:r>
            <a:r>
              <a:rPr lang="en-US" sz="1800" dirty="0" smtClean="0"/>
              <a:t>, 2079-2099.</a:t>
            </a:r>
          </a:p>
          <a:p>
            <a:pPr>
              <a:lnSpc>
                <a:spcPct val="80000"/>
              </a:lnSpc>
              <a:buNone/>
            </a:pPr>
            <a:r>
              <a:rPr lang="en-US" sz="1800" dirty="0" smtClean="0"/>
              <a:t>Sun, J., 2005: Convective-scale assimilation of radar data: progress and challenges. </a:t>
            </a:r>
            <a:r>
              <a:rPr lang="en-US" sz="1800" i="1" dirty="0" smtClean="0"/>
              <a:t>Q. J. R. </a:t>
            </a:r>
            <a:r>
              <a:rPr lang="en-US" sz="1800" i="1" dirty="0" err="1" smtClean="0"/>
              <a:t>Meteorol</a:t>
            </a:r>
            <a:r>
              <a:rPr lang="en-US" sz="1800" i="1" dirty="0" smtClean="0"/>
              <a:t>. Soc., 131, 3439-3463.</a:t>
            </a:r>
            <a:endParaRPr lang="en-US" sz="1800" dirty="0" smtClean="0"/>
          </a:p>
          <a:p>
            <a:pPr>
              <a:lnSpc>
                <a:spcPct val="80000"/>
              </a:lnSpc>
              <a:buNone/>
            </a:pPr>
            <a:r>
              <a:rPr lang="en-US" sz="1800" dirty="0" smtClean="0"/>
              <a:t>Sun, J., and Y. Zhang, 2008: Assimilation of </a:t>
            </a:r>
            <a:r>
              <a:rPr lang="en-US" sz="1800" dirty="0" err="1" smtClean="0"/>
              <a:t>multipule</a:t>
            </a:r>
            <a:r>
              <a:rPr lang="en-US" sz="1800" dirty="0" smtClean="0"/>
              <a:t> WSR_88D Radar  observations and prediction of a squall line observed during IHOP. </a:t>
            </a:r>
            <a:r>
              <a:rPr lang="en-US" sz="1800" i="1" dirty="0" smtClean="0"/>
              <a:t>Mon. </a:t>
            </a:r>
            <a:r>
              <a:rPr lang="en-US" sz="1800" i="1" dirty="0" err="1" smtClean="0"/>
              <a:t>Wea</a:t>
            </a:r>
            <a:r>
              <a:rPr lang="en-US" sz="1800" i="1" dirty="0" smtClean="0"/>
              <a:t>. Rev</a:t>
            </a:r>
            <a:r>
              <a:rPr lang="en-US" sz="1800" dirty="0" smtClean="0"/>
              <a:t>., </a:t>
            </a:r>
            <a:r>
              <a:rPr lang="en-US" sz="1800" b="1" dirty="0" smtClean="0"/>
              <a:t>136</a:t>
            </a:r>
            <a:r>
              <a:rPr lang="en-US" sz="1800" dirty="0" smtClean="0"/>
              <a:t>, 2364-2388. </a:t>
            </a:r>
          </a:p>
          <a:p>
            <a:pPr>
              <a:buNone/>
            </a:pPr>
            <a:r>
              <a:rPr lang="en-US" sz="1800" dirty="0" smtClean="0"/>
              <a:t>Xiao, Q., Y.-H. </a:t>
            </a:r>
            <a:r>
              <a:rPr lang="en-US" sz="1800" dirty="0" err="1" smtClean="0"/>
              <a:t>Kuo</a:t>
            </a:r>
            <a:r>
              <a:rPr lang="en-US" sz="1800" dirty="0" smtClean="0"/>
              <a:t>, J. Sun, W.-C. Lee, E. Lim, Y. </a:t>
            </a:r>
            <a:r>
              <a:rPr lang="en-US" sz="1800" dirty="0" err="1" smtClean="0"/>
              <a:t>Guo</a:t>
            </a:r>
            <a:r>
              <a:rPr lang="en-US" sz="1800" dirty="0" smtClean="0"/>
              <a:t>, D. M. Barker, 2005: Assimilation of Doppler radar observations with a regional 3D-Var system: impact of Doppler velocities on forecasts of a heavy rainfall case. </a:t>
            </a:r>
            <a:r>
              <a:rPr lang="en-US" sz="1800" i="1" dirty="0" smtClean="0"/>
              <a:t>J. Appl. Meteor</a:t>
            </a:r>
            <a:r>
              <a:rPr lang="en-US" sz="1800" dirty="0" smtClean="0"/>
              <a:t>. </a:t>
            </a:r>
            <a:r>
              <a:rPr lang="en-US" sz="1800" b="1" dirty="0" smtClean="0"/>
              <a:t>44</a:t>
            </a:r>
            <a:r>
              <a:rPr lang="en-US" sz="1800" dirty="0" smtClean="0"/>
              <a:t>, 768-788.</a:t>
            </a:r>
          </a:p>
          <a:p>
            <a:pPr>
              <a:buNone/>
            </a:pPr>
            <a:r>
              <a:rPr lang="en-US" sz="1800" dirty="0" smtClean="0"/>
              <a:t>Xiao, Q., Y.-H. </a:t>
            </a:r>
            <a:r>
              <a:rPr lang="en-US" sz="1800" dirty="0" err="1" smtClean="0"/>
              <a:t>Kuo</a:t>
            </a:r>
            <a:r>
              <a:rPr lang="en-US" sz="1800" dirty="0" smtClean="0"/>
              <a:t>, J. Sun, W.-C. Lee, and D. Barker, 2007: An Approach of Doppler Reflectivity Data Assimilation and its Assessment with the  Inland QPF of Typhoon </a:t>
            </a:r>
            <a:r>
              <a:rPr lang="en-US" sz="1800" dirty="0" err="1" smtClean="0"/>
              <a:t>Rusa</a:t>
            </a:r>
            <a:r>
              <a:rPr lang="en-US" sz="1800" dirty="0" smtClean="0"/>
              <a:t> (2002) at Landfall, </a:t>
            </a:r>
            <a:r>
              <a:rPr lang="en-US" sz="1800" i="1" dirty="0" smtClean="0"/>
              <a:t>J. Appl. Meteor.,</a:t>
            </a:r>
            <a:r>
              <a:rPr lang="en-US" sz="1800" dirty="0" smtClean="0"/>
              <a:t> 46, 14-22.</a:t>
            </a:r>
          </a:p>
          <a:p>
            <a:pPr>
              <a:buNone/>
            </a:pPr>
            <a:r>
              <a:rPr lang="en-US" sz="1800" dirty="0" smtClean="0"/>
              <a:t>Sun, J., S. Trier, Q. Xiao, M. Weisman, H. Wang, Z. Ying,  Y. Zhang, and Mei </a:t>
            </a:r>
            <a:r>
              <a:rPr lang="en-US" sz="1800" dirty="0" err="1" smtClean="0"/>
              <a:t>Xu</a:t>
            </a:r>
            <a:r>
              <a:rPr lang="en-US" sz="1800" dirty="0" smtClean="0"/>
              <a:t>, 2012: 0-12 hour warm-season precipitation forecast over the central United States: sensitivity to model initialization. </a:t>
            </a:r>
            <a:r>
              <a:rPr lang="en-US" sz="1800" i="1" dirty="0" err="1" smtClean="0"/>
              <a:t>Wea</a:t>
            </a:r>
            <a:r>
              <a:rPr lang="en-US" sz="1800" i="1" dirty="0" smtClean="0"/>
              <a:t>. Forecasting, </a:t>
            </a:r>
            <a:r>
              <a:rPr lang="en-US" sz="1800" dirty="0" smtClean="0"/>
              <a:t>In press.</a:t>
            </a:r>
            <a:endParaRPr lang="en-US" sz="1800" b="1" dirty="0" smtClean="0"/>
          </a:p>
          <a:p>
            <a:pPr>
              <a:buNone/>
            </a:pPr>
            <a:endParaRPr lang="en-US" sz="1800" dirty="0" smtClean="0"/>
          </a:p>
          <a:p>
            <a:pPr>
              <a:lnSpc>
                <a:spcPct val="80000"/>
              </a:lnSpc>
              <a:buFontTx/>
              <a:buNone/>
            </a:pPr>
            <a:endParaRPr lang="en-US" sz="2000" dirty="0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/>
                <a:ea typeface="ＭＳ Ｐゴシック" pitchFamily="-65" charset="-128"/>
                <a:cs typeface="Arial"/>
              </a:rPr>
              <a:t>References</a:t>
            </a:r>
            <a:endParaRPr lang="en-US" dirty="0">
              <a:solidFill>
                <a:srgbClr val="FFFF00"/>
              </a:solidFill>
              <a:latin typeface="Arial"/>
              <a:ea typeface="ＭＳ Ｐゴシック" pitchFamily="-65" charset="-128"/>
              <a:cs typeface="Aria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1800" dirty="0" smtClean="0"/>
              <a:t>Wang H., J. Sun, Fan, S., and X. Huang, 2012: Indirect assimilation of radar reflectivity with WRF 3D-Var and its impact on prediction of four summertime convective events. Submitted to </a:t>
            </a:r>
            <a:r>
              <a:rPr lang="en-US" sz="1800" i="1" dirty="0" smtClean="0"/>
              <a:t>J. Appl. Meteor. </a:t>
            </a:r>
            <a:r>
              <a:rPr lang="en-US" sz="1800" i="1" dirty="0" err="1" smtClean="0"/>
              <a:t>Climatol</a:t>
            </a:r>
            <a:r>
              <a:rPr lang="en-US" sz="1800" i="1" dirty="0" smtClean="0"/>
              <a:t>..</a:t>
            </a:r>
            <a:endParaRPr lang="en-US" sz="1800" b="1" dirty="0" smtClean="0"/>
          </a:p>
          <a:p>
            <a:pPr>
              <a:buNone/>
            </a:pPr>
            <a:r>
              <a:rPr lang="en-US" sz="1800" dirty="0" smtClean="0"/>
              <a:t>Wang H., J. Sun, </a:t>
            </a:r>
            <a:r>
              <a:rPr lang="en-US" sz="1800" dirty="0" err="1" smtClean="0"/>
              <a:t>Xin</a:t>
            </a:r>
            <a:r>
              <a:rPr lang="en-US" sz="1800" dirty="0" smtClean="0"/>
              <a:t> Zhang, X. Huang, and T. </a:t>
            </a:r>
            <a:r>
              <a:rPr lang="en-US" sz="1800" dirty="0" err="1" smtClean="0"/>
              <a:t>Auligne</a:t>
            </a:r>
            <a:r>
              <a:rPr lang="en-US" sz="1800" dirty="0" smtClean="0"/>
              <a:t>, 2012: Radar data assimilation with WRF 4D-Var: Part I. system development and preliminary testing. Submitted to </a:t>
            </a:r>
            <a:r>
              <a:rPr lang="en-US" sz="1800" i="1" dirty="0" smtClean="0"/>
              <a:t>Mon. </a:t>
            </a:r>
            <a:r>
              <a:rPr lang="en-US" sz="1800" i="1" dirty="0" err="1" smtClean="0"/>
              <a:t>Wea</a:t>
            </a:r>
            <a:r>
              <a:rPr lang="en-US" sz="1800" i="1" dirty="0" smtClean="0"/>
              <a:t>. Rev.</a:t>
            </a:r>
            <a:endParaRPr lang="en-US" sz="1800" b="1" dirty="0" smtClean="0"/>
          </a:p>
          <a:p>
            <a:pPr>
              <a:buNone/>
            </a:pPr>
            <a:r>
              <a:rPr lang="en-US" sz="1800" dirty="0" smtClean="0"/>
              <a:t>Sun, J., and H. Wang, 2012: Radar data assimilation with WRF 4D-Var: Part II. Comparison with 3D-Var for a squall line case. Submitted to </a:t>
            </a:r>
            <a:r>
              <a:rPr lang="en-US" sz="1800" i="1" dirty="0" smtClean="0"/>
              <a:t>Mon. </a:t>
            </a:r>
            <a:r>
              <a:rPr lang="en-US" sz="1800" i="1" dirty="0" err="1" smtClean="0"/>
              <a:t>Wea</a:t>
            </a:r>
            <a:r>
              <a:rPr lang="en-US" sz="1800" i="1" dirty="0" smtClean="0"/>
              <a:t>. Rev.</a:t>
            </a:r>
            <a:endParaRPr lang="en-US" sz="1800" b="1" dirty="0" smtClean="0"/>
          </a:p>
          <a:p>
            <a:pPr>
              <a:buNone/>
            </a:pP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43000"/>
            <a:ext cx="7772400" cy="3657600"/>
          </a:xfrm>
        </p:spPr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Now the question</a:t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/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solidFill>
                  <a:srgbClr val="191E7A"/>
                </a:solidFill>
                <a:latin typeface="Arial"/>
                <a:cs typeface="Arial"/>
              </a:rPr>
              <a:t>Can radar observations be assimilated into NWP models to improve short-term prediction of high impact weather?</a:t>
            </a:r>
            <a:endParaRPr lang="en-US" dirty="0">
              <a:solidFill>
                <a:srgbClr val="191E7A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762000" y="381000"/>
            <a:ext cx="8001000" cy="7651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latin typeface="Helvetica Neue" pitchFamily="-65" charset="0"/>
              </a:rPr>
              <a:t>Outline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dirty="0">
              <a:solidFill>
                <a:srgbClr val="000066"/>
              </a:solidFill>
              <a:latin typeface="Helvetica Neue" pitchFamily="-65" charset="0"/>
            </a:endParaRPr>
          </a:p>
          <a:p>
            <a:pPr algn="l">
              <a:lnSpc>
                <a:spcPct val="80000"/>
              </a:lnSpc>
              <a:spcBef>
                <a:spcPct val="50000"/>
              </a:spcBef>
              <a:buFont typeface="Wingdings" pitchFamily="-65" charset="2"/>
              <a:buChar char="§"/>
            </a:pPr>
            <a:r>
              <a:rPr lang="en-US" dirty="0">
                <a:solidFill>
                  <a:srgbClr val="000066"/>
                </a:solidFill>
                <a:latin typeface="Helvetica Neue" pitchFamily="-65" charset="0"/>
              </a:rPr>
              <a:t>  </a:t>
            </a:r>
            <a:r>
              <a:rPr lang="en-US" b="1" dirty="0">
                <a:solidFill>
                  <a:srgbClr val="000066"/>
                </a:solidFill>
                <a:latin typeface="Helvetica Neue" pitchFamily="-65" charset="0"/>
              </a:rPr>
              <a:t>Background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0066"/>
                </a:solidFill>
                <a:latin typeface="Helvetica Neue" pitchFamily="-65" charset="0"/>
              </a:rPr>
              <a:t>    - Motivation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0066"/>
                </a:solidFill>
                <a:latin typeface="Helvetica Neue" pitchFamily="-65" charset="0"/>
              </a:rPr>
              <a:t>    - Radar </a:t>
            </a:r>
            <a:r>
              <a:rPr lang="en-US" b="1" dirty="0" smtClean="0">
                <a:solidFill>
                  <a:srgbClr val="000066"/>
                </a:solidFill>
                <a:latin typeface="Helvetica Neue" pitchFamily="-65" charset="0"/>
              </a:rPr>
              <a:t>observations and preprocessing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  <a:buFont typeface="Wingdings" pitchFamily="-65" charset="2"/>
              <a:buChar char="§"/>
            </a:pPr>
            <a:r>
              <a:rPr lang="en-US" b="1" dirty="0" smtClean="0">
                <a:solidFill>
                  <a:srgbClr val="000066"/>
                </a:solidFill>
                <a:latin typeface="Helvetica Neue" pitchFamily="-65" charset="0"/>
              </a:rPr>
              <a:t>  </a:t>
            </a:r>
            <a:r>
              <a:rPr lang="en-US" b="1" dirty="0" smtClean="0">
                <a:solidFill>
                  <a:srgbClr val="FF0000"/>
                </a:solidFill>
                <a:latin typeface="Helvetica Neue" pitchFamily="-65" charset="0"/>
              </a:rPr>
              <a:t>Basic concept of </a:t>
            </a:r>
            <a:r>
              <a:rPr lang="en-US" b="1" dirty="0" err="1" smtClean="0">
                <a:solidFill>
                  <a:srgbClr val="FF0000"/>
                </a:solidFill>
                <a:latin typeface="Helvetica Neue" pitchFamily="-65" charset="0"/>
              </a:rPr>
              <a:t>variational</a:t>
            </a:r>
            <a:r>
              <a:rPr lang="en-US" b="1" dirty="0" smtClean="0">
                <a:solidFill>
                  <a:srgbClr val="FF0000"/>
                </a:solidFill>
                <a:latin typeface="Helvetica Neue" pitchFamily="-65" charset="0"/>
              </a:rPr>
              <a:t> data assimilation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  <a:buFont typeface="Wingdings" pitchFamily="-65" charset="2"/>
              <a:buChar char="§"/>
            </a:pPr>
            <a:r>
              <a:rPr lang="en-US" b="1" dirty="0" smtClean="0">
                <a:solidFill>
                  <a:srgbClr val="000066"/>
                </a:solidFill>
                <a:latin typeface="Helvetica Neue" pitchFamily="-65" charset="0"/>
              </a:rPr>
              <a:t>  </a:t>
            </a:r>
            <a:r>
              <a:rPr lang="en-US" b="1" dirty="0" err="1">
                <a:solidFill>
                  <a:srgbClr val="191E7A"/>
                </a:solidFill>
                <a:latin typeface="Helvetica Neue" pitchFamily="-65" charset="0"/>
              </a:rPr>
              <a:t>Variational</a:t>
            </a:r>
            <a:r>
              <a:rPr lang="en-US" b="1" dirty="0">
                <a:solidFill>
                  <a:srgbClr val="191E7A"/>
                </a:solidFill>
                <a:latin typeface="Helvetica Neue" pitchFamily="-65" charset="0"/>
              </a:rPr>
              <a:t> Doppler Radar Analysis System (VDRAS)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b="1" dirty="0">
                <a:solidFill>
                  <a:srgbClr val="191E7A"/>
                </a:solidFill>
                <a:latin typeface="Helvetica Neue" pitchFamily="-65" charset="0"/>
              </a:rPr>
              <a:t>    - 4D-Var Framework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b="1" dirty="0">
                <a:solidFill>
                  <a:srgbClr val="191E7A"/>
                </a:solidFill>
                <a:latin typeface="Helvetica Neue" pitchFamily="-65" charset="0"/>
              </a:rPr>
              <a:t>    - Results from</a:t>
            </a:r>
            <a:r>
              <a:rPr lang="en-US" b="1" dirty="0" smtClean="0">
                <a:solidFill>
                  <a:srgbClr val="191E7A"/>
                </a:solidFill>
                <a:latin typeface="Helvetica Neue" pitchFamily="-65" charset="0"/>
              </a:rPr>
              <a:t> some applications</a:t>
            </a:r>
            <a:endParaRPr lang="en-US" b="1" dirty="0">
              <a:solidFill>
                <a:srgbClr val="191E7A"/>
              </a:solidFill>
              <a:latin typeface="Helvetica Neue" pitchFamily="-65" charset="0"/>
            </a:endParaRPr>
          </a:p>
          <a:p>
            <a:pPr algn="l">
              <a:lnSpc>
                <a:spcPct val="80000"/>
              </a:lnSpc>
              <a:spcBef>
                <a:spcPct val="50000"/>
              </a:spcBef>
              <a:buFont typeface="Wingdings" pitchFamily="-65" charset="2"/>
              <a:buChar char="§"/>
            </a:pPr>
            <a:r>
              <a:rPr lang="en-US" b="1" dirty="0">
                <a:solidFill>
                  <a:srgbClr val="000066"/>
                </a:solidFill>
                <a:latin typeface="Helvetica Neue" pitchFamily="-65" charset="0"/>
              </a:rPr>
              <a:t> WRF </a:t>
            </a:r>
            <a:r>
              <a:rPr lang="en-US" b="1" dirty="0" err="1">
                <a:solidFill>
                  <a:srgbClr val="000066"/>
                </a:solidFill>
                <a:latin typeface="Helvetica Neue" pitchFamily="-65" charset="0"/>
              </a:rPr>
              <a:t>variational</a:t>
            </a:r>
            <a:r>
              <a:rPr lang="en-US" b="1" dirty="0">
                <a:solidFill>
                  <a:srgbClr val="000066"/>
                </a:solidFill>
                <a:latin typeface="Helvetica Neue" pitchFamily="-65" charset="0"/>
              </a:rPr>
              <a:t> radar data assimilation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0066"/>
                </a:solidFill>
                <a:latin typeface="Helvetica Neue" pitchFamily="-65" charset="0"/>
              </a:rPr>
              <a:t>    - 3D-Var 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0066"/>
                </a:solidFill>
                <a:latin typeface="Helvetica Neue" pitchFamily="-65" charset="0"/>
              </a:rPr>
              <a:t>    - 4D-Var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  <a:buFont typeface="Wingdings" pitchFamily="-65" charset="2"/>
              <a:buChar char="§"/>
            </a:pPr>
            <a:endParaRPr lang="en-US" dirty="0">
              <a:solidFill>
                <a:srgbClr val="000066"/>
              </a:solidFill>
              <a:latin typeface="Helvetica Neue" pitchFamily="-65" charset="0"/>
            </a:endParaRPr>
          </a:p>
          <a:p>
            <a:pPr algn="l">
              <a:lnSpc>
                <a:spcPct val="80000"/>
              </a:lnSpc>
              <a:spcBef>
                <a:spcPct val="50000"/>
              </a:spcBef>
              <a:buFont typeface="Wingdings" pitchFamily="-65" charset="2"/>
              <a:buChar char="§"/>
            </a:pPr>
            <a:endParaRPr lang="en-US" dirty="0">
              <a:solidFill>
                <a:srgbClr val="000066"/>
              </a:solidFill>
              <a:latin typeface="Helvetica Neue" pitchFamily="-65" charset="0"/>
            </a:endParaRPr>
          </a:p>
          <a:p>
            <a:pPr algn="l">
              <a:lnSpc>
                <a:spcPct val="80000"/>
              </a:lnSpc>
              <a:spcBef>
                <a:spcPct val="50000"/>
              </a:spcBef>
              <a:buFont typeface="Wingdings" pitchFamily="-65" charset="2"/>
              <a:buChar char="§"/>
            </a:pPr>
            <a:endParaRPr lang="en-US" dirty="0">
              <a:solidFill>
                <a:srgbClr val="000066"/>
              </a:solidFill>
              <a:latin typeface="Helvetica Neue" pitchFamily="-65" charset="0"/>
            </a:endParaRP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dirty="0">
                <a:solidFill>
                  <a:srgbClr val="000066"/>
                </a:solidFill>
                <a:latin typeface="Helvetica Neue" pitchFamily="-65" charset="0"/>
              </a:rPr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1"/>
          <p:cNvSpPr txBox="1">
            <a:spLocks noChangeArrowheads="1"/>
          </p:cNvSpPr>
          <p:nvPr/>
        </p:nvSpPr>
        <p:spPr bwMode="auto">
          <a:xfrm>
            <a:off x="307975" y="411163"/>
            <a:ext cx="8989529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 dirty="0">
                <a:latin typeface="Helvetica" pitchFamily="-65" charset="0"/>
              </a:rPr>
              <a:t>   Characteristics of</a:t>
            </a:r>
            <a:r>
              <a:rPr lang="en-US" sz="3200" b="1" dirty="0" smtClean="0">
                <a:latin typeface="Helvetica" pitchFamily="-65" charset="0"/>
              </a:rPr>
              <a:t> radar observations</a:t>
            </a:r>
          </a:p>
          <a:p>
            <a:r>
              <a:rPr lang="en-US" sz="3200" b="1" dirty="0" smtClean="0">
                <a:latin typeface="Helvetica" pitchFamily="-65" charset="0"/>
              </a:rPr>
              <a:t>                        (i.e.,WSR-88D)</a:t>
            </a:r>
          </a:p>
          <a:p>
            <a:pPr algn="l"/>
            <a:endParaRPr lang="en-US" sz="3200" dirty="0">
              <a:solidFill>
                <a:srgbClr val="191E7A"/>
              </a:solidFill>
              <a:latin typeface="Helvetica" pitchFamily="-65" charset="0"/>
            </a:endParaRPr>
          </a:p>
          <a:p>
            <a:pPr algn="l"/>
            <a:r>
              <a:rPr lang="en-US" dirty="0">
                <a:solidFill>
                  <a:srgbClr val="191E7A"/>
                </a:solidFill>
                <a:latin typeface="Times" pitchFamily="-65" charset="0"/>
              </a:rPr>
              <a:t>• </a:t>
            </a:r>
            <a:r>
              <a:rPr lang="en-US" sz="2800" b="1" dirty="0">
                <a:solidFill>
                  <a:srgbClr val="191E7A"/>
                </a:solidFill>
                <a:latin typeface="Helvetica" pitchFamily="-65" charset="0"/>
              </a:rPr>
              <a:t>High spatial and temporal resolutions (1km </a:t>
            </a:r>
            <a:r>
              <a:rPr lang="en-US" sz="2800" b="1" dirty="0" err="1">
                <a:solidFill>
                  <a:srgbClr val="191E7A"/>
                </a:solidFill>
                <a:latin typeface="Helvetica" pitchFamily="-65" charset="0"/>
              </a:rPr>
              <a:t>x</a:t>
            </a:r>
            <a:r>
              <a:rPr lang="en-US" sz="2800" b="1" dirty="0">
                <a:solidFill>
                  <a:srgbClr val="191E7A"/>
                </a:solidFill>
                <a:latin typeface="Helvetica" pitchFamily="-65" charset="0"/>
              </a:rPr>
              <a:t> 1</a:t>
            </a:r>
            <a:r>
              <a:rPr lang="en-US" sz="2800" b="1" baseline="30000" dirty="0">
                <a:solidFill>
                  <a:srgbClr val="191E7A"/>
                </a:solidFill>
                <a:latin typeface="Helvetica" pitchFamily="-65" charset="0"/>
              </a:rPr>
              <a:t>o</a:t>
            </a:r>
          </a:p>
          <a:p>
            <a:pPr algn="l"/>
            <a:r>
              <a:rPr lang="en-US" sz="2800" b="1" dirty="0">
                <a:solidFill>
                  <a:srgbClr val="191E7A"/>
                </a:solidFill>
                <a:latin typeface="Helvetica" pitchFamily="-65" charset="0"/>
              </a:rPr>
              <a:t>   every 5-10 min.)</a:t>
            </a:r>
          </a:p>
          <a:p>
            <a:pPr algn="l"/>
            <a:endParaRPr lang="en-US" sz="2800" b="1" dirty="0">
              <a:solidFill>
                <a:srgbClr val="191E7A"/>
              </a:solidFill>
              <a:latin typeface="Helvetica" pitchFamily="-65" charset="0"/>
            </a:endParaRPr>
          </a:p>
          <a:p>
            <a:pPr algn="l"/>
            <a:r>
              <a:rPr lang="en-US" sz="2800" b="1" dirty="0">
                <a:solidFill>
                  <a:srgbClr val="191E7A"/>
                </a:solidFill>
                <a:latin typeface="Helvetica" pitchFamily="-65" charset="0"/>
              </a:rPr>
              <a:t>• Only radial velocity and reflectivity available</a:t>
            </a:r>
          </a:p>
          <a:p>
            <a:pPr algn="l"/>
            <a:endParaRPr lang="en-US" sz="2800" b="1" dirty="0">
              <a:solidFill>
                <a:srgbClr val="191E7A"/>
              </a:solidFill>
              <a:latin typeface="Helvetica" pitchFamily="-65" charset="0"/>
            </a:endParaRPr>
          </a:p>
          <a:p>
            <a:pPr algn="l"/>
            <a:r>
              <a:rPr lang="en-US" sz="2800" b="1" dirty="0">
                <a:solidFill>
                  <a:srgbClr val="191E7A"/>
                </a:solidFill>
                <a:latin typeface="Helvetica" pitchFamily="-65" charset="0"/>
              </a:rPr>
              <a:t>• Limited coverage – 50-100km in the clear-air </a:t>
            </a:r>
          </a:p>
          <a:p>
            <a:pPr algn="l"/>
            <a:r>
              <a:rPr lang="en-US" sz="2800" b="1" dirty="0">
                <a:solidFill>
                  <a:srgbClr val="191E7A"/>
                </a:solidFill>
                <a:latin typeface="Helvetica" pitchFamily="-65" charset="0"/>
              </a:rPr>
              <a:t>   boundary layer and 200-250km when storms exist</a:t>
            </a:r>
          </a:p>
          <a:p>
            <a:pPr algn="l"/>
            <a:endParaRPr lang="en-US" sz="2800" b="1" dirty="0">
              <a:solidFill>
                <a:srgbClr val="191E7A"/>
              </a:solidFill>
              <a:latin typeface="Helvetica" pitchFamily="-65" charset="0"/>
            </a:endParaRPr>
          </a:p>
          <a:p>
            <a:pPr algn="l">
              <a:buFontTx/>
              <a:buChar char="•"/>
            </a:pPr>
            <a:r>
              <a:rPr lang="en-US" sz="2800" b="1" dirty="0">
                <a:solidFill>
                  <a:srgbClr val="191E7A"/>
                </a:solidFill>
                <a:latin typeface="Helvetica" pitchFamily="-65" charset="0"/>
              </a:rPr>
              <a:t> Huge amount  of data </a:t>
            </a:r>
          </a:p>
          <a:p>
            <a:pPr algn="l"/>
            <a:r>
              <a:rPr lang="en-US" sz="2800" b="1" dirty="0">
                <a:solidFill>
                  <a:srgbClr val="191E7A"/>
                </a:solidFill>
                <a:latin typeface="Helvetica" pitchFamily="-65" charset="0"/>
              </a:rPr>
              <a:t>  </a:t>
            </a:r>
            <a:r>
              <a:rPr lang="en-US" sz="2800" b="1" i="1" dirty="0">
                <a:solidFill>
                  <a:srgbClr val="191E7A"/>
                </a:solidFill>
                <a:latin typeface="Times" pitchFamily="-65" charset="0"/>
              </a:rPr>
              <a:t>In a storm mode, the estimate number of data is</a:t>
            </a:r>
          </a:p>
          <a:p>
            <a:pPr algn="l"/>
            <a:r>
              <a:rPr lang="en-US" sz="2800" b="1" i="1" dirty="0">
                <a:solidFill>
                  <a:srgbClr val="191E7A"/>
                </a:solidFill>
                <a:latin typeface="Times" pitchFamily="-65" charset="0"/>
              </a:rPr>
              <a:t>  ~ 3 million/5 min from one radar</a:t>
            </a:r>
          </a:p>
          <a:p>
            <a:pPr algn="l"/>
            <a:r>
              <a:rPr lang="en-US" sz="2800" b="1" dirty="0">
                <a:solidFill>
                  <a:srgbClr val="191E7A"/>
                </a:solidFill>
                <a:latin typeface="Times" pitchFamily="-65" charset="0"/>
              </a:rPr>
              <a:t>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E:\Program Files\Microsoft Office\Templates\Blank Presentation.pot</Template>
  <TotalTime>12703</TotalTime>
  <Words>3798</Words>
  <Application>Microsoft Macintosh PowerPoint</Application>
  <PresentationFormat>On-screen Show (4:3)</PresentationFormat>
  <Paragraphs>695</Paragraphs>
  <Slides>69</Slides>
  <Notes>45</Notes>
  <HiddenSlides>0</HiddenSlides>
  <MMClips>6</MMClips>
  <ScaleCrop>false</ScaleCrop>
  <HeadingPairs>
    <vt:vector size="8" baseType="variant">
      <vt:variant>
        <vt:lpstr>Design Template</vt:lpstr>
      </vt:variant>
      <vt:variant>
        <vt:i4>1</vt:i4>
      </vt:variant>
      <vt:variant>
        <vt:lpstr>Links</vt:lpstr>
      </vt:variant>
      <vt:variant>
        <vt:i4>3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69</vt:i4>
      </vt:variant>
    </vt:vector>
  </HeadingPairs>
  <TitlesOfParts>
    <vt:vector size="77" baseType="lpstr">
      <vt:lpstr>Blank Presentation</vt:lpstr>
      <vt:lpstr>users:sunj:Documents:PAPER:WRF-4DVAR:4DVAR_RadarDA_PartII_subm.doc!OLE_LINK2</vt:lpstr>
      <vt:lpstr>users:sunj:Documents:PAPER:WRF-4DVAR:4DVAR_RadarDA_PartII_subm.doc!OLE_LINK1</vt:lpstr>
      <vt:lpstr>users:sunj:Documents:PAPER:WRF-4DVAR:4DVAR_RadarDA_PartII_subm.doc!OLE_LINK5</vt:lpstr>
      <vt:lpstr>Picture</vt:lpstr>
      <vt:lpstr>Document</vt:lpstr>
      <vt:lpstr>Equation</vt:lpstr>
      <vt:lpstr>公式</vt:lpstr>
      <vt:lpstr>Slide 1</vt:lpstr>
      <vt:lpstr>Slide 2</vt:lpstr>
      <vt:lpstr>Cloud-scale modeling since 1960’s </vt:lpstr>
      <vt:lpstr>Lilly’s motivating publication (1990) -- NWP of thunderstorms - has its time come? </vt:lpstr>
      <vt:lpstr>Operational NWP: poor short-term QPF skill  </vt:lpstr>
      <vt:lpstr>Example of model spin-up from BAMEX  </vt:lpstr>
      <vt:lpstr>Now the question  Can radar observations be assimilated into NWP models to improve short-term prediction of high impact weather?</vt:lpstr>
      <vt:lpstr>Slide 8</vt:lpstr>
      <vt:lpstr>Slide 9</vt:lpstr>
      <vt:lpstr>Key challenges for radar data assimilation</vt:lpstr>
      <vt:lpstr>Objective of data assimilation</vt:lpstr>
      <vt:lpstr>A simple example  - Following Talagrand (1997)</vt:lpstr>
      <vt:lpstr>Two basic approaches</vt:lpstr>
      <vt:lpstr>Generalization</vt:lpstr>
      <vt:lpstr>Comparing radar DA with conventional DA  </vt:lpstr>
      <vt:lpstr>Slide 16</vt:lpstr>
      <vt:lpstr>Slide 17</vt:lpstr>
      <vt:lpstr>Slide 18</vt:lpstr>
      <vt:lpstr> General description of VDRAS</vt:lpstr>
      <vt:lpstr>History of VDRAS</vt:lpstr>
      <vt:lpstr>     History of VDRAS  cont…</vt:lpstr>
      <vt:lpstr>VDRAS analysis flow chart</vt:lpstr>
      <vt:lpstr>Slide 23</vt:lpstr>
      <vt:lpstr>Observation operators for radar 1. Variable transformation</vt:lpstr>
      <vt:lpstr>Slide 25</vt:lpstr>
      <vt:lpstr>Slide 26</vt:lpstr>
      <vt:lpstr>Illustrative diagram for 4D-Var</vt:lpstr>
      <vt:lpstr>Slide 28</vt:lpstr>
      <vt:lpstr>Slide 29</vt:lpstr>
      <vt:lpstr> </vt:lpstr>
      <vt:lpstr>Slide 31</vt:lpstr>
      <vt:lpstr>Slide 32</vt:lpstr>
      <vt:lpstr>Slide 33</vt:lpstr>
      <vt:lpstr>Slide 34</vt:lpstr>
      <vt:lpstr>VDRAS verification for Olympics 2008 FDP</vt:lpstr>
      <vt:lpstr>Aug. 14 2008 Storm during Olympics VDRAS continuous analyses of wind and temperature perturbation Frame interval: 24 min </vt:lpstr>
      <vt:lpstr>Aug. 14 2008 Storm during Olympics VDRAS continuous analyses of wind and convergence Frame interval: 24 min </vt:lpstr>
      <vt:lpstr>Aug. 14 2008 Storm during Olympics VDRAS continuous analysis of wind shear (3.5km-0.187km) Frame interval: 24 min </vt:lpstr>
      <vt:lpstr>Slide 39</vt:lpstr>
      <vt:lpstr>Slide 40</vt:lpstr>
      <vt:lpstr>Slide 41</vt:lpstr>
      <vt:lpstr>Slide 42</vt:lpstr>
      <vt:lpstr>Slide 43</vt:lpstr>
      <vt:lpstr>VDRAS analysis by assimilating 8 NEXRADs over IHOP domain </vt:lpstr>
      <vt:lpstr>VDRAS sensitivity to horizontal resolution VDRAS continuous analyses of divergence and wind Frame interval: 15 min </vt:lpstr>
      <vt:lpstr>Slide 46</vt:lpstr>
      <vt:lpstr>Slide 47</vt:lpstr>
      <vt:lpstr>Slide 48</vt:lpstr>
      <vt:lpstr>VDRAS diagnosed quantities as storm predictors</vt:lpstr>
      <vt:lpstr>Slide 50</vt:lpstr>
      <vt:lpstr>Slide 51</vt:lpstr>
      <vt:lpstr>WRF-VAR Radar DA</vt:lpstr>
      <vt:lpstr>Slide 53</vt:lpstr>
      <vt:lpstr>Slide 54</vt:lpstr>
      <vt:lpstr>Slide 55</vt:lpstr>
      <vt:lpstr>4 convective cases during summer 2009 in Beijing</vt:lpstr>
      <vt:lpstr>23 July 2009 case</vt:lpstr>
      <vt:lpstr>WRF 4DVAR Radar DA development</vt:lpstr>
      <vt:lpstr>Mid-west squall line (IHOP) experiments</vt:lpstr>
      <vt:lpstr>Single observation test with rainwater obs</vt:lpstr>
      <vt:lpstr>Hourly Precipitation  forecasts</vt:lpstr>
      <vt:lpstr>Slide 62</vt:lpstr>
      <vt:lpstr>4DVAR better analyzes the cold pool (z=200m)</vt:lpstr>
      <vt:lpstr>   Comparing y-component of wind (z=200m)</vt:lpstr>
      <vt:lpstr>Summary</vt:lpstr>
      <vt:lpstr>Future work</vt:lpstr>
      <vt:lpstr>References</vt:lpstr>
      <vt:lpstr>References</vt:lpstr>
      <vt:lpstr>References</vt:lpstr>
    </vt:vector>
  </TitlesOfParts>
  <Company>NCAR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ZEOS</dc:creator>
  <cp:lastModifiedBy>Jenny Sun</cp:lastModifiedBy>
  <cp:revision>116</cp:revision>
  <dcterms:created xsi:type="dcterms:W3CDTF">2013-08-09T18:34:53Z</dcterms:created>
  <dcterms:modified xsi:type="dcterms:W3CDTF">2013-08-09T20:29:42Z</dcterms:modified>
</cp:coreProperties>
</file>