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0" r:id="rId3"/>
    <p:sldId id="261" r:id="rId4"/>
    <p:sldId id="256" r:id="rId5"/>
    <p:sldId id="258" r:id="rId6"/>
    <p:sldId id="257" r:id="rId7"/>
    <p:sldId id="266" r:id="rId8"/>
    <p:sldId id="265" r:id="rId9"/>
    <p:sldId id="262" r:id="rId10"/>
    <p:sldId id="263" r:id="rId11"/>
  </p:sldIdLst>
  <p:sldSz cx="9144000" cy="6858000" type="screen4x3"/>
  <p:notesSz cx="6858000" cy="9144000"/>
  <p:defaultTextStyle>
    <a:defPPr>
      <a:defRPr lang="es-A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 varScale="1">
        <p:scale>
          <a:sx n="76" d="100"/>
          <a:sy n="76" d="100"/>
        </p:scale>
        <p:origin x="-78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D0104E-8845-44CA-8343-4A57A91FA866}" type="datetimeFigureOut">
              <a:rPr lang="es-AR"/>
              <a:pPr>
                <a:defRPr/>
              </a:pPr>
              <a:t>09/08/2013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90BBC0-3223-4B24-8170-86C1BB884995}" type="slidenum">
              <a:rPr lang="es-AR"/>
              <a:pPr>
                <a:defRPr/>
              </a:pPr>
              <a:t>‹#›</a:t>
            </a:fld>
            <a:endParaRPr lang="es-A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477E05-C92A-4526-8F0A-D6549DA65FC4}" type="datetimeFigureOut">
              <a:rPr lang="es-AR"/>
              <a:pPr>
                <a:defRPr/>
              </a:pPr>
              <a:t>09/08/2013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E573CC-115F-414C-9896-20685EDCFD62}" type="slidenum">
              <a:rPr lang="es-AR"/>
              <a:pPr>
                <a:defRPr/>
              </a:pPr>
              <a:t>‹#›</a:t>
            </a:fld>
            <a:endParaRPr lang="es-A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9D2590-BDB9-4CD4-B489-8932FED3E003}" type="datetimeFigureOut">
              <a:rPr lang="es-AR"/>
              <a:pPr>
                <a:defRPr/>
              </a:pPr>
              <a:t>09/08/2013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CB40DF-E988-4647-A478-8D94AC561611}" type="slidenum">
              <a:rPr lang="es-AR"/>
              <a:pPr>
                <a:defRPr/>
              </a:pPr>
              <a:t>‹#›</a:t>
            </a:fld>
            <a:endParaRPr lang="es-A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46120B-10D1-4827-AC22-7A49114E5708}" type="datetimeFigureOut">
              <a:rPr lang="es-AR"/>
              <a:pPr>
                <a:defRPr/>
              </a:pPr>
              <a:t>09/08/2013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2306FE-072D-4281-89C9-9A76DE181752}" type="slidenum">
              <a:rPr lang="es-AR"/>
              <a:pPr>
                <a:defRPr/>
              </a:pPr>
              <a:t>‹#›</a:t>
            </a:fld>
            <a:endParaRPr lang="es-A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5D65B3-5A51-48C2-B1C7-A5A2F61B594E}" type="datetimeFigureOut">
              <a:rPr lang="es-AR"/>
              <a:pPr>
                <a:defRPr/>
              </a:pPr>
              <a:t>09/08/2013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24859B-2CAB-4BCC-85AC-3EBB9E14348B}" type="slidenum">
              <a:rPr lang="es-AR"/>
              <a:pPr>
                <a:defRPr/>
              </a:pPr>
              <a:t>‹#›</a:t>
            </a:fld>
            <a:endParaRPr lang="es-A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986588-311D-4377-B7A6-7C9B98605B63}" type="datetimeFigureOut">
              <a:rPr lang="es-AR"/>
              <a:pPr>
                <a:defRPr/>
              </a:pPr>
              <a:t>09/08/2013</a:t>
            </a:fld>
            <a:endParaRPr lang="es-AR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50738D-8F74-4F65-82A3-71542940438F}" type="slidenum">
              <a:rPr lang="es-AR"/>
              <a:pPr>
                <a:defRPr/>
              </a:pPr>
              <a:t>‹#›</a:t>
            </a:fld>
            <a:endParaRPr lang="es-A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7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FA5DE7-873B-42FE-90E5-9BABC209A7D8}" type="datetimeFigureOut">
              <a:rPr lang="es-AR"/>
              <a:pPr>
                <a:defRPr/>
              </a:pPr>
              <a:t>09/08/2013</a:t>
            </a:fld>
            <a:endParaRPr lang="es-AR"/>
          </a:p>
        </p:txBody>
      </p:sp>
      <p:sp>
        <p:nvSpPr>
          <p:cNvPr id="8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9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F650A5-7218-4EF4-9365-9AC985FBEB67}" type="slidenum">
              <a:rPr lang="es-AR"/>
              <a:pPr>
                <a:defRPr/>
              </a:pPr>
              <a:t>‹#›</a:t>
            </a:fld>
            <a:endParaRPr lang="es-A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20113B-39B6-4CA3-9A8F-17915B18ED30}" type="datetimeFigureOut">
              <a:rPr lang="es-AR"/>
              <a:pPr>
                <a:defRPr/>
              </a:pPr>
              <a:t>09/08/2013</a:t>
            </a:fld>
            <a:endParaRPr lang="es-AR"/>
          </a:p>
        </p:txBody>
      </p:sp>
      <p:sp>
        <p:nvSpPr>
          <p:cNvPr id="4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5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1B340F-E084-4C96-8621-4EDDD80CD3E1}" type="slidenum">
              <a:rPr lang="es-AR"/>
              <a:pPr>
                <a:defRPr/>
              </a:pPr>
              <a:t>‹#›</a:t>
            </a:fld>
            <a:endParaRPr lang="es-A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2C5867-C18C-4857-B6F4-0A7FC5EB0B1B}" type="datetimeFigureOut">
              <a:rPr lang="es-AR"/>
              <a:pPr>
                <a:defRPr/>
              </a:pPr>
              <a:t>09/08/2013</a:t>
            </a:fld>
            <a:endParaRPr lang="es-AR"/>
          </a:p>
        </p:txBody>
      </p:sp>
      <p:sp>
        <p:nvSpPr>
          <p:cNvPr id="3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4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958B77-160E-4C52-BE8F-3866AC82A56E}" type="slidenum">
              <a:rPr lang="es-AR"/>
              <a:pPr>
                <a:defRPr/>
              </a:pPr>
              <a:t>‹#›</a:t>
            </a:fld>
            <a:endParaRPr lang="es-A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A4F650-6D57-498B-A0DB-D0B31F7BB363}" type="datetimeFigureOut">
              <a:rPr lang="es-AR"/>
              <a:pPr>
                <a:defRPr/>
              </a:pPr>
              <a:t>09/08/2013</a:t>
            </a:fld>
            <a:endParaRPr lang="es-AR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D39BAA-55B4-4F19-BA5B-0385D03B8B32}" type="slidenum">
              <a:rPr lang="es-AR"/>
              <a:pPr>
                <a:defRPr/>
              </a:pPr>
              <a:t>‹#›</a:t>
            </a:fld>
            <a:endParaRPr lang="es-A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AR" noProof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7F14A8-B6E3-4292-AD1C-2A0416B0CA20}" type="datetimeFigureOut">
              <a:rPr lang="es-AR"/>
              <a:pPr>
                <a:defRPr/>
              </a:pPr>
              <a:t>09/08/2013</a:t>
            </a:fld>
            <a:endParaRPr lang="es-AR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891C48-37A0-47B3-A957-551AA6889A67}" type="slidenum">
              <a:rPr lang="es-AR"/>
              <a:pPr>
                <a:defRPr/>
              </a:pPr>
              <a:t>‹#›</a:t>
            </a:fld>
            <a:endParaRPr lang="es-A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1 Marcador de título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título del patrón</a:t>
            </a:r>
            <a:endParaRPr lang="es-AR" smtClean="0"/>
          </a:p>
        </p:txBody>
      </p:sp>
      <p:sp>
        <p:nvSpPr>
          <p:cNvPr id="1027" name="2 Marcador de texto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 smtClean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8474857-DEE3-41C9-A4EE-217A2ABE0E09}" type="datetimeFigureOut">
              <a:rPr lang="es-AR"/>
              <a:pPr>
                <a:defRPr/>
              </a:pPr>
              <a:t>09/08/2013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CF3419A-19FF-4DE7-B3A1-1B6887EE74D0}" type="slidenum">
              <a:rPr lang="es-AR"/>
              <a:pPr>
                <a:defRPr/>
              </a:pPr>
              <a:t>‹#›</a:t>
            </a:fld>
            <a:endParaRPr lang="es-A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A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TNOTE CARDS Case Study</a:t>
            </a:r>
          </a:p>
        </p:txBody>
      </p:sp>
      <p:sp>
        <p:nvSpPr>
          <p:cNvPr id="13314" name="Rectang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pic>
        <p:nvPicPr>
          <p:cNvPr id="21506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03350" y="331788"/>
            <a:ext cx="6551613" cy="6526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07" name="Oval 6"/>
          <p:cNvSpPr>
            <a:spLocks noChangeArrowheads="1"/>
          </p:cNvSpPr>
          <p:nvPr/>
        </p:nvSpPr>
        <p:spPr bwMode="auto">
          <a:xfrm>
            <a:off x="4932363" y="4292600"/>
            <a:ext cx="287337" cy="287338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1508" name="Oval 7"/>
          <p:cNvSpPr>
            <a:spLocks noChangeArrowheads="1"/>
          </p:cNvSpPr>
          <p:nvPr/>
        </p:nvSpPr>
        <p:spPr bwMode="auto">
          <a:xfrm>
            <a:off x="5508625" y="1700213"/>
            <a:ext cx="287338" cy="287337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1509" name="Oval 8"/>
          <p:cNvSpPr>
            <a:spLocks noChangeArrowheads="1"/>
          </p:cNvSpPr>
          <p:nvPr/>
        </p:nvSpPr>
        <p:spPr bwMode="auto">
          <a:xfrm>
            <a:off x="3995738" y="2636838"/>
            <a:ext cx="287337" cy="287337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1510" name="Text Box 9"/>
          <p:cNvSpPr txBox="1">
            <a:spLocks noChangeArrowheads="1"/>
          </p:cNvSpPr>
          <p:nvPr/>
        </p:nvSpPr>
        <p:spPr bwMode="auto">
          <a:xfrm>
            <a:off x="5940425" y="1484313"/>
            <a:ext cx="3365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bg1"/>
                </a:solidFill>
              </a:rPr>
              <a:t>A</a:t>
            </a:r>
          </a:p>
        </p:txBody>
      </p:sp>
      <p:sp>
        <p:nvSpPr>
          <p:cNvPr id="21511" name="Text Box 10"/>
          <p:cNvSpPr txBox="1">
            <a:spLocks noChangeArrowheads="1"/>
          </p:cNvSpPr>
          <p:nvPr/>
        </p:nvSpPr>
        <p:spPr bwMode="auto">
          <a:xfrm>
            <a:off x="3687763" y="2152650"/>
            <a:ext cx="3365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bg1"/>
                </a:solidFill>
              </a:rPr>
              <a:t>B</a:t>
            </a:r>
          </a:p>
        </p:txBody>
      </p:sp>
      <p:sp>
        <p:nvSpPr>
          <p:cNvPr id="21512" name="Text Box 12"/>
          <p:cNvSpPr txBox="1">
            <a:spLocks noChangeArrowheads="1"/>
          </p:cNvSpPr>
          <p:nvPr/>
        </p:nvSpPr>
        <p:spPr bwMode="auto">
          <a:xfrm>
            <a:off x="5127625" y="4673600"/>
            <a:ext cx="3492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bg1"/>
                </a:solidFill>
              </a:rPr>
              <a:t>C</a:t>
            </a:r>
          </a:p>
        </p:txBody>
      </p:sp>
      <p:sp>
        <p:nvSpPr>
          <p:cNvPr id="21513" name="Text Box 13"/>
          <p:cNvSpPr txBox="1">
            <a:spLocks noChangeArrowheads="1"/>
          </p:cNvSpPr>
          <p:nvPr/>
        </p:nvSpPr>
        <p:spPr bwMode="auto">
          <a:xfrm>
            <a:off x="2103438" y="857250"/>
            <a:ext cx="2609850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bg1"/>
                </a:solidFill>
              </a:rPr>
              <a:t>Groups 1,4,7 do point A</a:t>
            </a:r>
          </a:p>
          <a:p>
            <a:r>
              <a:rPr lang="en-US">
                <a:solidFill>
                  <a:schemeClr val="bg1"/>
                </a:solidFill>
              </a:rPr>
              <a:t>Groups 2,5,8 do point B</a:t>
            </a:r>
          </a:p>
          <a:p>
            <a:r>
              <a:rPr lang="en-US">
                <a:solidFill>
                  <a:schemeClr val="bg1"/>
                </a:solidFill>
              </a:rPr>
              <a:t>Groups 3,6,9 do point C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Objective</a:t>
            </a:r>
          </a:p>
        </p:txBody>
      </p:sp>
      <p:sp>
        <p:nvSpPr>
          <p:cNvPr id="14338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“Play” with CARDS</a:t>
            </a:r>
          </a:p>
          <a:p>
            <a:pPr eaLnBrk="1" hangingPunct="1"/>
            <a:r>
              <a:rPr lang="en-US" smtClean="0"/>
              <a:t>Do Forecast/Nowcasts for 18 Nov 2011 case</a:t>
            </a:r>
          </a:p>
          <a:p>
            <a:pPr lvl="1" eaLnBrk="1" hangingPunct="1"/>
            <a:r>
              <a:rPr lang="en-US" smtClean="0"/>
              <a:t>Parana Radar</a:t>
            </a:r>
          </a:p>
          <a:p>
            <a:pPr eaLnBrk="1" hangingPunct="1"/>
            <a:endParaRPr lang="en-US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Procedure</a:t>
            </a:r>
          </a:p>
        </p:txBody>
      </p:sp>
      <p:sp>
        <p:nvSpPr>
          <p:cNvPr id="15362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400" smtClean="0"/>
              <a:t>Based on Sounding/Maps – Fcst for the day (Part 1)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smtClean="0"/>
              <a:t>Shear/CAPE -&gt; storm type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smtClean="0"/>
              <a:t>what is your forecast/watch/advisory?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smtClean="0"/>
              <a:t>When? Where? What?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smtClean="0"/>
              <a:t>Review Radar Data from 0000-0030Z (Part 2)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smtClean="0"/>
              <a:t>Familiarity with CARDS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smtClean="0"/>
              <a:t>Make a warning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smtClean="0"/>
              <a:t>Where: Nowcast/warning for the points indicated on the following map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smtClean="0"/>
              <a:t>Start-Stop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smtClean="0"/>
              <a:t>Heavy rain? Hail? Wind?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smtClean="0"/>
              <a:t>Repeat 0030-0340 (Part 3)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smtClean="0"/>
              <a:t>Repeat 0340-0500 (Part 4)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5" name="Picture 3"/>
          <p:cNvPicPr>
            <a:picLocks noChangeAspect="1" noChangeArrowheads="1"/>
          </p:cNvPicPr>
          <p:nvPr/>
        </p:nvPicPr>
        <p:blipFill>
          <a:blip r:embed="rId2"/>
          <a:srcRect l="545" t="54868" r="85078" b="17964"/>
          <a:stretch>
            <a:fillRect/>
          </a:stretch>
        </p:blipFill>
        <p:spPr bwMode="auto">
          <a:xfrm>
            <a:off x="2700338" y="1052513"/>
            <a:ext cx="3816350" cy="4508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3 Elipse"/>
          <p:cNvSpPr/>
          <p:nvPr/>
        </p:nvSpPr>
        <p:spPr>
          <a:xfrm>
            <a:off x="4608513" y="2205038"/>
            <a:ext cx="539750" cy="287337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AR"/>
          </a:p>
        </p:txBody>
      </p:sp>
      <p:sp>
        <p:nvSpPr>
          <p:cNvPr id="7" name="6 Elipse"/>
          <p:cNvSpPr/>
          <p:nvPr/>
        </p:nvSpPr>
        <p:spPr>
          <a:xfrm>
            <a:off x="5049838" y="1773238"/>
            <a:ext cx="604837" cy="287337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AR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7" name="Picture 2" descr="http://weather.uwyo.edu/upperair/images/2009111812.87576.skewt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875" y="100013"/>
            <a:ext cx="4700588" cy="3760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58" name="Picture 4" descr="http://weather.uwyo.edu/upperair/images/2009111812.87576.stuve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824413" y="3213100"/>
            <a:ext cx="4319587" cy="345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09" name="Picture 2" descr="http://weather.uwyo.edu/upperair/images/2009111812.87344.skewt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3813" y="0"/>
            <a:ext cx="4692650" cy="3752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0" name="Picture 6" descr="http://weather.uwyo.edu/upperair/images/2009111812.87155.stuve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771775" y="1773238"/>
            <a:ext cx="6048375" cy="483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1" name="Text Box 4"/>
          <p:cNvSpPr txBox="1">
            <a:spLocks noChangeArrowheads="1"/>
          </p:cNvSpPr>
          <p:nvPr/>
        </p:nvSpPr>
        <p:spPr bwMode="auto">
          <a:xfrm>
            <a:off x="250825" y="4724400"/>
            <a:ext cx="237648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1 bar = 10 knots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2" name="Rectang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smtClean="0"/>
          </a:p>
        </p:txBody>
      </p:sp>
      <p:pic>
        <p:nvPicPr>
          <p:cNvPr id="22533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0825" y="260350"/>
            <a:ext cx="8353425" cy="6551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smtClean="0"/>
              <a:t>Hodograph</a:t>
            </a:r>
            <a:br>
              <a:rPr lang="en-US" sz="4000" smtClean="0"/>
            </a:br>
            <a:r>
              <a:rPr lang="en-US" sz="4000" smtClean="0"/>
              <a:t>to calculate shear</a:t>
            </a:r>
          </a:p>
        </p:txBody>
      </p:sp>
      <p:pic>
        <p:nvPicPr>
          <p:cNvPr id="18434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35150" y="1477963"/>
            <a:ext cx="5400675" cy="5380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435" name="Text Box 8"/>
          <p:cNvSpPr txBox="1">
            <a:spLocks noChangeArrowheads="1"/>
          </p:cNvSpPr>
          <p:nvPr/>
        </p:nvSpPr>
        <p:spPr bwMode="auto">
          <a:xfrm>
            <a:off x="4767263" y="4168775"/>
            <a:ext cx="33083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hlink"/>
                </a:solidFill>
              </a:rPr>
              <a:t>5    10   15  20  15   30 Knots</a:t>
            </a:r>
            <a:r>
              <a:rPr lang="en-US"/>
              <a:t>   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 smtClean="0"/>
              <a:t>Theoretical CAPE-Shear and Storm Type</a:t>
            </a:r>
          </a:p>
        </p:txBody>
      </p:sp>
      <p:pic>
        <p:nvPicPr>
          <p:cNvPr id="20482" name="Picture 3" descr="matrix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90663" y="1417638"/>
            <a:ext cx="6562725" cy="5233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83</TotalTime>
  <Words>111</Words>
  <Application>Microsoft Office PowerPoint</Application>
  <PresentationFormat>On-screen Show (4:3)</PresentationFormat>
  <Paragraphs>28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Design Template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Arial</vt:lpstr>
      <vt:lpstr>Calibri</vt:lpstr>
      <vt:lpstr>Tema de Office</vt:lpstr>
      <vt:lpstr>TNOTE CARDS Case Study</vt:lpstr>
      <vt:lpstr>Objective</vt:lpstr>
      <vt:lpstr>Procedure</vt:lpstr>
      <vt:lpstr>Slide 4</vt:lpstr>
      <vt:lpstr>Slide 5</vt:lpstr>
      <vt:lpstr>Slide 6</vt:lpstr>
      <vt:lpstr>Slide 7</vt:lpstr>
      <vt:lpstr>Hodograph to calculate shear</vt:lpstr>
      <vt:lpstr>Theoretical CAPE-Shear and Storm Type</vt:lpstr>
      <vt:lpstr>Slide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Claudia Campetella</dc:creator>
  <cp:lastModifiedBy>PaulJ</cp:lastModifiedBy>
  <cp:revision>7</cp:revision>
  <dcterms:created xsi:type="dcterms:W3CDTF">2013-07-30T20:23:05Z</dcterms:created>
  <dcterms:modified xsi:type="dcterms:W3CDTF">2013-08-09T14:51:08Z</dcterms:modified>
</cp:coreProperties>
</file>