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73" r:id="rId4"/>
    <p:sldId id="289" r:id="rId5"/>
    <p:sldId id="328" r:id="rId6"/>
    <p:sldId id="302" r:id="rId7"/>
    <p:sldId id="301" r:id="rId8"/>
    <p:sldId id="329" r:id="rId9"/>
    <p:sldId id="333" r:id="rId10"/>
    <p:sldId id="305" r:id="rId11"/>
    <p:sldId id="331" r:id="rId12"/>
    <p:sldId id="306" r:id="rId13"/>
    <p:sldId id="332" r:id="rId14"/>
    <p:sldId id="304" r:id="rId15"/>
    <p:sldId id="325" r:id="rId16"/>
    <p:sldId id="3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305CF5-4119-9285-93D3-FAE7F142939C}" name="Neil Hart" initials="NH" userId="S::cenv0507@ox.ac.uk::9080222a-68aa-4a09-b984-f48811947f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831E8E"/>
    <a:srgbClr val="EEDCF8"/>
    <a:srgbClr val="6358B4"/>
    <a:srgbClr val="9B0828"/>
    <a:srgbClr val="FFFFFF"/>
    <a:srgbClr val="FD5D04"/>
    <a:srgbClr val="F16213"/>
    <a:srgbClr val="157A0A"/>
    <a:srgbClr val="247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2D9D5-F3A9-C540-10FE-6683D0831898}" v="1217" dt="2022-01-17T15:58:06.371"/>
    <p1510:client id="{5713E845-58C7-C6A6-EE7D-0D3C1A3709FF}" v="18" dt="2022-01-19T10:40:15.993"/>
    <p1510:client id="{61AAC7F8-DBFB-5C5E-57D8-0A007142A371}" v="463" dt="2022-01-19T10:29:51.044"/>
    <p1510:client id="{6DD27FE2-88C7-943C-8705-FEA67B939C17}" v="1628" dt="2022-01-18T18:16:11.863"/>
    <p1510:client id="{720B57EC-86E3-D06D-4CA2-6596F0FBC904}" v="2" dt="2022-05-20T10:39:57.518"/>
    <p1510:client id="{80D495B1-A406-0FEB-A99E-15328037EA11}" v="28" dt="2022-01-18T19:13:22.951"/>
    <p1510:client id="{8D08E9EC-D390-E437-252D-69FC7306491B}" v="135" dt="2022-01-18T18:40:52.720"/>
    <p1510:client id="{95241573-D30B-FECE-7377-CA5996344931}" v="55" dt="2022-01-19T12:36:59.107"/>
    <p1510:client id="{9B2B1391-7E5B-02BC-F165-70AC67CA509E}" v="387" dt="2021-04-26T18:04:19.240"/>
    <p1510:client id="{AC6C5BB1-0C65-EA36-981B-99FC2F32269F}" v="323" dt="2022-01-14T18:20:08.798"/>
    <p1510:client id="{AF06FC51-2C91-4998-BF90-0AC5BE9E9495}" v="778" dt="2021-04-27T10:39:12.341"/>
    <p1510:client id="{AFA1439F-7295-6AD0-C749-A8516970E3BF}" v="9106" dt="2021-04-26T16:38:28.389"/>
    <p1510:client id="{D5E7A1C5-130D-43B9-A81F-E9AFC2E51971}" v="138" dt="2021-04-27T08:52:01.882"/>
    <p1510:client id="{D9D1FAD8-A19F-F1F7-404E-0E17CB3589CA}" v="124" dt="2022-01-19T11:51:31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>
        <p:scale>
          <a:sx n="78" d="100"/>
          <a:sy n="78" d="100"/>
        </p:scale>
        <p:origin x="7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30C75-29CD-704C-B291-87AA2422FEE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6BCD2-61D1-B648-8B93-413ACC903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12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MetBot</a:t>
            </a:r>
            <a:r>
              <a:rPr lang="en-US" dirty="0"/>
              <a:t> amounts to an automation of Neil </a:t>
            </a:r>
            <a:r>
              <a:rPr lang="en-US" dirty="0" err="1"/>
              <a:t>Streten's</a:t>
            </a:r>
            <a:r>
              <a:rPr lang="en-US" dirty="0"/>
              <a:t> 1973 manual analysis and others later such as Mike Harrison '84 over southern African and Ivan </a:t>
            </a:r>
            <a:r>
              <a:rPr lang="en-US" dirty="0" err="1"/>
              <a:t>Kuhnel</a:t>
            </a:r>
            <a:r>
              <a:rPr lang="en-US" dirty="0"/>
              <a:t> 1990 over Australia.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Regional meteorological services such as NIWA and BoM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oxfordgeography/" TargetMode="External"/><Relationship Id="rId5" Type="http://schemas.openxmlformats.org/officeDocument/2006/relationships/hyperlink" Target="https://www.facebook.com/OxfordGeography" TargetMode="Externa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A7FB606-4C69-374A-8A2C-512D2D7AE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2DB1B72-82FE-BD48-9FE9-C670D741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5" y="6405685"/>
            <a:ext cx="708075" cy="169497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5C162C6E-7D93-574B-9B37-2EE32729B8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4424" y="0"/>
            <a:ext cx="6257576" cy="6858000"/>
          </a:xfrm>
          <a:custGeom>
            <a:avLst/>
            <a:gdLst>
              <a:gd name="connsiteX0" fmla="*/ 2509403 w 6257576"/>
              <a:gd name="connsiteY0" fmla="*/ 0 h 6824859"/>
              <a:gd name="connsiteX1" fmla="*/ 6257576 w 6257576"/>
              <a:gd name="connsiteY1" fmla="*/ 0 h 6824859"/>
              <a:gd name="connsiteX2" fmla="*/ 6257576 w 6257576"/>
              <a:gd name="connsiteY2" fmla="*/ 6824859 h 6824859"/>
              <a:gd name="connsiteX3" fmla="*/ 745138 w 6257576"/>
              <a:gd name="connsiteY3" fmla="*/ 6824859 h 6824859"/>
              <a:gd name="connsiteX4" fmla="*/ 701038 w 6257576"/>
              <a:gd name="connsiteY4" fmla="*/ 6756054 h 6824859"/>
              <a:gd name="connsiteX5" fmla="*/ 0 w 6257576"/>
              <a:gd name="connsiteY5" fmla="*/ 4244576 h 6824859"/>
              <a:gd name="connsiteX6" fmla="*/ 2331397 w 6257576"/>
              <a:gd name="connsiteY6" fmla="*/ 102374 h 682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7576" h="6824859">
                <a:moveTo>
                  <a:pt x="2509403" y="0"/>
                </a:moveTo>
                <a:lnTo>
                  <a:pt x="6257576" y="0"/>
                </a:lnTo>
                <a:lnTo>
                  <a:pt x="6257576" y="6824859"/>
                </a:lnTo>
                <a:lnTo>
                  <a:pt x="745138" y="6824859"/>
                </a:lnTo>
                <a:lnTo>
                  <a:pt x="701038" y="6756054"/>
                </a:lnTo>
                <a:cubicBezTo>
                  <a:pt x="256177" y="6023747"/>
                  <a:pt x="0" y="5164085"/>
                  <a:pt x="0" y="4244576"/>
                </a:cubicBezTo>
                <a:cubicBezTo>
                  <a:pt x="0" y="2489151"/>
                  <a:pt x="933669" y="951845"/>
                  <a:pt x="2331397" y="10237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A661716-0756-F04B-8392-4DEF3FCEE1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99446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11FD7A-05A4-A347-B7C2-3C38413F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2189237"/>
            <a:ext cx="4585986" cy="160288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F722FD5E-D761-E04F-912F-0696B2E48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46" y="4086579"/>
            <a:ext cx="4585986" cy="1534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Aft>
                <a:spcPts val="1200"/>
              </a:spcAft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730B9785-BB26-CE44-9864-D26B1EB20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9323" y="6405563"/>
            <a:ext cx="4347698" cy="1696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DBB9D42-EFEC-CF4B-B242-C7E38E7045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845" y="584993"/>
            <a:ext cx="2416175" cy="9159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49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45A08E-89E1-EA48-BB57-7838BFD44E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55F9-8E59-A54D-81DE-E2707D94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532184"/>
            <a:ext cx="10824308" cy="9338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6998B0-A1AE-4C49-9A78-2034CBD69429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10824308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D167EF8-025E-FE4A-9880-C53436D3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69215EF-E3D4-6449-8AAB-1E4D28D3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2192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AB5AB8-A859-0C47-91B7-4DD85B4AE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848" y="2700001"/>
            <a:ext cx="10824306" cy="3264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1pPr>
            <a:lvl2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2pPr>
            <a:lvl3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3pPr>
            <a:lvl4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4pPr>
            <a:lvl5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1B7939E-0368-C248-B241-FC0827AB1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1979" y="474663"/>
            <a:ext cx="2416175" cy="9159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45A08E-89E1-EA48-BB57-7838BFD44E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ED4B7C-A076-6040-9B49-10DF64641D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4424" y="0"/>
            <a:ext cx="6257576" cy="6858000"/>
          </a:xfrm>
          <a:custGeom>
            <a:avLst/>
            <a:gdLst>
              <a:gd name="connsiteX0" fmla="*/ 2509403 w 6257576"/>
              <a:gd name="connsiteY0" fmla="*/ 0 h 6824859"/>
              <a:gd name="connsiteX1" fmla="*/ 6257576 w 6257576"/>
              <a:gd name="connsiteY1" fmla="*/ 0 h 6824859"/>
              <a:gd name="connsiteX2" fmla="*/ 6257576 w 6257576"/>
              <a:gd name="connsiteY2" fmla="*/ 6824859 h 6824859"/>
              <a:gd name="connsiteX3" fmla="*/ 745138 w 6257576"/>
              <a:gd name="connsiteY3" fmla="*/ 6824859 h 6824859"/>
              <a:gd name="connsiteX4" fmla="*/ 701038 w 6257576"/>
              <a:gd name="connsiteY4" fmla="*/ 6756054 h 6824859"/>
              <a:gd name="connsiteX5" fmla="*/ 0 w 6257576"/>
              <a:gd name="connsiteY5" fmla="*/ 4244576 h 6824859"/>
              <a:gd name="connsiteX6" fmla="*/ 2331397 w 6257576"/>
              <a:gd name="connsiteY6" fmla="*/ 102374 h 682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7576" h="6824859">
                <a:moveTo>
                  <a:pt x="2509403" y="0"/>
                </a:moveTo>
                <a:lnTo>
                  <a:pt x="6257576" y="0"/>
                </a:lnTo>
                <a:lnTo>
                  <a:pt x="6257576" y="6824859"/>
                </a:lnTo>
                <a:lnTo>
                  <a:pt x="745138" y="6824859"/>
                </a:lnTo>
                <a:lnTo>
                  <a:pt x="701038" y="6756054"/>
                </a:lnTo>
                <a:cubicBezTo>
                  <a:pt x="256177" y="6023747"/>
                  <a:pt x="0" y="5164085"/>
                  <a:pt x="0" y="4244576"/>
                </a:cubicBezTo>
                <a:cubicBezTo>
                  <a:pt x="0" y="2489151"/>
                  <a:pt x="933669" y="951845"/>
                  <a:pt x="2331397" y="10237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55F9-8E59-A54D-81DE-E2707D94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407600"/>
            <a:ext cx="4840262" cy="1058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D167EF8-025E-FE4A-9880-C53436D3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69215EF-E3D4-6449-8AAB-1E4D28D3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446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AB5AB8-A859-0C47-91B7-4DD85B4AE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848" y="2700001"/>
            <a:ext cx="4840260" cy="3264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1pPr>
            <a:lvl2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2pPr>
            <a:lvl3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3pPr>
            <a:lvl4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4pPr>
            <a:lvl5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D8D364-948F-484B-AAB4-13F531D9DBEA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505577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2B78900-B73E-5C48-A348-F552E4FE50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8935" y="0"/>
            <a:ext cx="5763065" cy="20859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D1AD5E-A2B1-004F-BF0F-C89C56ED12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6887" y="474663"/>
            <a:ext cx="2416175" cy="91598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083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A7FB606-4C69-374A-8A2C-512D2D7AE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2DB1B72-82FE-BD48-9FE9-C670D741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A661716-0756-F04B-8392-4DEF3FCEE1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32192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F722FD5E-D761-E04F-912F-0696B2E48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46" y="3347146"/>
            <a:ext cx="4113237" cy="1534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Aft>
                <a:spcPts val="1200"/>
              </a:spcAft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11FD7A-05A4-A347-B7C2-3C38413F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407600"/>
            <a:ext cx="5424723" cy="160288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594BE7-F855-CB4E-86F7-D58D75B8CAA5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1082430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BA8DF-3FA0-0A43-ABF5-D8B79943A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4229" y="1796004"/>
            <a:ext cx="5963925" cy="39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2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A7FB606-4C69-374A-8A2C-512D2D7AE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2DB1B72-82FE-BD48-9FE9-C670D741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11FD7A-05A4-A347-B7C2-3C38413F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407600"/>
            <a:ext cx="5424723" cy="160288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3B692-61CA-9248-B68E-A6A45AD47CA7}"/>
              </a:ext>
            </a:extLst>
          </p:cNvPr>
          <p:cNvSpPr txBox="1"/>
          <p:nvPr userDrawn="1"/>
        </p:nvSpPr>
        <p:spPr>
          <a:xfrm>
            <a:off x="683846" y="3347146"/>
            <a:ext cx="3761295" cy="12030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200"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Oxford University Centre for the Environment</a:t>
            </a:r>
          </a:p>
          <a:p>
            <a:pPr>
              <a:lnSpc>
                <a:spcPct val="110000"/>
              </a:lnSpc>
            </a:pPr>
            <a: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Oxford, South Parks Road</a:t>
            </a:r>
            <a:b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Oxford, OX1 3QY, United Kingdom</a:t>
            </a:r>
          </a:p>
          <a:p>
            <a:pPr>
              <a:lnSpc>
                <a:spcPct val="110000"/>
              </a:lnSpc>
            </a:pPr>
            <a:endParaRPr lang="en-GB" sz="120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20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enquiries@geog.ox.ac.uk</a:t>
            </a:r>
            <a:b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+44 (0)1865 285070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295A9-14CB-7C4E-BD01-2030512EB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846" y="4983449"/>
            <a:ext cx="203200" cy="20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705B4-6BAE-944E-8D45-889393A30F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845" y="5255967"/>
            <a:ext cx="203200" cy="20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251A-8B48-994A-9EB7-CC203824E0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1954" y="5530889"/>
            <a:ext cx="203200" cy="20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8C4AB-D962-1F46-981C-63F7D1B19304}"/>
              </a:ext>
            </a:extLst>
          </p:cNvPr>
          <p:cNvSpPr txBox="1"/>
          <p:nvPr userDrawn="1"/>
        </p:nvSpPr>
        <p:spPr>
          <a:xfrm>
            <a:off x="1028321" y="4936358"/>
            <a:ext cx="2927966" cy="1073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u="non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facebook.com/OxfordGeography</a:t>
            </a:r>
            <a:endParaRPr lang="en-GB" sz="1200" u="non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u="non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twitter.com/oxfordgeography</a:t>
            </a:r>
            <a:endParaRPr lang="en-GB" sz="1200" u="non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u="non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instagram.com</a:t>
            </a:r>
            <a:r>
              <a:rPr lang="en-GB" sz="1200" u="non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200" u="non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oxford_geography</a:t>
            </a:r>
            <a:endParaRPr lang="en-GB" sz="1200" u="non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69AB7C-5676-A741-8CEC-491D54351249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1082430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386AC-320E-0449-A219-EC333F2180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44229" y="1796004"/>
            <a:ext cx="5963925" cy="39759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004AC26-CF59-D242-B7B9-8D5A1768E2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32192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6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50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sv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svg"/><Relationship Id="rId7" Type="http://schemas.openxmlformats.org/officeDocument/2006/relationships/image" Target="../media/image6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C72A1-3306-E448-A20F-F98FE52A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5D5D411-4671-6F4B-889C-53E30DA1B4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671" r="19671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9FD0-1DF7-FB4C-841C-EA1BD89366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4EB9E-E5BC-A140-A695-DA7A687DC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614748"/>
            <a:ext cx="6922440" cy="2039281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latin typeface="Arial"/>
                <a:cs typeface="Arial"/>
              </a:rPr>
              <a:t>Improvements in simulating 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tropical-extratropical cloud bands over 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South America by using convective-permitting models.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B7D7BFE-9D70-1448-8288-88DE68B2D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45" y="3801107"/>
            <a:ext cx="5412155" cy="2587259"/>
          </a:xfrm>
        </p:spPr>
        <p:txBody>
          <a:bodyPr lIns="0" tIns="0" rIns="0" bIns="0" anchor="t"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/>
                <a:cs typeface="Arial"/>
              </a:rPr>
              <a:t>Authors: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/>
                <a:cs typeface="Arial"/>
              </a:rPr>
              <a:t>Marcia Zilli, Neil Hart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Arial"/>
                <a:cs typeface="Arial"/>
              </a:rPr>
              <a:t>School of Geography and the Environment, University of Oxford, UK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sv-SE" sz="1600" dirty="0">
                <a:latin typeface="Arial"/>
                <a:cs typeface="Arial"/>
              </a:rPr>
              <a:t>Kate Halladay, Ron Kahana</a:t>
            </a:r>
            <a:br>
              <a:rPr lang="sv-SE" sz="1400" dirty="0">
                <a:latin typeface="Arial"/>
                <a:cs typeface="Arial"/>
              </a:rPr>
            </a:br>
            <a:r>
              <a:rPr lang="sv-SE" sz="1300" dirty="0">
                <a:latin typeface="Arial"/>
                <a:cs typeface="Arial"/>
              </a:rPr>
              <a:t>Met Office, UK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sv-SE" sz="1400" dirty="0">
                <a:latin typeface="Arial"/>
                <a:cs typeface="Arial"/>
              </a:rPr>
              <a:t>Kyoko Ikeda and SAAG</a:t>
            </a:r>
            <a:br>
              <a:rPr lang="sv-SE" sz="1200" dirty="0">
                <a:latin typeface="Arial"/>
                <a:cs typeface="Arial"/>
              </a:rPr>
            </a:br>
            <a:r>
              <a:rPr lang="sv-SE" sz="1300" dirty="0">
                <a:latin typeface="Arial"/>
                <a:cs typeface="Arial"/>
              </a:rPr>
              <a:t>National Center for Atmpspheric Research, USA</a:t>
            </a:r>
          </a:p>
          <a:p>
            <a:pPr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</a:pPr>
            <a:r>
              <a:rPr lang="en-GB" sz="1600" dirty="0">
                <a:latin typeface="Arial"/>
                <a:cs typeface="Arial"/>
              </a:rPr>
              <a:t>VI CPCM Workshop, Buenos Aires, 7-9 September 2022</a:t>
            </a:r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D89AF9-7D83-D243-9CCA-008B33240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Marcia Zilli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8BA901-4279-7E4A-9337-AA9787C8B6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EDFDD-CA8E-48C2-A1DF-2D9D81AD1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86" y="586981"/>
            <a:ext cx="1301858" cy="7315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F4AC762-0D53-4294-ACD7-AA7639D417FB}"/>
              </a:ext>
            </a:extLst>
          </p:cNvPr>
          <p:cNvGrpSpPr/>
          <p:nvPr/>
        </p:nvGrpSpPr>
        <p:grpSpPr>
          <a:xfrm>
            <a:off x="7949642" y="1416163"/>
            <a:ext cx="804672" cy="731520"/>
            <a:chOff x="890382" y="6025498"/>
            <a:chExt cx="804672" cy="7315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D369A4-2329-41DC-B06C-182495F5F64E}"/>
                </a:ext>
              </a:extLst>
            </p:cNvPr>
            <p:cNvSpPr/>
            <p:nvPr/>
          </p:nvSpPr>
          <p:spPr>
            <a:xfrm>
              <a:off x="890382" y="6025498"/>
              <a:ext cx="804672" cy="73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AF946E-5BEB-4366-8148-9F6173F72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82" y="6025498"/>
              <a:ext cx="803500" cy="73152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96068D4-6761-47A4-8E07-3A662B259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58" y="1416163"/>
            <a:ext cx="1008146" cy="731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7830A2-7512-4276-BE72-509267BA2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756" y="586981"/>
            <a:ext cx="2438399" cy="7315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8694F-D344-49C9-A567-C6F0F2DBDAAD}"/>
              </a:ext>
            </a:extLst>
          </p:cNvPr>
          <p:cNvGrpSpPr/>
          <p:nvPr/>
        </p:nvGrpSpPr>
        <p:grpSpPr>
          <a:xfrm>
            <a:off x="9063212" y="1416163"/>
            <a:ext cx="914400" cy="731520"/>
            <a:chOff x="841884" y="4270049"/>
            <a:chExt cx="914400" cy="7315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D6AC58-2FF4-4832-971F-ADD7FD8B5E57}"/>
                </a:ext>
              </a:extLst>
            </p:cNvPr>
            <p:cNvSpPr/>
            <p:nvPr/>
          </p:nvSpPr>
          <p:spPr>
            <a:xfrm>
              <a:off x="841884" y="4270049"/>
              <a:ext cx="914400" cy="73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E49E57-CFF5-4A32-87F2-DB86C2236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884" y="4270049"/>
              <a:ext cx="912815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17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8408134" cy="95384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CPM First Results – Precipitation Climatology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C3ED6C-6A3B-4B0A-8E14-500B228DFDAC}"/>
              </a:ext>
            </a:extLst>
          </p:cNvPr>
          <p:cNvSpPr txBox="1"/>
          <p:nvPr/>
        </p:nvSpPr>
        <p:spPr>
          <a:xfrm>
            <a:off x="683845" y="1069287"/>
            <a:ext cx="996449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ERA5 Precipitation (blue contour; bolder contour = 600 mm/season)</a:t>
            </a: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63F6F7-DEEF-CC72-D49A-CDA652FF6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862824"/>
            <a:ext cx="3599999" cy="377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11988C-6EB2-75F6-5BCF-41CAFEFC30EE}"/>
              </a:ext>
            </a:extLst>
          </p:cNvPr>
          <p:cNvSpPr txBox="1"/>
          <p:nvPr/>
        </p:nvSpPr>
        <p:spPr>
          <a:xfrm>
            <a:off x="683845" y="5642824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-22.3 mm/season</a:t>
            </a:r>
            <a:endParaRPr lang="en-GB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D28E0F-993E-75E1-4C07-0E40DDC7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2042824"/>
            <a:ext cx="3599999" cy="341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D9952A-B4B4-83EF-A275-091F36EA94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2042824"/>
            <a:ext cx="3599999" cy="3419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24A7A3-0752-5626-C101-AF7743F280D7}"/>
              </a:ext>
            </a:extLst>
          </p:cNvPr>
          <p:cNvSpPr txBox="1"/>
          <p:nvPr/>
        </p:nvSpPr>
        <p:spPr>
          <a:xfrm>
            <a:off x="10359058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8CE8F-F4B7-AC9F-D335-166D05A7343D}"/>
              </a:ext>
            </a:extLst>
          </p:cNvPr>
          <p:cNvSpPr txBox="1"/>
          <p:nvPr/>
        </p:nvSpPr>
        <p:spPr>
          <a:xfrm>
            <a:off x="6764245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0F34BF-9070-483B-E5B2-B208AF5881ED}"/>
              </a:ext>
            </a:extLst>
          </p:cNvPr>
          <p:cNvSpPr txBox="1"/>
          <p:nvPr/>
        </p:nvSpPr>
        <p:spPr>
          <a:xfrm>
            <a:off x="3204402" y="1862824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D09E35-F35A-CE60-2CD0-2FE0A3B4AB67}"/>
              </a:ext>
            </a:extLst>
          </p:cNvPr>
          <p:cNvSpPr txBox="1"/>
          <p:nvPr/>
        </p:nvSpPr>
        <p:spPr>
          <a:xfrm>
            <a:off x="683845" y="1585825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CB7EE7-13BE-2F1D-5C0F-C2EC9582690C}"/>
              </a:ext>
            </a:extLst>
          </p:cNvPr>
          <p:cNvSpPr txBox="1"/>
          <p:nvPr/>
        </p:nvSpPr>
        <p:spPr>
          <a:xfrm>
            <a:off x="4296000" y="1777114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3D6618-6E0E-3F43-48FF-4F8F75E4BF2C}"/>
              </a:ext>
            </a:extLst>
          </p:cNvPr>
          <p:cNvSpPr txBox="1"/>
          <p:nvPr/>
        </p:nvSpPr>
        <p:spPr>
          <a:xfrm>
            <a:off x="7908154" y="1762077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11077A-8178-7AC3-E361-38750BD554B3}"/>
              </a:ext>
            </a:extLst>
          </p:cNvPr>
          <p:cNvSpPr txBox="1"/>
          <p:nvPr/>
        </p:nvSpPr>
        <p:spPr>
          <a:xfrm>
            <a:off x="4355200" y="5462824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16.4 mm/season</a:t>
            </a:r>
            <a:endParaRPr lang="en-GB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F142A-4D46-248B-A76F-A3765235BF7B}"/>
              </a:ext>
            </a:extLst>
          </p:cNvPr>
          <p:cNvSpPr txBox="1"/>
          <p:nvPr/>
        </p:nvSpPr>
        <p:spPr>
          <a:xfrm>
            <a:off x="7908153" y="5462823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-10.1 mm/season</a:t>
            </a:r>
            <a:endParaRPr lang="en-GB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63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8408134" cy="95384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CPM First Results – Precipitation Climatology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C3ED6C-6A3B-4B0A-8E14-500B228DFDAC}"/>
              </a:ext>
            </a:extLst>
          </p:cNvPr>
          <p:cNvSpPr txBox="1"/>
          <p:nvPr/>
        </p:nvSpPr>
        <p:spPr>
          <a:xfrm>
            <a:off x="683845" y="1069287"/>
            <a:ext cx="996449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ERA5 Precipitation (blue contour; bolder contour = 600 mm/season)</a:t>
            </a: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63F6F7-DEEF-CC72-D49A-CDA652FF6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862824"/>
            <a:ext cx="3599998" cy="377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11988C-6EB2-75F6-5BCF-41CAFEFC30EE}"/>
              </a:ext>
            </a:extLst>
          </p:cNvPr>
          <p:cNvSpPr txBox="1"/>
          <p:nvPr/>
        </p:nvSpPr>
        <p:spPr>
          <a:xfrm>
            <a:off x="683845" y="5642824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-22.3 mm/season</a:t>
            </a:r>
            <a:endParaRPr lang="en-GB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D28E0F-993E-75E1-4C07-0E40DDC7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2042824"/>
            <a:ext cx="3599999" cy="3419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D9952A-B4B4-83EF-A275-091F36EA94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2042824"/>
            <a:ext cx="3599999" cy="3419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24A7A3-0752-5626-C101-AF7743F280D7}"/>
              </a:ext>
            </a:extLst>
          </p:cNvPr>
          <p:cNvSpPr txBox="1"/>
          <p:nvPr/>
        </p:nvSpPr>
        <p:spPr>
          <a:xfrm>
            <a:off x="10359058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8CE8F-F4B7-AC9F-D335-166D05A7343D}"/>
              </a:ext>
            </a:extLst>
          </p:cNvPr>
          <p:cNvSpPr txBox="1"/>
          <p:nvPr/>
        </p:nvSpPr>
        <p:spPr>
          <a:xfrm>
            <a:off x="6764245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0F34BF-9070-483B-E5B2-B208AF5881ED}"/>
              </a:ext>
            </a:extLst>
          </p:cNvPr>
          <p:cNvSpPr txBox="1"/>
          <p:nvPr/>
        </p:nvSpPr>
        <p:spPr>
          <a:xfrm>
            <a:off x="3204402" y="1862824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D09E35-F35A-CE60-2CD0-2FE0A3B4AB67}"/>
              </a:ext>
            </a:extLst>
          </p:cNvPr>
          <p:cNvSpPr txBox="1"/>
          <p:nvPr/>
        </p:nvSpPr>
        <p:spPr>
          <a:xfrm>
            <a:off x="683845" y="1585825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CB7EE7-13BE-2F1D-5C0F-C2EC9582690C}"/>
              </a:ext>
            </a:extLst>
          </p:cNvPr>
          <p:cNvSpPr txBox="1"/>
          <p:nvPr/>
        </p:nvSpPr>
        <p:spPr>
          <a:xfrm>
            <a:off x="4296000" y="1777114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3D6618-6E0E-3F43-48FF-4F8F75E4BF2C}"/>
              </a:ext>
            </a:extLst>
          </p:cNvPr>
          <p:cNvSpPr txBox="1"/>
          <p:nvPr/>
        </p:nvSpPr>
        <p:spPr>
          <a:xfrm>
            <a:off x="7908154" y="1762077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11077A-8178-7AC3-E361-38750BD554B3}"/>
              </a:ext>
            </a:extLst>
          </p:cNvPr>
          <p:cNvSpPr txBox="1"/>
          <p:nvPr/>
        </p:nvSpPr>
        <p:spPr>
          <a:xfrm>
            <a:off x="4355200" y="5462824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16.4 mm/season</a:t>
            </a:r>
            <a:endParaRPr lang="en-GB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F142A-4D46-248B-A76F-A3765235BF7B}"/>
              </a:ext>
            </a:extLst>
          </p:cNvPr>
          <p:cNvSpPr txBox="1"/>
          <p:nvPr/>
        </p:nvSpPr>
        <p:spPr>
          <a:xfrm>
            <a:off x="7908153" y="5462823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-10.1 mm/season</a:t>
            </a:r>
            <a:endParaRPr lang="en-GB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3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8408134" cy="95384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CPM First Results – Precipitation during Events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BBA71D-7BC3-4B93-B7A2-0F253525F225}"/>
              </a:ext>
            </a:extLst>
          </p:cNvPr>
          <p:cNvSpPr txBox="1"/>
          <p:nvPr/>
        </p:nvSpPr>
        <p:spPr>
          <a:xfrm>
            <a:off x="683844" y="1069287"/>
            <a:ext cx="108243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total precipitation considering ERA5 Precipitation (blue contour)</a:t>
            </a:r>
            <a:endParaRPr lang="en-GB" sz="2400" dirty="0">
              <a:latin typeface="Arial"/>
              <a:cs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DD47D3C-CFAD-580C-4845-7DA00ECB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705510"/>
            <a:ext cx="3599998" cy="377999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A84B182-4D1A-8DA3-1DA9-BAB6A54EF8A5}"/>
              </a:ext>
            </a:extLst>
          </p:cNvPr>
          <p:cNvSpPr txBox="1"/>
          <p:nvPr/>
        </p:nvSpPr>
        <p:spPr>
          <a:xfrm>
            <a:off x="683845" y="5485510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4922AF6-11C2-B736-B872-A1760330A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1885510"/>
            <a:ext cx="3599999" cy="34199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6A13705-8944-ECC0-6569-49BEDBDC4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1885510"/>
            <a:ext cx="3599999" cy="3419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F77406D-5C94-C552-4C23-09E61E428940}"/>
              </a:ext>
            </a:extLst>
          </p:cNvPr>
          <p:cNvSpPr txBox="1"/>
          <p:nvPr/>
        </p:nvSpPr>
        <p:spPr>
          <a:xfrm>
            <a:off x="10359058" y="1986799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22994B-DB91-81C0-E791-3CCD72266F71}"/>
              </a:ext>
            </a:extLst>
          </p:cNvPr>
          <p:cNvSpPr txBox="1"/>
          <p:nvPr/>
        </p:nvSpPr>
        <p:spPr>
          <a:xfrm>
            <a:off x="6764245" y="1986799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261C09-38DA-154C-5399-33EABC0F4CD0}"/>
              </a:ext>
            </a:extLst>
          </p:cNvPr>
          <p:cNvSpPr txBox="1"/>
          <p:nvPr/>
        </p:nvSpPr>
        <p:spPr>
          <a:xfrm>
            <a:off x="3204402" y="1705510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52AA98-9B9C-0EC1-85E5-C15342F18306}"/>
              </a:ext>
            </a:extLst>
          </p:cNvPr>
          <p:cNvSpPr txBox="1"/>
          <p:nvPr/>
        </p:nvSpPr>
        <p:spPr>
          <a:xfrm>
            <a:off x="683845" y="1428511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4FB7B5-0B7C-CD0B-000B-35574BD79046}"/>
              </a:ext>
            </a:extLst>
          </p:cNvPr>
          <p:cNvSpPr txBox="1"/>
          <p:nvPr/>
        </p:nvSpPr>
        <p:spPr>
          <a:xfrm>
            <a:off x="4296000" y="1619800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67B3DB-43DE-A465-DC14-4279210BD6FC}"/>
              </a:ext>
            </a:extLst>
          </p:cNvPr>
          <p:cNvSpPr txBox="1"/>
          <p:nvPr/>
        </p:nvSpPr>
        <p:spPr>
          <a:xfrm>
            <a:off x="7908154" y="1604763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2ACC9B-75BD-7FD0-48D8-7C8590B0E118}"/>
              </a:ext>
            </a:extLst>
          </p:cNvPr>
          <p:cNvSpPr txBox="1"/>
          <p:nvPr/>
        </p:nvSpPr>
        <p:spPr>
          <a:xfrm>
            <a:off x="4355200" y="5305510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DC40B4-0618-70AA-A4B1-F20374FD0A6C}"/>
              </a:ext>
            </a:extLst>
          </p:cNvPr>
          <p:cNvSpPr txBox="1"/>
          <p:nvPr/>
        </p:nvSpPr>
        <p:spPr>
          <a:xfrm>
            <a:off x="7908153" y="5305509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034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8408134" cy="95384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CPM First Results – Precipitation during Events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BBA71D-7BC3-4B93-B7A2-0F253525F225}"/>
              </a:ext>
            </a:extLst>
          </p:cNvPr>
          <p:cNvSpPr txBox="1"/>
          <p:nvPr/>
        </p:nvSpPr>
        <p:spPr>
          <a:xfrm>
            <a:off x="683844" y="1069287"/>
            <a:ext cx="108243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total precipitation considering ERA5 Precipitation (blue contour)</a:t>
            </a:r>
            <a:endParaRPr lang="en-GB" sz="2400" dirty="0">
              <a:latin typeface="Arial"/>
              <a:cs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DD47D3C-CFAD-580C-4845-7DA00ECB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705510"/>
            <a:ext cx="3599998" cy="37799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A84B182-4D1A-8DA3-1DA9-BAB6A54EF8A5}"/>
              </a:ext>
            </a:extLst>
          </p:cNvPr>
          <p:cNvSpPr txBox="1"/>
          <p:nvPr/>
        </p:nvSpPr>
        <p:spPr>
          <a:xfrm>
            <a:off x="683845" y="5485510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4922AF6-11C2-B736-B872-A1760330A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1885510"/>
            <a:ext cx="3599998" cy="34199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6A13705-8944-ECC0-6569-49BEDBDC4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1885510"/>
            <a:ext cx="3599998" cy="3419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F77406D-5C94-C552-4C23-09E61E428940}"/>
              </a:ext>
            </a:extLst>
          </p:cNvPr>
          <p:cNvSpPr txBox="1"/>
          <p:nvPr/>
        </p:nvSpPr>
        <p:spPr>
          <a:xfrm>
            <a:off x="10359058" y="1986799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22994B-DB91-81C0-E791-3CCD72266F71}"/>
              </a:ext>
            </a:extLst>
          </p:cNvPr>
          <p:cNvSpPr txBox="1"/>
          <p:nvPr/>
        </p:nvSpPr>
        <p:spPr>
          <a:xfrm>
            <a:off x="6764245" y="1986799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261C09-38DA-154C-5399-33EABC0F4CD0}"/>
              </a:ext>
            </a:extLst>
          </p:cNvPr>
          <p:cNvSpPr txBox="1"/>
          <p:nvPr/>
        </p:nvSpPr>
        <p:spPr>
          <a:xfrm>
            <a:off x="3204402" y="1705510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52AA98-9B9C-0EC1-85E5-C15342F18306}"/>
              </a:ext>
            </a:extLst>
          </p:cNvPr>
          <p:cNvSpPr txBox="1"/>
          <p:nvPr/>
        </p:nvSpPr>
        <p:spPr>
          <a:xfrm>
            <a:off x="683845" y="1428511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4FB7B5-0B7C-CD0B-000B-35574BD79046}"/>
              </a:ext>
            </a:extLst>
          </p:cNvPr>
          <p:cNvSpPr txBox="1"/>
          <p:nvPr/>
        </p:nvSpPr>
        <p:spPr>
          <a:xfrm>
            <a:off x="4296000" y="1619800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67B3DB-43DE-A465-DC14-4279210BD6FC}"/>
              </a:ext>
            </a:extLst>
          </p:cNvPr>
          <p:cNvSpPr txBox="1"/>
          <p:nvPr/>
        </p:nvSpPr>
        <p:spPr>
          <a:xfrm>
            <a:off x="7908154" y="1604763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2ACC9B-75BD-7FD0-48D8-7C8590B0E118}"/>
              </a:ext>
            </a:extLst>
          </p:cNvPr>
          <p:cNvSpPr txBox="1"/>
          <p:nvPr/>
        </p:nvSpPr>
        <p:spPr>
          <a:xfrm>
            <a:off x="4355200" y="5305510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DC40B4-0618-70AA-A4B1-F20374FD0A6C}"/>
              </a:ext>
            </a:extLst>
          </p:cNvPr>
          <p:cNvSpPr txBox="1"/>
          <p:nvPr/>
        </p:nvSpPr>
        <p:spPr>
          <a:xfrm>
            <a:off x="7908153" y="5305509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70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8408134" cy="95384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CPM First Results – Precipitation during Events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291B1-93A4-4954-A626-4561D8D91D91}"/>
              </a:ext>
            </a:extLst>
          </p:cNvPr>
          <p:cNvSpPr txBox="1"/>
          <p:nvPr/>
        </p:nvSpPr>
        <p:spPr>
          <a:xfrm>
            <a:off x="683845" y="1069287"/>
            <a:ext cx="88697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total precipitation considering ERA5 Precipitation</a:t>
            </a:r>
            <a:endParaRPr lang="en-GB" sz="24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4CBBBF-AEB7-4FE1-9646-6477498C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887652"/>
            <a:ext cx="5400000" cy="270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C59302-51CA-4AF0-AF65-B209034A97BB}"/>
              </a:ext>
            </a:extLst>
          </p:cNvPr>
          <p:cNvSpPr txBox="1"/>
          <p:nvPr/>
        </p:nvSpPr>
        <p:spPr>
          <a:xfrm>
            <a:off x="683845" y="1579875"/>
            <a:ext cx="54243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Total Precipitation during Events</a:t>
            </a:r>
            <a:endParaRPr lang="en-GB" sz="2400" dirty="0">
              <a:latin typeface="Arial"/>
              <a:cs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4D049C8-48A3-4D5D-BE73-39656EE41D08}"/>
              </a:ext>
            </a:extLst>
          </p:cNvPr>
          <p:cNvGrpSpPr/>
          <p:nvPr/>
        </p:nvGrpSpPr>
        <p:grpSpPr>
          <a:xfrm>
            <a:off x="645745" y="4846125"/>
            <a:ext cx="5901153" cy="754049"/>
            <a:chOff x="645745" y="4846125"/>
            <a:chExt cx="5901153" cy="75404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F2DDDF-77A0-4BAE-BE76-877828CD3FEA}"/>
                </a:ext>
              </a:extLst>
            </p:cNvPr>
            <p:cNvSpPr txBox="1"/>
            <p:nvPr/>
          </p:nvSpPr>
          <p:spPr>
            <a:xfrm>
              <a:off x="683845" y="4895429"/>
              <a:ext cx="5863053" cy="70474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Arial"/>
                </a:rPr>
                <a:t>Wet bias during cloud band events, mainly related to more intense precipitation rate</a:t>
              </a:r>
              <a:endParaRPr lang="en-GB" sz="20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pic>
          <p:nvPicPr>
            <p:cNvPr id="53" name="Graphic 52" descr="Arrow Slight curve">
              <a:extLst>
                <a:ext uri="{FF2B5EF4-FFF2-40B4-BE49-F238E27FC236}">
                  <a16:creationId xmlns:a16="http://schemas.microsoft.com/office/drawing/2014/main" id="{5380A519-A7B2-4591-9DA4-A475D3B6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5745" y="4846125"/>
              <a:ext cx="432000" cy="432000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scale, device&#10;&#10;Description automatically generated">
            <a:extLst>
              <a:ext uri="{FF2B5EF4-FFF2-40B4-BE49-F238E27FC236}">
                <a16:creationId xmlns:a16="http://schemas.microsoft.com/office/drawing/2014/main" id="{5979C271-788D-EE78-351A-2C11B18E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302" y="1455796"/>
            <a:ext cx="2511770" cy="2511770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2CAD8C2C-4BE5-83D4-4A61-65B35F4E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525" y="1455796"/>
            <a:ext cx="2511770" cy="2511770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3C4037F4-D589-C875-7C4E-27C43FA98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187" y="4022240"/>
            <a:ext cx="2511770" cy="2511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9CB0CC-7096-97E0-A338-CCE47B20E536}"/>
              </a:ext>
            </a:extLst>
          </p:cNvPr>
          <p:cNvSpPr txBox="1"/>
          <p:nvPr/>
        </p:nvSpPr>
        <p:spPr>
          <a:xfrm rot="16200000">
            <a:off x="5083541" y="2584925"/>
            <a:ext cx="250447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sz="1600" dirty="0"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4E8920-3CB9-A053-5DC4-8E84E2B6D288}"/>
              </a:ext>
            </a:extLst>
          </p:cNvPr>
          <p:cNvSpPr txBox="1"/>
          <p:nvPr/>
        </p:nvSpPr>
        <p:spPr>
          <a:xfrm rot="16200000">
            <a:off x="7840165" y="2585204"/>
            <a:ext cx="2511771" cy="252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sz="1600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49B963-AC4C-A3D9-853D-44180DF4C207}"/>
              </a:ext>
            </a:extLst>
          </p:cNvPr>
          <p:cNvSpPr txBox="1"/>
          <p:nvPr/>
        </p:nvSpPr>
        <p:spPr>
          <a:xfrm rot="16200000">
            <a:off x="6347693" y="5165516"/>
            <a:ext cx="2487712" cy="249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32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Final Remarks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612AF0-4ECF-44C9-95C4-9C34A9113A17}"/>
              </a:ext>
            </a:extLst>
          </p:cNvPr>
          <p:cNvGrpSpPr/>
          <p:nvPr/>
        </p:nvGrpSpPr>
        <p:grpSpPr>
          <a:xfrm>
            <a:off x="683846" y="4093443"/>
            <a:ext cx="7090796" cy="753668"/>
            <a:chOff x="767441" y="1142408"/>
            <a:chExt cx="7090796" cy="75366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CD2F41-4330-4553-BA05-43EAE68B10C9}"/>
                </a:ext>
              </a:extLst>
            </p:cNvPr>
            <p:cNvSpPr txBox="1"/>
            <p:nvPr/>
          </p:nvSpPr>
          <p:spPr>
            <a:xfrm>
              <a:off x="1129590" y="1142408"/>
              <a:ext cx="6728647" cy="7536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Extend results to include process-based analysis of circulation as well as future scenarios</a:t>
              </a:r>
            </a:p>
          </p:txBody>
        </p:sp>
        <p:pic>
          <p:nvPicPr>
            <p:cNvPr id="37" name="Graphic 9" descr="Cloud with solid fill">
              <a:extLst>
                <a:ext uri="{FF2B5EF4-FFF2-40B4-BE49-F238E27FC236}">
                  <a16:creationId xmlns:a16="http://schemas.microsoft.com/office/drawing/2014/main" id="{EAF648D9-B622-44FF-9D4F-A4763CA1F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1185687"/>
              <a:ext cx="269631" cy="269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27FCAE-4A9F-47F5-BA83-3F7033D4C75E}"/>
              </a:ext>
            </a:extLst>
          </p:cNvPr>
          <p:cNvGrpSpPr/>
          <p:nvPr/>
        </p:nvGrpSpPr>
        <p:grpSpPr>
          <a:xfrm>
            <a:off x="686686" y="2792688"/>
            <a:ext cx="7749391" cy="969946"/>
            <a:chOff x="767441" y="2725086"/>
            <a:chExt cx="7918325" cy="96994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B54123-FAD6-4AE8-999F-0354A6A78599}"/>
                </a:ext>
              </a:extLst>
            </p:cNvPr>
            <p:cNvSpPr txBox="1"/>
            <p:nvPr/>
          </p:nvSpPr>
          <p:spPr>
            <a:xfrm>
              <a:off x="1129590" y="2725086"/>
              <a:ext cx="7556176" cy="9699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Compare CPM results to observed precipitation dataset 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  <a:t>CHIRPS, Brazilian Daily Weather Gridded Data (Br-DWGD)</a:t>
              </a:r>
              <a:b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</a:br>
              <a:r>
                <a:rPr lang="en-GB" sz="1400" dirty="0">
                  <a:solidFill>
                    <a:srgbClr val="002060"/>
                  </a:solidFill>
                  <a:latin typeface="Arial"/>
                  <a:cs typeface="Arial"/>
                </a:rPr>
                <a:t>[Xavier et al 2022]</a:t>
              </a:r>
              <a:endParaRPr lang="en-GB" sz="22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pic>
          <p:nvPicPr>
            <p:cNvPr id="60" name="Graphic 9" descr="Cloud with solid fill">
              <a:extLst>
                <a:ext uri="{FF2B5EF4-FFF2-40B4-BE49-F238E27FC236}">
                  <a16:creationId xmlns:a16="http://schemas.microsoft.com/office/drawing/2014/main" id="{F3AAA7BB-A09B-476F-8D8F-F8174037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2768365"/>
              <a:ext cx="271869" cy="26963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513C74-04DE-4583-BCB6-D31255F744E6}"/>
              </a:ext>
            </a:extLst>
          </p:cNvPr>
          <p:cNvGrpSpPr/>
          <p:nvPr/>
        </p:nvGrpSpPr>
        <p:grpSpPr>
          <a:xfrm>
            <a:off x="686686" y="5236973"/>
            <a:ext cx="7336970" cy="745525"/>
            <a:chOff x="767441" y="2725086"/>
            <a:chExt cx="7336970" cy="74552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AD15FE-A8F4-479B-A9C7-3C1853AE2906}"/>
                </a:ext>
              </a:extLst>
            </p:cNvPr>
            <p:cNvSpPr txBox="1"/>
            <p:nvPr/>
          </p:nvSpPr>
          <p:spPr>
            <a:xfrm>
              <a:off x="1129591" y="2725086"/>
              <a:ext cx="6974820" cy="7455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US" sz="2200" dirty="0">
                  <a:solidFill>
                    <a:srgbClr val="002060"/>
                  </a:solidFill>
                  <a:latin typeface="Arial"/>
                  <a:cs typeface="Arial"/>
                </a:rPr>
                <a:t>Develop a framework to evaluate the influence of thermodynamic biases in the development of the events</a:t>
              </a:r>
              <a:endParaRPr lang="en-GB" sz="22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pic>
          <p:nvPicPr>
            <p:cNvPr id="29" name="Graphic 9" descr="Cloud with solid fill">
              <a:extLst>
                <a:ext uri="{FF2B5EF4-FFF2-40B4-BE49-F238E27FC236}">
                  <a16:creationId xmlns:a16="http://schemas.microsoft.com/office/drawing/2014/main" id="{65941C5B-3459-48A1-9280-99FF08BA2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2768365"/>
              <a:ext cx="271869" cy="269631"/>
            </a:xfrm>
            <a:prstGeom prst="rect">
              <a:avLst/>
            </a:prstGeom>
          </p:spPr>
        </p:pic>
      </p:grpSp>
      <p:sp>
        <p:nvSpPr>
          <p:cNvPr id="5" name="Right Brace 4">
            <a:extLst>
              <a:ext uri="{FF2B5EF4-FFF2-40B4-BE49-F238E27FC236}">
                <a16:creationId xmlns:a16="http://schemas.microsoft.com/office/drawing/2014/main" id="{7A3D1250-68A9-4854-BD76-EC5D211E7A5C}"/>
              </a:ext>
            </a:extLst>
          </p:cNvPr>
          <p:cNvSpPr/>
          <p:nvPr/>
        </p:nvSpPr>
        <p:spPr>
          <a:xfrm>
            <a:off x="8272847" y="2703865"/>
            <a:ext cx="540015" cy="3508184"/>
          </a:xfrm>
          <a:prstGeom prst="rightBrace">
            <a:avLst>
              <a:gd name="adj1" fmla="val 81827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95534F-E38D-481D-9AB2-9530F2011340}"/>
              </a:ext>
            </a:extLst>
          </p:cNvPr>
          <p:cNvSpPr txBox="1"/>
          <p:nvPr/>
        </p:nvSpPr>
        <p:spPr>
          <a:xfrm>
            <a:off x="8812862" y="3703642"/>
            <a:ext cx="2692452" cy="15323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4999"/>
              </a:lnSpc>
            </a:pPr>
            <a:r>
              <a:rPr lang="en-GB" sz="2200" dirty="0">
                <a:solidFill>
                  <a:srgbClr val="002060"/>
                </a:solidFill>
                <a:latin typeface="Arial"/>
                <a:cs typeface="Arial"/>
              </a:rPr>
              <a:t>Inform on the convective-permitting simulations</a:t>
            </a:r>
            <a:r>
              <a:rPr lang="en-US" sz="2200" dirty="0"/>
              <a:t> </a:t>
            </a:r>
            <a:r>
              <a:rPr lang="en-GB" sz="2200" dirty="0">
                <a:solidFill>
                  <a:srgbClr val="002060"/>
                </a:solidFill>
                <a:latin typeface="Arial"/>
                <a:cs typeface="Arial"/>
              </a:rPr>
              <a:t>added value</a:t>
            </a:r>
            <a:endParaRPr lang="en-US" sz="2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37F22-EC16-EA1A-2875-2177612EAD95}"/>
              </a:ext>
            </a:extLst>
          </p:cNvPr>
          <p:cNvGrpSpPr/>
          <p:nvPr/>
        </p:nvGrpSpPr>
        <p:grpSpPr>
          <a:xfrm>
            <a:off x="686686" y="1429072"/>
            <a:ext cx="7749391" cy="1134862"/>
            <a:chOff x="767441" y="2725086"/>
            <a:chExt cx="7918325" cy="11348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E985DE-6431-0FD8-E88D-32B3006988F1}"/>
                </a:ext>
              </a:extLst>
            </p:cNvPr>
            <p:cNvSpPr txBox="1"/>
            <p:nvPr/>
          </p:nvSpPr>
          <p:spPr>
            <a:xfrm>
              <a:off x="1129590" y="2725086"/>
              <a:ext cx="7556176" cy="113486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CPMs correctly simulate the location and seasonality of cloud band events, and overestimate the associated precipitation</a:t>
              </a:r>
            </a:p>
          </p:txBody>
        </p:sp>
        <p:pic>
          <p:nvPicPr>
            <p:cNvPr id="9" name="Graphic 9" descr="Cloud with solid fill">
              <a:extLst>
                <a:ext uri="{FF2B5EF4-FFF2-40B4-BE49-F238E27FC236}">
                  <a16:creationId xmlns:a16="http://schemas.microsoft.com/office/drawing/2014/main" id="{E6A6327B-FCED-6CAE-4C1F-D17B4BE4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7441" y="2768365"/>
              <a:ext cx="271869" cy="269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376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Thank you!!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dirty="0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5E75EC-E94F-432E-B0EE-82C485423C46}"/>
              </a:ext>
            </a:extLst>
          </p:cNvPr>
          <p:cNvGrpSpPr/>
          <p:nvPr/>
        </p:nvGrpSpPr>
        <p:grpSpPr>
          <a:xfrm>
            <a:off x="885825" y="1120045"/>
            <a:ext cx="7211888" cy="1202103"/>
            <a:chOff x="885825" y="1207722"/>
            <a:chExt cx="7211888" cy="12021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782476-FD84-4AD1-8289-ED88B921DBF5}"/>
                </a:ext>
              </a:extLst>
            </p:cNvPr>
            <p:cNvGrpSpPr/>
            <p:nvPr/>
          </p:nvGrpSpPr>
          <p:grpSpPr>
            <a:xfrm>
              <a:off x="1038225" y="1207722"/>
              <a:ext cx="7059488" cy="1134862"/>
              <a:chOff x="685800" y="1490785"/>
              <a:chExt cx="7059488" cy="113486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CD2F41-4330-4553-BA05-43EAE68B10C9}"/>
                  </a:ext>
                </a:extLst>
              </p:cNvPr>
              <p:cNvSpPr txBox="1"/>
              <p:nvPr/>
            </p:nvSpPr>
            <p:spPr>
              <a:xfrm>
                <a:off x="1060937" y="1490785"/>
                <a:ext cx="6684351" cy="113486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GB" sz="2200">
                    <a:solidFill>
                      <a:srgbClr val="002060"/>
                    </a:solidFill>
                    <a:latin typeface="Arial"/>
                    <a:cs typeface="Arial"/>
                  </a:rPr>
                  <a:t>Contacts:</a:t>
                </a:r>
              </a:p>
              <a:p>
                <a:pPr marL="457200">
                  <a:lnSpc>
                    <a:spcPct val="114999"/>
                  </a:lnSpc>
                </a:pPr>
                <a:r>
                  <a:rPr lang="en-GB" sz="2200">
                    <a:solidFill>
                      <a:srgbClr val="002060"/>
                    </a:solidFill>
                    <a:latin typeface="Arial"/>
                    <a:cs typeface="Arial"/>
                  </a:rPr>
                  <a:t>marcia.zilli@ouce.ox.ac.uk</a:t>
                </a:r>
              </a:p>
              <a:p>
                <a:pPr marL="457200">
                  <a:lnSpc>
                    <a:spcPct val="114999"/>
                  </a:lnSpc>
                </a:pPr>
                <a:r>
                  <a:rPr lang="en-GB" sz="2200">
                    <a:solidFill>
                      <a:srgbClr val="002060"/>
                    </a:solidFill>
                    <a:latin typeface="Arial"/>
                    <a:cs typeface="Arial"/>
                  </a:rPr>
                  <a:t>neil.hart@ouce.ox.ac.uk</a:t>
                </a:r>
              </a:p>
            </p:txBody>
          </p:sp>
          <p:pic>
            <p:nvPicPr>
              <p:cNvPr id="37" name="Graphic 9" descr="Cloud with solid fill">
                <a:extLst>
                  <a:ext uri="{FF2B5EF4-FFF2-40B4-BE49-F238E27FC236}">
                    <a16:creationId xmlns:a16="http://schemas.microsoft.com/office/drawing/2014/main" id="{EAF648D9-B622-44FF-9D4F-A4763CA1F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5800" y="1545492"/>
                <a:ext cx="269631" cy="269631"/>
              </a:xfrm>
              <a:prstGeom prst="rect">
                <a:avLst/>
              </a:prstGeom>
            </p:spPr>
          </p:pic>
        </p:grpSp>
        <p:pic>
          <p:nvPicPr>
            <p:cNvPr id="9" name="Graphic 9" descr="Email with solid fill">
              <a:extLst>
                <a:ext uri="{FF2B5EF4-FFF2-40B4-BE49-F238E27FC236}">
                  <a16:creationId xmlns:a16="http://schemas.microsoft.com/office/drawing/2014/main" id="{3DE9C731-0AAB-4F86-8EB4-435CD32B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5825" y="1638300"/>
              <a:ext cx="771525" cy="7715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2C7030-E44F-4204-81BF-11F2B0E8E05E}"/>
              </a:ext>
            </a:extLst>
          </p:cNvPr>
          <p:cNvGrpSpPr/>
          <p:nvPr/>
        </p:nvGrpSpPr>
        <p:grpSpPr>
          <a:xfrm>
            <a:off x="885825" y="3705488"/>
            <a:ext cx="8112847" cy="2488374"/>
            <a:chOff x="885825" y="2607896"/>
            <a:chExt cx="8112847" cy="248837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6E958C6-5F89-488D-9EA2-049D810509E6}"/>
                </a:ext>
              </a:extLst>
            </p:cNvPr>
            <p:cNvGrpSpPr/>
            <p:nvPr/>
          </p:nvGrpSpPr>
          <p:grpSpPr>
            <a:xfrm>
              <a:off x="1038224" y="2607896"/>
              <a:ext cx="7960448" cy="2488374"/>
              <a:chOff x="685800" y="1490785"/>
              <a:chExt cx="10404501" cy="2488374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6BD1D09-29CA-4BA8-9FCE-DA8DBC60D482}"/>
                  </a:ext>
                </a:extLst>
              </p:cNvPr>
              <p:cNvSpPr txBox="1"/>
              <p:nvPr/>
            </p:nvSpPr>
            <p:spPr>
              <a:xfrm>
                <a:off x="1060937" y="1490785"/>
                <a:ext cx="10029364" cy="248837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GB" dirty="0">
                    <a:solidFill>
                      <a:srgbClr val="002060"/>
                    </a:solidFill>
                    <a:latin typeface="Arial"/>
                    <a:cs typeface="Arial"/>
                  </a:rPr>
                  <a:t>References:</a:t>
                </a:r>
                <a:endParaRPr lang="en-US" dirty="0">
                  <a:solidFill>
                    <a:srgbClr val="002060"/>
                  </a:solidFill>
                  <a:latin typeface="Calibri" panose="020F0502020204030204"/>
                  <a:cs typeface="Calibri" panose="020F0502020204030204"/>
                </a:endParaRP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Hart N et al (2012) Mon Wea Rev 140, 4005-4016, </a:t>
                </a:r>
                <a:b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</a:br>
                <a:r>
                  <a:rPr lang="en-US" dirty="0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: 10.1175/MWR-D-12-00127.1.</a:t>
                </a:r>
                <a:endParaRPr lang="en-US" dirty="0">
                  <a:solidFill>
                    <a:srgbClr val="002060"/>
                  </a:solidFill>
                  <a:ea typeface="+mn-lt"/>
                  <a:cs typeface="+mn-lt"/>
                </a:endParaRP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Hart N et al (2018) J Climate 31, 2797-2817, </a:t>
                </a:r>
                <a:b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</a:br>
                <a:r>
                  <a:rPr lang="en-US" dirty="0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: 10.1175/JCLI-D-17-0221.1.</a:t>
                </a:r>
                <a:endParaRPr lang="en-US" dirty="0">
                  <a:solidFill>
                    <a:srgbClr val="002060"/>
                  </a:solidFill>
                  <a:ea typeface="+mn-lt"/>
                  <a:cs typeface="+mn-lt"/>
                </a:endParaRP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Xavier AC et al (2022) Int J </a:t>
                </a:r>
                <a:r>
                  <a:rPr lang="en-US" dirty="0" err="1">
                    <a:solidFill>
                      <a:srgbClr val="002060"/>
                    </a:solidFill>
                    <a:latin typeface="Arial"/>
                    <a:cs typeface="Arial"/>
                  </a:rPr>
                  <a:t>Climatol</a:t>
                </a: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, 1, </a:t>
                </a:r>
                <a:r>
                  <a:rPr lang="en-US" dirty="0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: 10.1002/joc.7731</a:t>
                </a: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Zilli MT and Hart N (2021) J Climate 34, 8125-8144, </a:t>
                </a:r>
                <a:b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</a:br>
                <a:r>
                  <a:rPr lang="en-US" dirty="0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 dirty="0">
                    <a:solidFill>
                      <a:srgbClr val="002060"/>
                    </a:solidFill>
                    <a:latin typeface="Arial"/>
                    <a:cs typeface="Arial"/>
                  </a:rPr>
                  <a:t>: 10.1175/JCLI-D-21-0020.1</a:t>
                </a:r>
                <a:endParaRPr lang="en-GB" dirty="0">
                  <a:solidFill>
                    <a:srgbClr val="002060"/>
                  </a:solidFill>
                  <a:cs typeface="Calibri" panose="020F0502020204030204"/>
                </a:endParaRPr>
              </a:p>
            </p:txBody>
          </p:sp>
          <p:pic>
            <p:nvPicPr>
              <p:cNvPr id="63" name="Graphic 9" descr="Cloud with solid fill">
                <a:extLst>
                  <a:ext uri="{FF2B5EF4-FFF2-40B4-BE49-F238E27FC236}">
                    <a16:creationId xmlns:a16="http://schemas.microsoft.com/office/drawing/2014/main" id="{DD437475-2CD5-4877-9F71-26D79072D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5800" y="1545492"/>
                <a:ext cx="269631" cy="269631"/>
              </a:xfrm>
              <a:prstGeom prst="rect">
                <a:avLst/>
              </a:prstGeom>
            </p:spPr>
          </p:pic>
        </p:grpSp>
        <p:pic>
          <p:nvPicPr>
            <p:cNvPr id="10" name="Graphic 10" descr="Scroll with solid fill">
              <a:extLst>
                <a:ext uri="{FF2B5EF4-FFF2-40B4-BE49-F238E27FC236}">
                  <a16:creationId xmlns:a16="http://schemas.microsoft.com/office/drawing/2014/main" id="{D1A00BA8-EB1E-42C7-AEFC-342524A19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5825" y="3057525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8723EA-0D77-FBA9-2310-F4643064727E}"/>
              </a:ext>
            </a:extLst>
          </p:cNvPr>
          <p:cNvGrpSpPr/>
          <p:nvPr/>
        </p:nvGrpSpPr>
        <p:grpSpPr>
          <a:xfrm>
            <a:off x="9019436" y="1961322"/>
            <a:ext cx="2501712" cy="3288072"/>
            <a:chOff x="10455964" y="1099930"/>
            <a:chExt cx="1596888" cy="20988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004902-9F15-4551-2A04-3B03CF0BDCDC}"/>
                </a:ext>
              </a:extLst>
            </p:cNvPr>
            <p:cNvSpPr/>
            <p:nvPr/>
          </p:nvSpPr>
          <p:spPr>
            <a:xfrm>
              <a:off x="10459279" y="1099930"/>
              <a:ext cx="1593573" cy="2098812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400" b="1">
                  <a:solidFill>
                    <a:schemeClr val="bg1"/>
                  </a:solidFill>
                  <a:cs typeface="Calibri"/>
                </a:rPr>
                <a:t>SCAN ME</a:t>
              </a:r>
            </a:p>
          </p:txBody>
        </p:sp>
        <p:pic>
          <p:nvPicPr>
            <p:cNvPr id="13" name="Picture 10" descr="A picture containing text, sign, blue, vector graphics&#10;&#10;Description automatically generated">
              <a:extLst>
                <a:ext uri="{FF2B5EF4-FFF2-40B4-BE49-F238E27FC236}">
                  <a16:creationId xmlns:a16="http://schemas.microsoft.com/office/drawing/2014/main" id="{1261A0FD-2804-B14B-CC19-82E1369AF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55964" y="1129748"/>
              <a:ext cx="1583634" cy="156706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D04CC-0F9F-6899-5B5D-A40B35DC59CF}"/>
              </a:ext>
            </a:extLst>
          </p:cNvPr>
          <p:cNvGrpSpPr/>
          <p:nvPr/>
        </p:nvGrpSpPr>
        <p:grpSpPr>
          <a:xfrm>
            <a:off x="884168" y="2439861"/>
            <a:ext cx="7213545" cy="1136503"/>
            <a:chOff x="884168" y="2592742"/>
            <a:chExt cx="7213545" cy="113650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60E353-E807-31C8-C19E-6475F33E243B}"/>
                </a:ext>
              </a:extLst>
            </p:cNvPr>
            <p:cNvGrpSpPr/>
            <p:nvPr/>
          </p:nvGrpSpPr>
          <p:grpSpPr>
            <a:xfrm>
              <a:off x="1038225" y="2592742"/>
              <a:ext cx="7059488" cy="873765"/>
              <a:chOff x="685800" y="1490785"/>
              <a:chExt cx="7059488" cy="8737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9E9DBA-4BC5-05E7-9B86-254153E1AD09}"/>
                  </a:ext>
                </a:extLst>
              </p:cNvPr>
              <p:cNvSpPr txBox="1"/>
              <p:nvPr/>
            </p:nvSpPr>
            <p:spPr>
              <a:xfrm>
                <a:off x="1060937" y="1490785"/>
                <a:ext cx="6684351" cy="8737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GB" sz="2200" dirty="0" err="1">
                    <a:solidFill>
                      <a:srgbClr val="002060"/>
                    </a:solidFill>
                    <a:latin typeface="Arial"/>
                    <a:cs typeface="Arial"/>
                  </a:rPr>
                  <a:t>VIEWpoint</a:t>
                </a:r>
                <a:r>
                  <a:rPr lang="en-GB" sz="2200" dirty="0">
                    <a:solidFill>
                      <a:srgbClr val="002060"/>
                    </a:solidFill>
                    <a:latin typeface="Arial"/>
                    <a:cs typeface="Arial"/>
                  </a:rPr>
                  <a:t> cloud band Explorer:</a:t>
                </a:r>
                <a:endParaRPr lang="en-US" dirty="0"/>
              </a:p>
              <a:p>
                <a:pPr marL="457200">
                  <a:lnSpc>
                    <a:spcPct val="114999"/>
                  </a:lnSpc>
                  <a:spcBef>
                    <a:spcPts val="1000"/>
                  </a:spcBef>
                </a:pPr>
                <a:r>
                  <a:rPr lang="en-GB" sz="2200" dirty="0">
                    <a:solidFill>
                      <a:srgbClr val="002060"/>
                    </a:solidFill>
                    <a:latin typeface="Arial"/>
                    <a:ea typeface="+mn-lt"/>
                    <a:cs typeface="+mn-lt"/>
                  </a:rPr>
                  <a:t>https://the-iea.github.io/vp-cloud-band-explorer/</a:t>
                </a:r>
                <a:endParaRPr lang="en-GB" dirty="0">
                  <a:solidFill>
                    <a:srgbClr val="002060"/>
                  </a:solidFill>
                  <a:latin typeface="Arial"/>
                  <a:cs typeface="Calibri"/>
                </a:endParaRPr>
              </a:p>
            </p:txBody>
          </p:sp>
          <p:pic>
            <p:nvPicPr>
              <p:cNvPr id="20" name="Graphic 9" descr="Cloud with solid fill">
                <a:extLst>
                  <a:ext uri="{FF2B5EF4-FFF2-40B4-BE49-F238E27FC236}">
                    <a16:creationId xmlns:a16="http://schemas.microsoft.com/office/drawing/2014/main" id="{559F51C6-1BB3-72DC-DAB4-14095D744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5800" y="1545492"/>
                <a:ext cx="269631" cy="269631"/>
              </a:xfrm>
              <a:prstGeom prst="rect">
                <a:avLst/>
              </a:prstGeom>
            </p:spPr>
          </p:pic>
        </p:grpSp>
        <p:pic>
          <p:nvPicPr>
            <p:cNvPr id="21" name="Picture 21" descr="Icon&#10;&#10;Description automatically generated">
              <a:extLst>
                <a:ext uri="{FF2B5EF4-FFF2-40B4-BE49-F238E27FC236}">
                  <a16:creationId xmlns:a16="http://schemas.microsoft.com/office/drawing/2014/main" id="{A07932B8-3F44-5C33-753A-8820B3F35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4168" y="2954821"/>
              <a:ext cx="774424" cy="774424"/>
            </a:xfrm>
            <a:prstGeom prst="rect">
              <a:avLst/>
            </a:prstGeom>
          </p:spPr>
        </p:pic>
      </p:grpSp>
      <p:pic>
        <p:nvPicPr>
          <p:cNvPr id="22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DEEF625B-DC2F-1A54-D969-B1C47D9CE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949" y="2718636"/>
            <a:ext cx="2552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0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What are Cloud Bands?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98B534-B4DE-4C13-8C21-52143C32DCCF}"/>
              </a:ext>
            </a:extLst>
          </p:cNvPr>
          <p:cNvGrpSpPr/>
          <p:nvPr/>
        </p:nvGrpSpPr>
        <p:grpSpPr>
          <a:xfrm>
            <a:off x="685800" y="1490785"/>
            <a:ext cx="5128592" cy="1238031"/>
            <a:chOff x="685800" y="1490785"/>
            <a:chExt cx="5128592" cy="12380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524FF6-F154-4BC5-B7B3-EBC0729A7AD3}"/>
                </a:ext>
              </a:extLst>
            </p:cNvPr>
            <p:cNvSpPr txBox="1"/>
            <p:nvPr/>
          </p:nvSpPr>
          <p:spPr>
            <a:xfrm>
              <a:off x="1060937" y="1490785"/>
              <a:ext cx="4753455" cy="12380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  <a:spcAft>
                  <a:spcPts val="1200"/>
                </a:spcAft>
              </a:pPr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Continuous areas of low OLR connecting convective areas from the tropics to the </a:t>
              </a:r>
              <a:r>
                <a:rPr lang="en-GB" sz="2400" dirty="0" err="1">
                  <a:solidFill>
                    <a:srgbClr val="002060"/>
                  </a:solidFill>
                  <a:latin typeface="Arial"/>
                  <a:cs typeface="Arial"/>
                </a:rPr>
                <a:t>extratropics</a:t>
              </a:r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.</a:t>
              </a:r>
            </a:p>
          </p:txBody>
        </p:sp>
        <p:pic>
          <p:nvPicPr>
            <p:cNvPr id="8" name="Graphic 9" descr="Cloud with solid fill">
              <a:extLst>
                <a:ext uri="{FF2B5EF4-FFF2-40B4-BE49-F238E27FC236}">
                  <a16:creationId xmlns:a16="http://schemas.microsoft.com/office/drawing/2014/main" id="{C4E9A102-2E99-4B42-B83C-F7343F91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1545492"/>
              <a:ext cx="269631" cy="26963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950CA0-6BE8-4F92-B33F-331B42F49AC6}"/>
              </a:ext>
            </a:extLst>
          </p:cNvPr>
          <p:cNvGrpSpPr/>
          <p:nvPr/>
        </p:nvGrpSpPr>
        <p:grpSpPr>
          <a:xfrm>
            <a:off x="685800" y="2953415"/>
            <a:ext cx="5133212" cy="738664"/>
            <a:chOff x="685800" y="3371850"/>
            <a:chExt cx="5133212" cy="738664"/>
          </a:xfrm>
        </p:grpSpPr>
        <p:pic>
          <p:nvPicPr>
            <p:cNvPr id="10" name="Graphic 9" descr="Cloud with solid fill">
              <a:extLst>
                <a:ext uri="{FF2B5EF4-FFF2-40B4-BE49-F238E27FC236}">
                  <a16:creationId xmlns:a16="http://schemas.microsoft.com/office/drawing/2014/main" id="{F0E4A8D0-E8F9-4E3F-915D-61F6089D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3353D4-0471-4D5E-B544-8D748B7C5666}"/>
                </a:ext>
              </a:extLst>
            </p:cNvPr>
            <p:cNvSpPr txBox="1"/>
            <p:nvPr/>
          </p:nvSpPr>
          <p:spPr>
            <a:xfrm>
              <a:off x="1057275" y="3371850"/>
              <a:ext cx="4761737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4572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Responsible for large fractions of the rainy season precipitation </a:t>
              </a:r>
              <a:r>
                <a:rPr lang="en-GB" sz="2400" dirty="0">
                  <a:latin typeface="Arial"/>
                  <a:cs typeface="Arial"/>
                </a:rPr>
                <a:t>​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45265F-6780-42BE-8C7E-F0EDBE78188C}"/>
              </a:ext>
            </a:extLst>
          </p:cNvPr>
          <p:cNvGrpSpPr/>
          <p:nvPr/>
        </p:nvGrpSpPr>
        <p:grpSpPr>
          <a:xfrm>
            <a:off x="647885" y="3965453"/>
            <a:ext cx="5171127" cy="1477328"/>
            <a:chOff x="685800" y="3371850"/>
            <a:chExt cx="5171127" cy="1477328"/>
          </a:xfrm>
        </p:grpSpPr>
        <p:pic>
          <p:nvPicPr>
            <p:cNvPr id="29" name="Graphic 28" descr="Cloud with solid fill">
              <a:extLst>
                <a:ext uri="{FF2B5EF4-FFF2-40B4-BE49-F238E27FC236}">
                  <a16:creationId xmlns:a16="http://schemas.microsoft.com/office/drawing/2014/main" id="{6EFA551C-FB67-4B36-8C3F-4C5BE744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8F3BC8-0286-4773-9872-66891C6F2A25}"/>
                </a:ext>
              </a:extLst>
            </p:cNvPr>
            <p:cNvSpPr txBox="1"/>
            <p:nvPr/>
          </p:nvSpPr>
          <p:spPr>
            <a:xfrm>
              <a:off x="1057275" y="3371850"/>
              <a:ext cx="4799652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4572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Intense events: floods and landslides</a:t>
              </a:r>
            </a:p>
            <a:p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Absence/late onset: dry spells and drought </a:t>
              </a:r>
              <a:r>
                <a:rPr lang="en-GB" sz="2400" dirty="0">
                  <a:latin typeface="Arial"/>
                  <a:cs typeface="Arial"/>
                </a:rPr>
                <a:t>​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84272DD-CE78-4D88-8995-3F4FED1170FC}"/>
              </a:ext>
            </a:extLst>
          </p:cNvPr>
          <p:cNvSpPr txBox="1"/>
          <p:nvPr/>
        </p:nvSpPr>
        <p:spPr>
          <a:xfrm>
            <a:off x="5817681" y="5202864"/>
            <a:ext cx="622667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  <a:latin typeface="Arial"/>
                <a:cs typeface="Arial"/>
              </a:rPr>
              <a:t>Example of a cloud band in 02 Jan 2000. </a:t>
            </a:r>
            <a:br>
              <a:rPr lang="en-GB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-GB">
                <a:solidFill>
                  <a:srgbClr val="002060"/>
                </a:solidFill>
                <a:latin typeface="Arial"/>
                <a:cs typeface="Arial"/>
              </a:rPr>
              <a:t>Image from the </a:t>
            </a:r>
            <a:r>
              <a:rPr lang="en-GB" err="1">
                <a:solidFill>
                  <a:srgbClr val="002060"/>
                </a:solidFill>
                <a:latin typeface="Arial"/>
                <a:cs typeface="Arial"/>
              </a:rPr>
              <a:t>VIEWpoint</a:t>
            </a:r>
            <a:r>
              <a:rPr lang="en-GB">
                <a:solidFill>
                  <a:srgbClr val="002060"/>
                </a:solidFill>
                <a:latin typeface="Arial"/>
                <a:cs typeface="Arial"/>
              </a:rPr>
              <a:t> cloud band Explorer </a:t>
            </a:r>
            <a:br>
              <a:rPr lang="en-GB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-GB">
                <a:solidFill>
                  <a:srgbClr val="002060"/>
                </a:solidFill>
                <a:latin typeface="Arial"/>
                <a:ea typeface="+mn-lt"/>
                <a:cs typeface="+mn-lt"/>
              </a:rPr>
              <a:t>&lt;https://the-iea.github.io/vp-cloud-band-explorer/&gt;</a:t>
            </a:r>
            <a:endParaRPr lang="en-GB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" name="Picture 8" descr="Map&#10;&#10;Description automatically generated">
            <a:extLst>
              <a:ext uri="{FF2B5EF4-FFF2-40B4-BE49-F238E27FC236}">
                <a16:creationId xmlns:a16="http://schemas.microsoft.com/office/drawing/2014/main" id="{A8DA9266-0BA6-C18B-1BB6-05017E51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16" t="7276" r="-99" b="186"/>
          <a:stretch/>
        </p:blipFill>
        <p:spPr>
          <a:xfrm>
            <a:off x="5817705" y="1100700"/>
            <a:ext cx="6221478" cy="41021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9F9B673-39FE-4857-7FC6-DE8730D0E3AF}"/>
              </a:ext>
            </a:extLst>
          </p:cNvPr>
          <p:cNvGrpSpPr/>
          <p:nvPr/>
        </p:nvGrpSpPr>
        <p:grpSpPr>
          <a:xfrm>
            <a:off x="10455964" y="1099930"/>
            <a:ext cx="1596888" cy="2098812"/>
            <a:chOff x="10455964" y="1099930"/>
            <a:chExt cx="1596888" cy="209881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34E250-D7EF-268A-5316-326AED668804}"/>
                </a:ext>
              </a:extLst>
            </p:cNvPr>
            <p:cNvSpPr/>
            <p:nvPr/>
          </p:nvSpPr>
          <p:spPr>
            <a:xfrm>
              <a:off x="10459279" y="1099930"/>
              <a:ext cx="1593573" cy="2098812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400" b="1">
                  <a:solidFill>
                    <a:schemeClr val="bg1"/>
                  </a:solidFill>
                  <a:cs typeface="Calibri"/>
                </a:rPr>
                <a:t>SCAN ME</a:t>
              </a:r>
            </a:p>
          </p:txBody>
        </p:sp>
        <p:pic>
          <p:nvPicPr>
            <p:cNvPr id="9" name="Picture 10" descr="A picture containing text, sign, blue, vector graphics&#10;&#10;Description automatically generated">
              <a:extLst>
                <a:ext uri="{FF2B5EF4-FFF2-40B4-BE49-F238E27FC236}">
                  <a16:creationId xmlns:a16="http://schemas.microsoft.com/office/drawing/2014/main" id="{1C27AA09-BF99-9C7E-6EE9-02FB34D88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5964" y="1129748"/>
              <a:ext cx="1583634" cy="1567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35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Identifying the Cloud Bands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DE253D-B839-4E8D-8AC2-10221167E7DB}"/>
              </a:ext>
            </a:extLst>
          </p:cNvPr>
          <p:cNvGrpSpPr/>
          <p:nvPr/>
        </p:nvGrpSpPr>
        <p:grpSpPr>
          <a:xfrm>
            <a:off x="671663" y="1216709"/>
            <a:ext cx="7716297" cy="685124"/>
            <a:chOff x="685800" y="1490785"/>
            <a:chExt cx="7716297" cy="6851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524FF6-F154-4BC5-B7B3-EBC0729A7AD3}"/>
                </a:ext>
              </a:extLst>
            </p:cNvPr>
            <p:cNvSpPr txBox="1"/>
            <p:nvPr/>
          </p:nvSpPr>
          <p:spPr>
            <a:xfrm>
              <a:off x="1060936" y="1490785"/>
              <a:ext cx="7341161" cy="6851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  <a:t>Cloud band detection algorithm developed by Hart et al. (2012, 2013) and adapted to South America </a:t>
              </a:r>
              <a:r>
                <a:rPr lang="en-GB" sz="1200" dirty="0">
                  <a:solidFill>
                    <a:srgbClr val="002060"/>
                  </a:solidFill>
                  <a:latin typeface="Arial"/>
                  <a:cs typeface="Arial"/>
                </a:rPr>
                <a:t>[Zilli and Hart 2021]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  <a:t>.</a:t>
              </a:r>
              <a:endParaRPr lang="en-GB" sz="20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endParaRPr>
            </a:p>
          </p:txBody>
        </p:sp>
        <p:pic>
          <p:nvPicPr>
            <p:cNvPr id="8" name="Graphic 9" descr="Cloud with solid fill">
              <a:extLst>
                <a:ext uri="{FF2B5EF4-FFF2-40B4-BE49-F238E27FC236}">
                  <a16:creationId xmlns:a16="http://schemas.microsoft.com/office/drawing/2014/main" id="{C4E9A102-2E99-4B42-B83C-F7343F91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1545492"/>
              <a:ext cx="269631" cy="26963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C8F45-2C30-4C00-A902-AD65594FD061}"/>
              </a:ext>
            </a:extLst>
          </p:cNvPr>
          <p:cNvGrpSpPr/>
          <p:nvPr/>
        </p:nvGrpSpPr>
        <p:grpSpPr>
          <a:xfrm>
            <a:off x="615571" y="5669855"/>
            <a:ext cx="5736492" cy="323871"/>
            <a:chOff x="685800" y="3395785"/>
            <a:chExt cx="5736492" cy="323871"/>
          </a:xfrm>
        </p:grpSpPr>
        <p:pic>
          <p:nvPicPr>
            <p:cNvPr id="14" name="Graphic 13" descr="Cloud with solid fill">
              <a:extLst>
                <a:ext uri="{FF2B5EF4-FFF2-40B4-BE49-F238E27FC236}">
                  <a16:creationId xmlns:a16="http://schemas.microsoft.com/office/drawing/2014/main" id="{FB1B04B5-F733-4E50-A2AA-A4E60493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3C961C-237C-4D9D-955F-9FE40A169FDC}"/>
                </a:ext>
              </a:extLst>
            </p:cNvPr>
            <p:cNvSpPr txBox="1"/>
            <p:nvPr/>
          </p:nvSpPr>
          <p:spPr>
            <a:xfrm>
              <a:off x="1051169" y="3395785"/>
              <a:ext cx="5371123" cy="32387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Minimum OLR threshold defined per dataset</a:t>
              </a:r>
              <a:endParaRPr lang="en-US" baseline="30000" dirty="0">
                <a:cs typeface="Calibri" panose="020F0502020204030204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ECBB9EB-6B7C-4843-B3F0-B0C01E0AA3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388"/>
          <a:stretch/>
        </p:blipFill>
        <p:spPr>
          <a:xfrm>
            <a:off x="8469991" y="1269293"/>
            <a:ext cx="3577306" cy="42388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976EE8-63A1-4EF1-B652-5F6B477D1D1E}"/>
              </a:ext>
            </a:extLst>
          </p:cNvPr>
          <p:cNvSpPr txBox="1"/>
          <p:nvPr/>
        </p:nvSpPr>
        <p:spPr>
          <a:xfrm>
            <a:off x="8469992" y="5508172"/>
            <a:ext cx="357730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 OLR for 02 Jan 2000. 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Threshold at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GB" dirty="0">
                <a:latin typeface="Arial"/>
                <a:cs typeface="Arial"/>
              </a:rPr>
              <a:t>​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A389F4-13E0-4810-BEE8-DDA9453AAD6C}"/>
              </a:ext>
            </a:extLst>
          </p:cNvPr>
          <p:cNvGrpSpPr/>
          <p:nvPr/>
        </p:nvGrpSpPr>
        <p:grpSpPr>
          <a:xfrm>
            <a:off x="683846" y="2028936"/>
            <a:ext cx="7704114" cy="323871"/>
            <a:chOff x="685800" y="3321241"/>
            <a:chExt cx="7704114" cy="323871"/>
          </a:xfrm>
        </p:grpSpPr>
        <p:pic>
          <p:nvPicPr>
            <p:cNvPr id="10" name="Graphic 9" descr="Cloud with solid fill">
              <a:extLst>
                <a:ext uri="{FF2B5EF4-FFF2-40B4-BE49-F238E27FC236}">
                  <a16:creationId xmlns:a16="http://schemas.microsoft.com/office/drawing/2014/main" id="{F0E4A8D0-E8F9-4E3F-915D-61F6089D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3356410"/>
              <a:ext cx="269631" cy="2696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6FBB3D-07D8-4DF5-9BBC-BCAE6F812460}"/>
                </a:ext>
              </a:extLst>
            </p:cNvPr>
            <p:cNvSpPr txBox="1"/>
            <p:nvPr/>
          </p:nvSpPr>
          <p:spPr>
            <a:xfrm>
              <a:off x="1051169" y="3321241"/>
              <a:ext cx="7338745" cy="32387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000" dirty="0" err="1">
                  <a:solidFill>
                    <a:srgbClr val="002060"/>
                  </a:solidFill>
                  <a:latin typeface="Arial"/>
                  <a:cs typeface="Segoe UI"/>
                </a:rPr>
                <a:t>Obs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 data:</a:t>
              </a:r>
              <a:r>
                <a:rPr lang="en-US" sz="2000" dirty="0">
                  <a:latin typeface="Arial"/>
                  <a:cs typeface="Segoe UI"/>
                </a:rPr>
                <a:t>​ 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OLR (NOAA CDR V1.2</a:t>
              </a: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​) and Precipitation (ERA5)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61CCBB6-DF7B-44C9-8EE2-6465E35BC862}"/>
              </a:ext>
            </a:extLst>
          </p:cNvPr>
          <p:cNvGrpSpPr/>
          <p:nvPr/>
        </p:nvGrpSpPr>
        <p:grpSpPr>
          <a:xfrm>
            <a:off x="614594" y="4770464"/>
            <a:ext cx="7773366" cy="685124"/>
            <a:chOff x="683846" y="2808201"/>
            <a:chExt cx="7773366" cy="685124"/>
          </a:xfrm>
        </p:grpSpPr>
        <p:pic>
          <p:nvPicPr>
            <p:cNvPr id="17" name="Graphic 16" descr="Cloud with solid fill">
              <a:extLst>
                <a:ext uri="{FF2B5EF4-FFF2-40B4-BE49-F238E27FC236}">
                  <a16:creationId xmlns:a16="http://schemas.microsoft.com/office/drawing/2014/main" id="{EEB0576D-09D1-485D-B4C5-16A1EEB4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3846" y="2857579"/>
              <a:ext cx="269631" cy="2696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384509-408C-4AC5-B9DC-B3D3D0BD81D9}"/>
                </a:ext>
              </a:extLst>
            </p:cNvPr>
            <p:cNvSpPr txBox="1"/>
            <p:nvPr/>
          </p:nvSpPr>
          <p:spPr>
            <a:xfrm>
              <a:off x="1049214" y="2808201"/>
              <a:ext cx="7407998" cy="6851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CPMs and </a:t>
              </a:r>
              <a:r>
                <a:rPr lang="en-GB" sz="2000" dirty="0" err="1">
                  <a:solidFill>
                    <a:srgbClr val="002060"/>
                  </a:solidFill>
                  <a:latin typeface="Arial"/>
                  <a:cs typeface="Segoe UI"/>
                </a:rPr>
                <a:t>forcings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 are </a:t>
              </a:r>
              <a:r>
                <a:rPr lang="en-GB" sz="2000" dirty="0" err="1">
                  <a:solidFill>
                    <a:srgbClr val="002060"/>
                  </a:solidFill>
                  <a:latin typeface="Arial"/>
                  <a:cs typeface="Segoe UI"/>
                </a:rPr>
                <a:t>regridded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 to NOAA/ERA5 grid (conservative area-weighted interpolation)</a:t>
              </a:r>
              <a:endParaRPr lang="en-US" dirty="0">
                <a:cs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51478B0-197E-4892-B513-5229FB1A3947}"/>
              </a:ext>
            </a:extLst>
          </p:cNvPr>
          <p:cNvGrpSpPr/>
          <p:nvPr/>
        </p:nvGrpSpPr>
        <p:grpSpPr>
          <a:xfrm>
            <a:off x="566579" y="2548634"/>
            <a:ext cx="7821381" cy="1901423"/>
            <a:chOff x="635831" y="3730313"/>
            <a:chExt cx="7821381" cy="19014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FCBDFA-2DE4-43A9-B9E2-D0575894A96C}"/>
                </a:ext>
              </a:extLst>
            </p:cNvPr>
            <p:cNvSpPr/>
            <p:nvPr/>
          </p:nvSpPr>
          <p:spPr>
            <a:xfrm>
              <a:off x="6249136" y="3734154"/>
              <a:ext cx="2208076" cy="36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indent="-25200" algn="ctr"/>
              <a:r>
                <a:rPr lang="en-US" sz="2400" b="1" dirty="0">
                  <a:solidFill>
                    <a:srgbClr val="002060"/>
                  </a:solidFill>
                </a:rPr>
                <a:t>GCM AMIP</a:t>
              </a:r>
              <a:endParaRPr lang="en-GB" b="1" dirty="0">
                <a:solidFill>
                  <a:srgbClr val="002060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2DEBFFF-B41B-4B88-8F8C-A98D37C717AD}"/>
                </a:ext>
              </a:extLst>
            </p:cNvPr>
            <p:cNvGrpSpPr/>
            <p:nvPr/>
          </p:nvGrpSpPr>
          <p:grpSpPr>
            <a:xfrm>
              <a:off x="635831" y="3735657"/>
              <a:ext cx="2983669" cy="364127"/>
              <a:chOff x="635831" y="3735657"/>
              <a:chExt cx="2983669" cy="36412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895EEA6-7AAE-427F-BA08-1FD6D1E68FF9}"/>
                  </a:ext>
                </a:extLst>
              </p:cNvPr>
              <p:cNvSpPr/>
              <p:nvPr/>
            </p:nvSpPr>
            <p:spPr>
              <a:xfrm>
                <a:off x="683846" y="3735657"/>
                <a:ext cx="2935654" cy="360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b="1">
                    <a:solidFill>
                      <a:srgbClr val="002060"/>
                    </a:solidFill>
                  </a:rPr>
                  <a:t>CPM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9" name="Graphic 28" descr="South America">
                <a:extLst>
                  <a:ext uri="{FF2B5EF4-FFF2-40B4-BE49-F238E27FC236}">
                    <a16:creationId xmlns:a16="http://schemas.microsoft.com/office/drawing/2014/main" id="{7F1A5E2B-45FA-469E-B989-D0C25256E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5831" y="3739784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1CBE27C-A0EC-4122-B38C-06FD4E9DBAD7}"/>
                </a:ext>
              </a:extLst>
            </p:cNvPr>
            <p:cNvGrpSpPr/>
            <p:nvPr/>
          </p:nvGrpSpPr>
          <p:grpSpPr>
            <a:xfrm>
              <a:off x="3786641" y="3730313"/>
              <a:ext cx="2230922" cy="360000"/>
              <a:chOff x="3786641" y="3730313"/>
              <a:chExt cx="2230922" cy="3600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DD7CD53-EE29-49F1-B67D-D9C24AB1D8B0}"/>
                  </a:ext>
                </a:extLst>
              </p:cNvPr>
              <p:cNvSpPr/>
              <p:nvPr/>
            </p:nvSpPr>
            <p:spPr>
              <a:xfrm>
                <a:off x="3808454" y="3730313"/>
                <a:ext cx="2209109" cy="360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</a:rPr>
                  <a:t>Forcing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31" name="Graphic 30" descr="Earth globe Americas">
                <a:extLst>
                  <a:ext uri="{FF2B5EF4-FFF2-40B4-BE49-F238E27FC236}">
                    <a16:creationId xmlns:a16="http://schemas.microsoft.com/office/drawing/2014/main" id="{D147B562-8391-47AB-844B-7771E1E0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86641" y="3730313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2828C5-79F7-4CB5-8766-297C80F6F832}"/>
                </a:ext>
              </a:extLst>
            </p:cNvPr>
            <p:cNvGrpSpPr/>
            <p:nvPr/>
          </p:nvGrpSpPr>
          <p:grpSpPr>
            <a:xfrm>
              <a:off x="635831" y="4181356"/>
              <a:ext cx="2880366" cy="418112"/>
              <a:chOff x="635831" y="4153075"/>
              <a:chExt cx="2880366" cy="418112"/>
            </a:xfrm>
          </p:grpSpPr>
          <p:pic>
            <p:nvPicPr>
              <p:cNvPr id="32" name="Graphic 31" descr="South America">
                <a:extLst>
                  <a:ext uri="{FF2B5EF4-FFF2-40B4-BE49-F238E27FC236}">
                    <a16:creationId xmlns:a16="http://schemas.microsoft.com/office/drawing/2014/main" id="{075D588B-DD93-470A-BE5C-29AA9A924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5831" y="4182131"/>
                <a:ext cx="360000" cy="36000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B84944B-082E-4176-B320-45587F7B9AD2}"/>
                  </a:ext>
                </a:extLst>
              </p:cNvPr>
              <p:cNvSpPr/>
              <p:nvPr/>
            </p:nvSpPr>
            <p:spPr>
              <a:xfrm>
                <a:off x="995830" y="4153075"/>
                <a:ext cx="2520367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SAAG-WRF @ 4km </a:t>
                </a:r>
                <a:b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[2000-2021]</a:t>
                </a:r>
                <a:endParaRPr lang="en-GB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5536D52-7FD0-4E9F-8FDC-5F7054C2DE09}"/>
                </a:ext>
              </a:extLst>
            </p:cNvPr>
            <p:cNvGrpSpPr/>
            <p:nvPr/>
          </p:nvGrpSpPr>
          <p:grpSpPr>
            <a:xfrm>
              <a:off x="635831" y="4698289"/>
              <a:ext cx="2880366" cy="418112"/>
              <a:chOff x="635831" y="4653979"/>
              <a:chExt cx="2880366" cy="418112"/>
            </a:xfrm>
          </p:grpSpPr>
          <p:pic>
            <p:nvPicPr>
              <p:cNvPr id="33" name="Graphic 32" descr="South America">
                <a:extLst>
                  <a:ext uri="{FF2B5EF4-FFF2-40B4-BE49-F238E27FC236}">
                    <a16:creationId xmlns:a16="http://schemas.microsoft.com/office/drawing/2014/main" id="{3E45BE27-9CA1-4E71-8D29-DAA9EB104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5831" y="4683035"/>
                <a:ext cx="360000" cy="360000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D81CEE-2DCA-4396-93F9-6F9B3F9EF977}"/>
                  </a:ext>
                </a:extLst>
              </p:cNvPr>
              <p:cNvSpPr/>
              <p:nvPr/>
            </p:nvSpPr>
            <p:spPr>
              <a:xfrm>
                <a:off x="995831" y="4653979"/>
                <a:ext cx="2520366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UKMO control @ 4.5km</a:t>
                </a:r>
                <a:b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[1998-2007]</a:t>
                </a:r>
                <a:endParaRPr lang="en-GB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6D8735-8F52-4957-9C52-025028B3CF18}"/>
                </a:ext>
              </a:extLst>
            </p:cNvPr>
            <p:cNvGrpSpPr/>
            <p:nvPr/>
          </p:nvGrpSpPr>
          <p:grpSpPr>
            <a:xfrm>
              <a:off x="635831" y="5213624"/>
              <a:ext cx="2880366" cy="418112"/>
              <a:chOff x="635831" y="5109906"/>
              <a:chExt cx="2880366" cy="418112"/>
            </a:xfrm>
          </p:grpSpPr>
          <p:pic>
            <p:nvPicPr>
              <p:cNvPr id="34" name="Graphic 33" descr="South America">
                <a:extLst>
                  <a:ext uri="{FF2B5EF4-FFF2-40B4-BE49-F238E27FC236}">
                    <a16:creationId xmlns:a16="http://schemas.microsoft.com/office/drawing/2014/main" id="{81F6DEFE-B0AF-42F6-9D09-C9FCF856E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5831" y="5138962"/>
                <a:ext cx="360000" cy="360000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52B4149-2595-4245-9DED-9D3CF5F854C4}"/>
                  </a:ext>
                </a:extLst>
              </p:cNvPr>
              <p:cNvSpPr/>
              <p:nvPr/>
            </p:nvSpPr>
            <p:spPr>
              <a:xfrm>
                <a:off x="995831" y="5109906"/>
                <a:ext cx="2520366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sz="17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UKMO hindcast @ 4.5km</a:t>
                </a:r>
                <a:b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[1998-2007]</a:t>
                </a:r>
                <a:endParaRPr lang="en-GB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6BA02AE-4E08-412E-A578-A409CC751D38}"/>
                </a:ext>
              </a:extLst>
            </p:cNvPr>
            <p:cNvGrpSpPr/>
            <p:nvPr/>
          </p:nvGrpSpPr>
          <p:grpSpPr>
            <a:xfrm>
              <a:off x="3786641" y="4181356"/>
              <a:ext cx="2161672" cy="418112"/>
              <a:chOff x="3786641" y="4181356"/>
              <a:chExt cx="2161672" cy="418112"/>
            </a:xfrm>
          </p:grpSpPr>
          <p:pic>
            <p:nvPicPr>
              <p:cNvPr id="42" name="Graphic 41" descr="Earth globe Americas">
                <a:extLst>
                  <a:ext uri="{FF2B5EF4-FFF2-40B4-BE49-F238E27FC236}">
                    <a16:creationId xmlns:a16="http://schemas.microsoft.com/office/drawing/2014/main" id="{B0E95780-BD99-4054-B9C7-E494D253D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86641" y="4210412"/>
                <a:ext cx="360000" cy="360000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A9B556-283B-4F91-A251-5534CC5EC13B}"/>
                  </a:ext>
                </a:extLst>
              </p:cNvPr>
              <p:cNvSpPr/>
              <p:nvPr/>
            </p:nvSpPr>
            <p:spPr>
              <a:xfrm>
                <a:off x="4184778" y="4181356"/>
                <a:ext cx="1763535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ERA5</a:t>
                </a:r>
                <a:endParaRPr lang="en-GB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F74235A-2341-40DB-92FF-049538EDB59C}"/>
                </a:ext>
              </a:extLst>
            </p:cNvPr>
            <p:cNvGrpSpPr/>
            <p:nvPr/>
          </p:nvGrpSpPr>
          <p:grpSpPr>
            <a:xfrm>
              <a:off x="3786641" y="4698289"/>
              <a:ext cx="2161672" cy="418112"/>
              <a:chOff x="3786641" y="4679239"/>
              <a:chExt cx="2161672" cy="418112"/>
            </a:xfrm>
          </p:grpSpPr>
          <p:pic>
            <p:nvPicPr>
              <p:cNvPr id="43" name="Graphic 42" descr="Earth globe Americas">
                <a:extLst>
                  <a:ext uri="{FF2B5EF4-FFF2-40B4-BE49-F238E27FC236}">
                    <a16:creationId xmlns:a16="http://schemas.microsoft.com/office/drawing/2014/main" id="{E1A38648-8615-4883-9F26-A3AC909A8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86641" y="4708295"/>
                <a:ext cx="360000" cy="360000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3865EEF-7128-4F12-9DFE-AC02BEE98977}"/>
                  </a:ext>
                </a:extLst>
              </p:cNvPr>
              <p:cNvSpPr/>
              <p:nvPr/>
            </p:nvSpPr>
            <p:spPr>
              <a:xfrm>
                <a:off x="4184778" y="4679239"/>
                <a:ext cx="1763535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UKMO UM-N512</a:t>
                </a:r>
                <a:endPara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F5E6801-5DE5-4BAA-AB35-7778F8F23ADA}"/>
                </a:ext>
              </a:extLst>
            </p:cNvPr>
            <p:cNvGrpSpPr/>
            <p:nvPr/>
          </p:nvGrpSpPr>
          <p:grpSpPr>
            <a:xfrm>
              <a:off x="3786641" y="5213624"/>
              <a:ext cx="2161672" cy="418112"/>
              <a:chOff x="3786641" y="5175524"/>
              <a:chExt cx="2161672" cy="418112"/>
            </a:xfrm>
          </p:grpSpPr>
          <p:pic>
            <p:nvPicPr>
              <p:cNvPr id="44" name="Graphic 43" descr="Earth globe Americas">
                <a:extLst>
                  <a:ext uri="{FF2B5EF4-FFF2-40B4-BE49-F238E27FC236}">
                    <a16:creationId xmlns:a16="http://schemas.microsoft.com/office/drawing/2014/main" id="{1142412D-5ABB-48E0-9E30-A46311F4D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86641" y="5204580"/>
                <a:ext cx="360000" cy="360000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E0C6AAF-9CA8-4AAB-8A97-05FDA9B02A6B}"/>
                  </a:ext>
                </a:extLst>
              </p:cNvPr>
              <p:cNvSpPr/>
              <p:nvPr/>
            </p:nvSpPr>
            <p:spPr>
              <a:xfrm>
                <a:off x="4184778" y="5175524"/>
                <a:ext cx="1763535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ERA-I @ 25km </a:t>
                </a: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(downscaled by RCM)</a:t>
                </a:r>
                <a:endPara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" name="Graphic 51" descr="Earth globe Americas">
              <a:extLst>
                <a:ext uri="{FF2B5EF4-FFF2-40B4-BE49-F238E27FC236}">
                  <a16:creationId xmlns:a16="http://schemas.microsoft.com/office/drawing/2014/main" id="{E933E0F5-DB9E-4964-9F69-7FA6EE4A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26289" y="3739784"/>
              <a:ext cx="360000" cy="36000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0879805-CF36-40C5-9E14-BF6C594F0C84}"/>
                </a:ext>
              </a:extLst>
            </p:cNvPr>
            <p:cNvGrpSpPr/>
            <p:nvPr/>
          </p:nvGrpSpPr>
          <p:grpSpPr>
            <a:xfrm>
              <a:off x="6226289" y="4698289"/>
              <a:ext cx="2161672" cy="418112"/>
              <a:chOff x="6226289" y="4698289"/>
              <a:chExt cx="2161672" cy="418112"/>
            </a:xfrm>
          </p:grpSpPr>
          <p:pic>
            <p:nvPicPr>
              <p:cNvPr id="57" name="Graphic 56" descr="Earth globe Americas">
                <a:extLst>
                  <a:ext uri="{FF2B5EF4-FFF2-40B4-BE49-F238E27FC236}">
                    <a16:creationId xmlns:a16="http://schemas.microsoft.com/office/drawing/2014/main" id="{6DFC9F5B-EE81-4F89-9758-691582DA8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26289" y="4727345"/>
                <a:ext cx="360000" cy="360000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89D2BC0-5CFE-4F99-B7B7-713A68CA71FE}"/>
                  </a:ext>
                </a:extLst>
              </p:cNvPr>
              <p:cNvSpPr/>
              <p:nvPr/>
            </p:nvSpPr>
            <p:spPr>
              <a:xfrm>
                <a:off x="6624426" y="4698289"/>
                <a:ext cx="1763535" cy="4181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HadGEM3-N96</a:t>
                </a:r>
                <a:b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HadGEM3-N216</a:t>
                </a:r>
                <a:endParaRPr lang="en-GB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527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4C4F9-33B5-4CB0-89EF-C1337F59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5" y="1862824"/>
            <a:ext cx="3600000" cy="37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7490095" cy="95384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CPM First Results – OLR Climatology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C3ED6C-6A3B-4B0A-8E14-500B228DFDAC}"/>
              </a:ext>
            </a:extLst>
          </p:cNvPr>
          <p:cNvSpPr txBox="1"/>
          <p:nvPr/>
        </p:nvSpPr>
        <p:spPr>
          <a:xfrm>
            <a:off x="683845" y="1069287"/>
            <a:ext cx="84081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NOAA OLR (blue contour; bold contour = 240W/m</a:t>
            </a:r>
            <a:r>
              <a:rPr lang="en-GB" sz="2000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83CFA-43A2-472C-9EF3-F9F507C8FA42}"/>
              </a:ext>
            </a:extLst>
          </p:cNvPr>
          <p:cNvSpPr txBox="1"/>
          <p:nvPr/>
        </p:nvSpPr>
        <p:spPr>
          <a:xfrm>
            <a:off x="683845" y="5642824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14.7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6849D-3F09-E04C-B288-3D61B0B8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99" y="2042824"/>
            <a:ext cx="3600000" cy="34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CE585-BFAC-7071-9F1C-6A379FE5B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154" y="2042824"/>
            <a:ext cx="3600000" cy="34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FE0D96-5A56-4254-82F1-BD6D6475FD6C}"/>
              </a:ext>
            </a:extLst>
          </p:cNvPr>
          <p:cNvSpPr txBox="1"/>
          <p:nvPr/>
        </p:nvSpPr>
        <p:spPr>
          <a:xfrm>
            <a:off x="10359058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0BF7B1-4C0B-4DDD-B89C-1BB765E48845}"/>
              </a:ext>
            </a:extLst>
          </p:cNvPr>
          <p:cNvSpPr txBox="1"/>
          <p:nvPr/>
        </p:nvSpPr>
        <p:spPr>
          <a:xfrm>
            <a:off x="6764245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23AE5F-BBB3-48CB-9AA7-EC3459C81B5F}"/>
              </a:ext>
            </a:extLst>
          </p:cNvPr>
          <p:cNvSpPr txBox="1"/>
          <p:nvPr/>
        </p:nvSpPr>
        <p:spPr>
          <a:xfrm>
            <a:off x="3204402" y="1862824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7B2CA-DBA0-4B3F-5BED-3006CC2831DF}"/>
              </a:ext>
            </a:extLst>
          </p:cNvPr>
          <p:cNvSpPr txBox="1"/>
          <p:nvPr/>
        </p:nvSpPr>
        <p:spPr>
          <a:xfrm>
            <a:off x="683845" y="1585825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58DBAB-CB40-AE4E-A195-E0E7A01DFBED}"/>
              </a:ext>
            </a:extLst>
          </p:cNvPr>
          <p:cNvSpPr txBox="1"/>
          <p:nvPr/>
        </p:nvSpPr>
        <p:spPr>
          <a:xfrm>
            <a:off x="4296000" y="1777114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C0DBA-49D0-F36F-A8F9-170390DC3BA0}"/>
              </a:ext>
            </a:extLst>
          </p:cNvPr>
          <p:cNvSpPr txBox="1"/>
          <p:nvPr/>
        </p:nvSpPr>
        <p:spPr>
          <a:xfrm>
            <a:off x="7908154" y="1762077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AE71B-C444-E0DE-80ED-FD113E7D37EF}"/>
              </a:ext>
            </a:extLst>
          </p:cNvPr>
          <p:cNvSpPr txBox="1"/>
          <p:nvPr/>
        </p:nvSpPr>
        <p:spPr>
          <a:xfrm>
            <a:off x="4355200" y="5462824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3.6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301A6E-7256-8AC2-0ED6-AAEA22C9571C}"/>
              </a:ext>
            </a:extLst>
          </p:cNvPr>
          <p:cNvSpPr txBox="1"/>
          <p:nvPr/>
        </p:nvSpPr>
        <p:spPr>
          <a:xfrm>
            <a:off x="7908153" y="5462823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3.8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3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4C4F9-33B5-4CB0-89EF-C1337F59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862824"/>
            <a:ext cx="3599999" cy="37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7490095" cy="95384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CPM First Results – OLR Climatology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C3ED6C-6A3B-4B0A-8E14-500B228DFDAC}"/>
              </a:ext>
            </a:extLst>
          </p:cNvPr>
          <p:cNvSpPr txBox="1"/>
          <p:nvPr/>
        </p:nvSpPr>
        <p:spPr>
          <a:xfrm>
            <a:off x="683845" y="1069287"/>
            <a:ext cx="84081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NOAA OLR (blue contour; bold contour = 240W/m</a:t>
            </a:r>
            <a:r>
              <a:rPr lang="en-GB" sz="2000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83CFA-43A2-472C-9EF3-F9F507C8FA42}"/>
              </a:ext>
            </a:extLst>
          </p:cNvPr>
          <p:cNvSpPr txBox="1"/>
          <p:nvPr/>
        </p:nvSpPr>
        <p:spPr>
          <a:xfrm>
            <a:off x="683845" y="5642824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14.7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6849D-3F09-E04C-B288-3D61B0B8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2042824"/>
            <a:ext cx="3600000" cy="3419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CE585-BFAC-7071-9F1C-6A379FE5B8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2042824"/>
            <a:ext cx="3600000" cy="3419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FE0D96-5A56-4254-82F1-BD6D6475FD6C}"/>
              </a:ext>
            </a:extLst>
          </p:cNvPr>
          <p:cNvSpPr txBox="1"/>
          <p:nvPr/>
        </p:nvSpPr>
        <p:spPr>
          <a:xfrm>
            <a:off x="10359058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0BF7B1-4C0B-4DDD-B89C-1BB765E48845}"/>
              </a:ext>
            </a:extLst>
          </p:cNvPr>
          <p:cNvSpPr txBox="1"/>
          <p:nvPr/>
        </p:nvSpPr>
        <p:spPr>
          <a:xfrm>
            <a:off x="6764245" y="2144113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23AE5F-BBB3-48CB-9AA7-EC3459C81B5F}"/>
              </a:ext>
            </a:extLst>
          </p:cNvPr>
          <p:cNvSpPr txBox="1"/>
          <p:nvPr/>
        </p:nvSpPr>
        <p:spPr>
          <a:xfrm>
            <a:off x="3204402" y="1862824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7B2CA-DBA0-4B3F-5BED-3006CC2831DF}"/>
              </a:ext>
            </a:extLst>
          </p:cNvPr>
          <p:cNvSpPr txBox="1"/>
          <p:nvPr/>
        </p:nvSpPr>
        <p:spPr>
          <a:xfrm>
            <a:off x="683845" y="1585825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58DBAB-CB40-AE4E-A195-E0E7A01DFBED}"/>
              </a:ext>
            </a:extLst>
          </p:cNvPr>
          <p:cNvSpPr txBox="1"/>
          <p:nvPr/>
        </p:nvSpPr>
        <p:spPr>
          <a:xfrm>
            <a:off x="4296000" y="1777114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C0DBA-49D0-F36F-A8F9-170390DC3BA0}"/>
              </a:ext>
            </a:extLst>
          </p:cNvPr>
          <p:cNvSpPr txBox="1"/>
          <p:nvPr/>
        </p:nvSpPr>
        <p:spPr>
          <a:xfrm>
            <a:off x="7908154" y="1762077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AE71B-C444-E0DE-80ED-FD113E7D37EF}"/>
              </a:ext>
            </a:extLst>
          </p:cNvPr>
          <p:cNvSpPr txBox="1"/>
          <p:nvPr/>
        </p:nvSpPr>
        <p:spPr>
          <a:xfrm>
            <a:off x="4355200" y="5462824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3.6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301A6E-7256-8AC2-0ED6-AAEA22C9571C}"/>
              </a:ext>
            </a:extLst>
          </p:cNvPr>
          <p:cNvSpPr txBox="1"/>
          <p:nvPr/>
        </p:nvSpPr>
        <p:spPr>
          <a:xfrm>
            <a:off x="7908153" y="5462823"/>
            <a:ext cx="350590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Mean bias: 3.8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</a:p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26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7800279" cy="95384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CPM First Results – Number of Events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291B1-93A4-4954-A626-4561D8D91D91}"/>
              </a:ext>
            </a:extLst>
          </p:cNvPr>
          <p:cNvSpPr txBox="1"/>
          <p:nvPr/>
        </p:nvSpPr>
        <p:spPr>
          <a:xfrm>
            <a:off x="683845" y="1069287"/>
            <a:ext cx="80220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number of days with events considering NOAA OLR</a:t>
            </a:r>
            <a:endParaRPr lang="en-GB" sz="2400" dirty="0">
              <a:latin typeface="Arial"/>
              <a:cs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4D049C8-48A3-4D5D-BE73-39656EE41D08}"/>
              </a:ext>
            </a:extLst>
          </p:cNvPr>
          <p:cNvGrpSpPr/>
          <p:nvPr/>
        </p:nvGrpSpPr>
        <p:grpSpPr>
          <a:xfrm>
            <a:off x="645745" y="5396733"/>
            <a:ext cx="10993805" cy="432000"/>
            <a:chOff x="645745" y="4846125"/>
            <a:chExt cx="10993805" cy="4320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F2DDDF-77A0-4BAE-BE76-877828CD3FEA}"/>
                </a:ext>
              </a:extLst>
            </p:cNvPr>
            <p:cNvSpPr txBox="1"/>
            <p:nvPr/>
          </p:nvSpPr>
          <p:spPr>
            <a:xfrm>
              <a:off x="683845" y="4895429"/>
              <a:ext cx="10955705" cy="33541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Arial"/>
                </a:rPr>
                <a:t>Seasonal cycle very well simulated, with UKMO CPM improving upon their forcings</a:t>
              </a:r>
              <a:endParaRPr lang="en-GB" sz="20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pic>
          <p:nvPicPr>
            <p:cNvPr id="53" name="Graphic 52" descr="Arrow Slight curve">
              <a:extLst>
                <a:ext uri="{FF2B5EF4-FFF2-40B4-BE49-F238E27FC236}">
                  <a16:creationId xmlns:a16="http://schemas.microsoft.com/office/drawing/2014/main" id="{5380A519-A7B2-4591-9DA4-A475D3B6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5745" y="4846125"/>
              <a:ext cx="432000" cy="4320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1BCDBD-468D-4DFA-8D9D-19AD41006E10}"/>
              </a:ext>
            </a:extLst>
          </p:cNvPr>
          <p:cNvGrpSpPr/>
          <p:nvPr/>
        </p:nvGrpSpPr>
        <p:grpSpPr>
          <a:xfrm>
            <a:off x="645745" y="5777207"/>
            <a:ext cx="11031905" cy="432000"/>
            <a:chOff x="645745" y="5226599"/>
            <a:chExt cx="11031905" cy="432000"/>
          </a:xfrm>
        </p:grpSpPr>
        <p:pic>
          <p:nvPicPr>
            <p:cNvPr id="55" name="Graphic 54" descr="Arrow Slight curve">
              <a:extLst>
                <a:ext uri="{FF2B5EF4-FFF2-40B4-BE49-F238E27FC236}">
                  <a16:creationId xmlns:a16="http://schemas.microsoft.com/office/drawing/2014/main" id="{DB0DB266-9E26-4963-B147-E988D4E90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5745" y="5226599"/>
              <a:ext cx="432000" cy="43200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19219C-6306-4C2D-BA88-9E488A63DA95}"/>
                </a:ext>
              </a:extLst>
            </p:cNvPr>
            <p:cNvSpPr/>
            <p:nvPr/>
          </p:nvSpPr>
          <p:spPr>
            <a:xfrm>
              <a:off x="683845" y="5274893"/>
              <a:ext cx="10993805" cy="3354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Arial"/>
                </a:rPr>
                <a:t>Small delay on the onset of the cloud band season and 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  <a:t>longer events in February</a:t>
              </a:r>
            </a:p>
          </p:txBody>
        </p:sp>
      </p:grp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7BF24198-DFF0-083F-581C-5DDC0C4CD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54" y="2244348"/>
            <a:ext cx="5400000" cy="2700000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DFB44834-04EF-0FF0-3E51-8789DF4EB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5" y="2244348"/>
            <a:ext cx="5400000" cy="27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3E3824-BAF7-EAB3-8974-FF7D99CCF816}"/>
              </a:ext>
            </a:extLst>
          </p:cNvPr>
          <p:cNvSpPr txBox="1"/>
          <p:nvPr/>
        </p:nvSpPr>
        <p:spPr>
          <a:xfrm>
            <a:off x="6108154" y="1942697"/>
            <a:ext cx="545025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CPM and their forcings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28D5B-0126-385F-35DC-96D34AB3ED89}"/>
              </a:ext>
            </a:extLst>
          </p:cNvPr>
          <p:cNvSpPr txBox="1"/>
          <p:nvPr/>
        </p:nvSpPr>
        <p:spPr>
          <a:xfrm>
            <a:off x="633591" y="1935478"/>
            <a:ext cx="545025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00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7800279" cy="953841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CPM First Results – Cloud Band Events</a:t>
            </a:r>
            <a:endParaRPr lang="en-US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291B1-93A4-4954-A626-4561D8D91D91}"/>
              </a:ext>
            </a:extLst>
          </p:cNvPr>
          <p:cNvSpPr txBox="1"/>
          <p:nvPr/>
        </p:nvSpPr>
        <p:spPr>
          <a:xfrm>
            <a:off x="683844" y="1069287"/>
            <a:ext cx="101978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number of days with events considering NOAA OLR (blue contour)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27E8F-F1F6-EDA2-0186-B04F93B1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705510"/>
            <a:ext cx="3599998" cy="3779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E87847-B84D-2F8B-65C9-EB3BF7022EF0}"/>
              </a:ext>
            </a:extLst>
          </p:cNvPr>
          <p:cNvSpPr txBox="1"/>
          <p:nvPr/>
        </p:nvSpPr>
        <p:spPr>
          <a:xfrm>
            <a:off x="683845" y="5485510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27E967-9583-0396-E471-A33955863D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1885510"/>
            <a:ext cx="3599999" cy="3419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DA34D-2D0F-152C-B2CE-4BD46134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1885510"/>
            <a:ext cx="3599999" cy="3419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E1E1A2-BF06-CD7B-A467-E4E81E0F1CE7}"/>
              </a:ext>
            </a:extLst>
          </p:cNvPr>
          <p:cNvSpPr txBox="1"/>
          <p:nvPr/>
        </p:nvSpPr>
        <p:spPr>
          <a:xfrm>
            <a:off x="10359058" y="1986799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B9A715-A61F-8511-A7C9-E8D043E66D35}"/>
              </a:ext>
            </a:extLst>
          </p:cNvPr>
          <p:cNvSpPr txBox="1"/>
          <p:nvPr/>
        </p:nvSpPr>
        <p:spPr>
          <a:xfrm>
            <a:off x="6764245" y="1986799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2F6733-E5D9-1EFD-7464-A81817474BF7}"/>
              </a:ext>
            </a:extLst>
          </p:cNvPr>
          <p:cNvSpPr txBox="1"/>
          <p:nvPr/>
        </p:nvSpPr>
        <p:spPr>
          <a:xfrm>
            <a:off x="3145410" y="1705510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03E368-88AB-37CC-0EC2-702C91F584E5}"/>
              </a:ext>
            </a:extLst>
          </p:cNvPr>
          <p:cNvSpPr txBox="1"/>
          <p:nvPr/>
        </p:nvSpPr>
        <p:spPr>
          <a:xfrm>
            <a:off x="683845" y="1428511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FB8288-600D-4335-BAE9-C87EF8FE6CA4}"/>
              </a:ext>
            </a:extLst>
          </p:cNvPr>
          <p:cNvSpPr txBox="1"/>
          <p:nvPr/>
        </p:nvSpPr>
        <p:spPr>
          <a:xfrm>
            <a:off x="4296000" y="1619800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5ED92-DFA0-F602-A598-34DA28EE7E87}"/>
              </a:ext>
            </a:extLst>
          </p:cNvPr>
          <p:cNvSpPr txBox="1"/>
          <p:nvPr/>
        </p:nvSpPr>
        <p:spPr>
          <a:xfrm>
            <a:off x="7908154" y="1604763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B25C48-6037-7976-262A-6035AB952153}"/>
              </a:ext>
            </a:extLst>
          </p:cNvPr>
          <p:cNvSpPr txBox="1"/>
          <p:nvPr/>
        </p:nvSpPr>
        <p:spPr>
          <a:xfrm>
            <a:off x="4355200" y="5305510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0500BA-E59A-0F6A-19D8-9F0025FE443E}"/>
              </a:ext>
            </a:extLst>
          </p:cNvPr>
          <p:cNvSpPr txBox="1"/>
          <p:nvPr/>
        </p:nvSpPr>
        <p:spPr>
          <a:xfrm>
            <a:off x="7908153" y="5305509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932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7800279" cy="953841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CPM First Results – Cloud Band Events</a:t>
            </a:r>
            <a:endParaRPr lang="en-US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291B1-93A4-4954-A626-4561D8D91D91}"/>
              </a:ext>
            </a:extLst>
          </p:cNvPr>
          <p:cNvSpPr txBox="1"/>
          <p:nvPr/>
        </p:nvSpPr>
        <p:spPr>
          <a:xfrm>
            <a:off x="683844" y="1069287"/>
            <a:ext cx="101978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number of days with events considering NOAA OLR (blue contour)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27E8F-F1F6-EDA2-0186-B04F93B1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845" y="1705507"/>
            <a:ext cx="3599998" cy="3779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E87847-B84D-2F8B-65C9-EB3BF7022EF0}"/>
              </a:ext>
            </a:extLst>
          </p:cNvPr>
          <p:cNvSpPr txBox="1"/>
          <p:nvPr/>
        </p:nvSpPr>
        <p:spPr>
          <a:xfrm>
            <a:off x="683845" y="5485507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250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27E967-9583-0396-E471-A33955863D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5999" y="1885507"/>
            <a:ext cx="3599999" cy="3419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DA34D-2D0F-152C-B2CE-4BD46134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8154" y="1885507"/>
            <a:ext cx="3599999" cy="3419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E1E1A2-BF06-CD7B-A467-E4E81E0F1CE7}"/>
              </a:ext>
            </a:extLst>
          </p:cNvPr>
          <p:cNvSpPr txBox="1"/>
          <p:nvPr/>
        </p:nvSpPr>
        <p:spPr>
          <a:xfrm>
            <a:off x="10359058" y="1986796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B9A715-A61F-8511-A7C9-E8D043E66D35}"/>
              </a:ext>
            </a:extLst>
          </p:cNvPr>
          <p:cNvSpPr txBox="1"/>
          <p:nvPr/>
        </p:nvSpPr>
        <p:spPr>
          <a:xfrm>
            <a:off x="6764245" y="1986796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2F6733-E5D9-1EFD-7464-A81817474BF7}"/>
              </a:ext>
            </a:extLst>
          </p:cNvPr>
          <p:cNvSpPr txBox="1"/>
          <p:nvPr/>
        </p:nvSpPr>
        <p:spPr>
          <a:xfrm>
            <a:off x="3145410" y="1705507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03E368-88AB-37CC-0EC2-702C91F584E5}"/>
              </a:ext>
            </a:extLst>
          </p:cNvPr>
          <p:cNvSpPr txBox="1"/>
          <p:nvPr/>
        </p:nvSpPr>
        <p:spPr>
          <a:xfrm>
            <a:off x="683845" y="1428508"/>
            <a:ext cx="3624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SAAG-WRF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FB8288-600D-4335-BAE9-C87EF8FE6CA4}"/>
              </a:ext>
            </a:extLst>
          </p:cNvPr>
          <p:cNvSpPr txBox="1"/>
          <p:nvPr/>
        </p:nvSpPr>
        <p:spPr>
          <a:xfrm>
            <a:off x="4296000" y="1619797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control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5ED92-DFA0-F602-A598-34DA28EE7E87}"/>
              </a:ext>
            </a:extLst>
          </p:cNvPr>
          <p:cNvSpPr txBox="1"/>
          <p:nvPr/>
        </p:nvSpPr>
        <p:spPr>
          <a:xfrm>
            <a:off x="7908154" y="1604760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hindcast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B25C48-6037-7976-262A-6035AB952153}"/>
              </a:ext>
            </a:extLst>
          </p:cNvPr>
          <p:cNvSpPr txBox="1"/>
          <p:nvPr/>
        </p:nvSpPr>
        <p:spPr>
          <a:xfrm>
            <a:off x="4355200" y="5305507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235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0500BA-E59A-0F6A-19D8-9F0025FE443E}"/>
              </a:ext>
            </a:extLst>
          </p:cNvPr>
          <p:cNvSpPr txBox="1"/>
          <p:nvPr/>
        </p:nvSpPr>
        <p:spPr>
          <a:xfrm>
            <a:off x="7908153" y="5305506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DA928-7DEC-3500-6099-034AA8951E56}"/>
              </a:ext>
            </a:extLst>
          </p:cNvPr>
          <p:cNvSpPr txBox="1"/>
          <p:nvPr/>
        </p:nvSpPr>
        <p:spPr>
          <a:xfrm>
            <a:off x="2990215" y="5875677"/>
            <a:ext cx="69895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Cloud bands located to the south of the observed position</a:t>
            </a:r>
            <a:endParaRPr lang="en-GB" sz="2400" dirty="0">
              <a:latin typeface="Arial"/>
              <a:cs typeface="Arial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A7F86BA9-97D6-C3BD-CC35-8DECF3B0A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4143" y="582984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3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2"/>
            <a:ext cx="7800279" cy="95384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CPM First Results – Cloud Band Events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06/09/2022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291B1-93A4-4954-A626-4561D8D91D91}"/>
              </a:ext>
            </a:extLst>
          </p:cNvPr>
          <p:cNvSpPr txBox="1"/>
          <p:nvPr/>
        </p:nvSpPr>
        <p:spPr>
          <a:xfrm>
            <a:off x="683844" y="1069287"/>
            <a:ext cx="101978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Comparison to the number of days with events considering NOAA OLR (blue contour)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27E967-9583-0396-E471-A33955863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5999" y="1885507"/>
            <a:ext cx="3599998" cy="3419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DA34D-2D0F-152C-B2CE-4BD46134D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08154" y="1885507"/>
            <a:ext cx="3599998" cy="3419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E1E1A2-BF06-CD7B-A467-E4E81E0F1CE7}"/>
              </a:ext>
            </a:extLst>
          </p:cNvPr>
          <p:cNvSpPr txBox="1"/>
          <p:nvPr/>
        </p:nvSpPr>
        <p:spPr>
          <a:xfrm>
            <a:off x="10359058" y="1986796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B9A715-A61F-8511-A7C9-E8D043E66D35}"/>
              </a:ext>
            </a:extLst>
          </p:cNvPr>
          <p:cNvSpPr txBox="1"/>
          <p:nvPr/>
        </p:nvSpPr>
        <p:spPr>
          <a:xfrm>
            <a:off x="6764245" y="1986796"/>
            <a:ext cx="620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/>
                <a:cs typeface="Arial"/>
              </a:rPr>
              <a:t>NDJFM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FB8288-600D-4335-BAE9-C87EF8FE6CA4}"/>
              </a:ext>
            </a:extLst>
          </p:cNvPr>
          <p:cNvSpPr txBox="1"/>
          <p:nvPr/>
        </p:nvSpPr>
        <p:spPr>
          <a:xfrm>
            <a:off x="4296000" y="1619797"/>
            <a:ext cx="36364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UM n512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5ED92-DFA0-F602-A598-34DA28EE7E87}"/>
              </a:ext>
            </a:extLst>
          </p:cNvPr>
          <p:cNvSpPr txBox="1"/>
          <p:nvPr/>
        </p:nvSpPr>
        <p:spPr>
          <a:xfrm>
            <a:off x="7908154" y="1604760"/>
            <a:ext cx="3600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UKMO – ERAI@25km (RCM)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B25C48-6037-7976-262A-6035AB952153}"/>
              </a:ext>
            </a:extLst>
          </p:cNvPr>
          <p:cNvSpPr txBox="1"/>
          <p:nvPr/>
        </p:nvSpPr>
        <p:spPr>
          <a:xfrm>
            <a:off x="4355200" y="5305507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OLR threshold: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W/m</a:t>
            </a:r>
            <a:r>
              <a:rPr lang="en-GB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0500BA-E59A-0F6A-19D8-9F0025FE443E}"/>
              </a:ext>
            </a:extLst>
          </p:cNvPr>
          <p:cNvSpPr txBox="1"/>
          <p:nvPr/>
        </p:nvSpPr>
        <p:spPr>
          <a:xfrm>
            <a:off x="7908153" y="5305506"/>
            <a:ext cx="35059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OLR threshold: 240 W/m</a:t>
            </a:r>
            <a:r>
              <a:rPr lang="en-GB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en-GB" baseline="300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DA928-7DEC-3500-6099-034AA8951E56}"/>
              </a:ext>
            </a:extLst>
          </p:cNvPr>
          <p:cNvSpPr txBox="1"/>
          <p:nvPr/>
        </p:nvSpPr>
        <p:spPr>
          <a:xfrm>
            <a:off x="2990215" y="5875677"/>
            <a:ext cx="69895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Improvement upon the forcings simulations</a:t>
            </a:r>
            <a:endParaRPr lang="en-GB" sz="2400" dirty="0">
              <a:latin typeface="Arial"/>
              <a:cs typeface="Arial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A7F86BA9-97D6-C3BD-CC35-8DECF3B0A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4143" y="582984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5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GE 2">
      <a:dk1>
        <a:srgbClr val="000000"/>
      </a:dk1>
      <a:lt1>
        <a:srgbClr val="FFFFFF"/>
      </a:lt1>
      <a:dk2>
        <a:srgbClr val="525252"/>
      </a:dk2>
      <a:lt2>
        <a:srgbClr val="F3F3F3"/>
      </a:lt2>
      <a:accent1>
        <a:srgbClr val="F68D2E"/>
      </a:accent1>
      <a:accent2>
        <a:srgbClr val="C3D600"/>
      </a:accent2>
      <a:accent3>
        <a:srgbClr val="6DCDB8"/>
      </a:accent3>
      <a:accent4>
        <a:srgbClr val="007D8A"/>
      </a:accent4>
      <a:accent5>
        <a:srgbClr val="003E51"/>
      </a:accent5>
      <a:accent6>
        <a:srgbClr val="F65175"/>
      </a:accent6>
      <a:hlink>
        <a:srgbClr val="F65175"/>
      </a:hlink>
      <a:folHlink>
        <a:srgbClr val="F651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1188</Words>
  <Application>Microsoft Office PowerPoint</Application>
  <PresentationFormat>Widescreen</PresentationFormat>
  <Paragraphs>208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Improvements in simulating  tropical-extratropical cloud bands over  South America by using convective-permitting models.</vt:lpstr>
      <vt:lpstr>What are Cloud Bands?</vt:lpstr>
      <vt:lpstr>Identifying the Cloud Bands</vt:lpstr>
      <vt:lpstr>CPM First Results – OLR Climatology</vt:lpstr>
      <vt:lpstr>CPM First Results – OLR Climatology</vt:lpstr>
      <vt:lpstr>CPM First Results – Number of Events</vt:lpstr>
      <vt:lpstr>CPM First Results – Cloud Band Events</vt:lpstr>
      <vt:lpstr>CPM First Results – Cloud Band Events</vt:lpstr>
      <vt:lpstr>CPM First Results – Cloud Band Events</vt:lpstr>
      <vt:lpstr>CPM First Results – Precipitation Climatology</vt:lpstr>
      <vt:lpstr>CPM First Results – Precipitation Climatology</vt:lpstr>
      <vt:lpstr>CPM First Results – Precipitation during Events</vt:lpstr>
      <vt:lpstr>CPM First Results – Precipitation during Events</vt:lpstr>
      <vt:lpstr>CPM First Results – Precipitation during Events</vt:lpstr>
      <vt:lpstr>Final Remarks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Hart</dc:creator>
  <cp:lastModifiedBy>Marcia Zilli</cp:lastModifiedBy>
  <cp:revision>83</cp:revision>
  <dcterms:created xsi:type="dcterms:W3CDTF">2020-07-29T20:29:31Z</dcterms:created>
  <dcterms:modified xsi:type="dcterms:W3CDTF">2022-09-06T20:44:28Z</dcterms:modified>
</cp:coreProperties>
</file>