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6"/>
  </p:notesMasterIdLst>
  <p:sldIdLst>
    <p:sldId id="256" r:id="rId2"/>
    <p:sldId id="276" r:id="rId3"/>
    <p:sldId id="257" r:id="rId4"/>
    <p:sldId id="271" r:id="rId5"/>
    <p:sldId id="275" r:id="rId6"/>
    <p:sldId id="259" r:id="rId7"/>
    <p:sldId id="260" r:id="rId8"/>
    <p:sldId id="262" r:id="rId9"/>
    <p:sldId id="272" r:id="rId10"/>
    <p:sldId id="268" r:id="rId11"/>
    <p:sldId id="277" r:id="rId12"/>
    <p:sldId id="270" r:id="rId13"/>
    <p:sldId id="274"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2AB"/>
    <a:srgbClr val="000000"/>
    <a:srgbClr val="FFC000"/>
    <a:srgbClr val="92D050"/>
    <a:srgbClr val="E25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98" autoAdjust="0"/>
    <p:restoredTop sz="85850" autoAdjust="0"/>
  </p:normalViewPr>
  <p:slideViewPr>
    <p:cSldViewPr snapToGrid="0">
      <p:cViewPr varScale="1">
        <p:scale>
          <a:sx n="97" d="100"/>
          <a:sy n="97" d="100"/>
        </p:scale>
        <p:origin x="909"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CD550-DCEC-A042-A214-9FD928F443A6}"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B029C-8CD4-4E41-8456-9052BB65C260}" type="slidenum">
              <a:rPr lang="en-US" smtClean="0"/>
              <a:t>‹#›</a:t>
            </a:fld>
            <a:endParaRPr lang="en-US"/>
          </a:p>
        </p:txBody>
      </p:sp>
    </p:spTree>
    <p:extLst>
      <p:ext uri="{BB962C8B-B14F-4D97-AF65-F5344CB8AC3E}">
        <p14:creationId xmlns:p14="http://schemas.microsoft.com/office/powerpoint/2010/main" val="392263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https://</a:t>
            </a:r>
            <a:r>
              <a:rPr lang="en-US" dirty="0" err="1"/>
              <a:t>www.reuters.com</a:t>
            </a:r>
            <a:r>
              <a:rPr lang="en-US" dirty="0"/>
              <a:t>/news/picture/flooding-in-chile-idUSRTR4V2HX</a:t>
            </a:r>
          </a:p>
          <a:p>
            <a:endParaRPr lang="en-US" dirty="0"/>
          </a:p>
        </p:txBody>
      </p:sp>
      <p:sp>
        <p:nvSpPr>
          <p:cNvPr id="4" name="Slide Number Placeholder 3"/>
          <p:cNvSpPr>
            <a:spLocks noGrp="1"/>
          </p:cNvSpPr>
          <p:nvPr>
            <p:ph type="sldNum" sz="quarter" idx="5"/>
          </p:nvPr>
        </p:nvSpPr>
        <p:spPr/>
        <p:txBody>
          <a:bodyPr/>
          <a:lstStyle/>
          <a:p>
            <a:fld id="{834B029C-8CD4-4E41-8456-9052BB65C260}" type="slidenum">
              <a:rPr lang="en-US" smtClean="0"/>
              <a:t>1</a:t>
            </a:fld>
            <a:endParaRPr lang="en-US"/>
          </a:p>
        </p:txBody>
      </p:sp>
    </p:spTree>
    <p:extLst>
      <p:ext uri="{BB962C8B-B14F-4D97-AF65-F5344CB8AC3E}">
        <p14:creationId xmlns:p14="http://schemas.microsoft.com/office/powerpoint/2010/main" val="4949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to </a:t>
            </a:r>
            <a:r>
              <a:rPr lang="en-US" dirty="0" err="1"/>
              <a:t>hyp</a:t>
            </a:r>
            <a:r>
              <a:rPr lang="en-US" dirty="0"/>
              <a:t>.</a:t>
            </a:r>
          </a:p>
          <a:p>
            <a:r>
              <a:rPr lang="en-US" dirty="0"/>
              <a:t>Hydro as alternative for evaluation</a:t>
            </a:r>
          </a:p>
          <a:p>
            <a:r>
              <a:rPr lang="en-US" dirty="0"/>
              <a:t>Mention operational system goal as future work (bold)</a:t>
            </a:r>
          </a:p>
          <a:p>
            <a:r>
              <a:rPr lang="en-US" dirty="0"/>
              <a:t>Potential </a:t>
            </a:r>
            <a:r>
              <a:rPr lang="en-US"/>
              <a:t>novel approach</a:t>
            </a:r>
          </a:p>
        </p:txBody>
      </p:sp>
      <p:sp>
        <p:nvSpPr>
          <p:cNvPr id="4" name="Slide Number Placeholder 3"/>
          <p:cNvSpPr>
            <a:spLocks noGrp="1"/>
          </p:cNvSpPr>
          <p:nvPr>
            <p:ph type="sldNum" sz="quarter" idx="5"/>
          </p:nvPr>
        </p:nvSpPr>
        <p:spPr/>
        <p:txBody>
          <a:bodyPr/>
          <a:lstStyle/>
          <a:p>
            <a:fld id="{834B029C-8CD4-4E41-8456-9052BB65C260}" type="slidenum">
              <a:rPr lang="en-US" smtClean="0"/>
              <a:t>12</a:t>
            </a:fld>
            <a:endParaRPr lang="en-US"/>
          </a:p>
        </p:txBody>
      </p:sp>
    </p:spTree>
    <p:extLst>
      <p:ext uri="{BB962C8B-B14F-4D97-AF65-F5344CB8AC3E}">
        <p14:creationId xmlns:p14="http://schemas.microsoft.com/office/powerpoint/2010/main" val="3500816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webgr.inrae.fr</a:t>
            </a:r>
            <a:r>
              <a:rPr lang="en-US" dirty="0"/>
              <a:t>/</a:t>
            </a:r>
            <a:r>
              <a:rPr lang="en-US" dirty="0" err="1"/>
              <a:t>en</a:t>
            </a:r>
            <a:r>
              <a:rPr lang="en-US" dirty="0"/>
              <a:t>/people/legal-notice/</a:t>
            </a:r>
          </a:p>
        </p:txBody>
      </p:sp>
      <p:sp>
        <p:nvSpPr>
          <p:cNvPr id="4" name="Slide Number Placeholder 3"/>
          <p:cNvSpPr>
            <a:spLocks noGrp="1"/>
          </p:cNvSpPr>
          <p:nvPr>
            <p:ph type="sldNum" sz="quarter" idx="5"/>
          </p:nvPr>
        </p:nvSpPr>
        <p:spPr/>
        <p:txBody>
          <a:bodyPr/>
          <a:lstStyle/>
          <a:p>
            <a:fld id="{834B029C-8CD4-4E41-8456-9052BB65C260}" type="slidenum">
              <a:rPr lang="en-US" smtClean="0"/>
              <a:t>14</a:t>
            </a:fld>
            <a:endParaRPr lang="en-US"/>
          </a:p>
        </p:txBody>
      </p:sp>
    </p:spTree>
    <p:extLst>
      <p:ext uri="{BB962C8B-B14F-4D97-AF65-F5344CB8AC3E}">
        <p14:creationId xmlns:p14="http://schemas.microsoft.com/office/powerpoint/2010/main" val="87759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results.</a:t>
            </a:r>
          </a:p>
          <a:p>
            <a:r>
              <a:rPr lang="en-US" dirty="0"/>
              <a:t>Include logo from Chile and reference to poster 4.10 (include the reference)</a:t>
            </a:r>
          </a:p>
          <a:p>
            <a:r>
              <a:rPr lang="en-US" dirty="0"/>
              <a:t>References in a separate slide, only 1 reference in SA.</a:t>
            </a:r>
          </a:p>
          <a:p>
            <a:r>
              <a:rPr lang="en-US" dirty="0"/>
              <a:t>Add a box in the map (study area)</a:t>
            </a:r>
          </a:p>
          <a:p>
            <a:r>
              <a:rPr lang="en-US" dirty="0"/>
              <a:t>Add caption to image, and mention the undercatch problem so there is an underestimation (but can be additional issues)</a:t>
            </a:r>
          </a:p>
          <a:p>
            <a:endParaRPr lang="en-US" dirty="0"/>
          </a:p>
          <a:p>
            <a:endParaRPr lang="en-US" dirty="0"/>
          </a:p>
        </p:txBody>
      </p:sp>
      <p:sp>
        <p:nvSpPr>
          <p:cNvPr id="4" name="Slide Number Placeholder 3"/>
          <p:cNvSpPr>
            <a:spLocks noGrp="1"/>
          </p:cNvSpPr>
          <p:nvPr>
            <p:ph type="sldNum" sz="quarter" idx="5"/>
          </p:nvPr>
        </p:nvSpPr>
        <p:spPr/>
        <p:txBody>
          <a:bodyPr/>
          <a:lstStyle/>
          <a:p>
            <a:fld id="{834B029C-8CD4-4E41-8456-9052BB65C260}" type="slidenum">
              <a:rPr lang="en-US" smtClean="0"/>
              <a:t>3</a:t>
            </a:fld>
            <a:endParaRPr lang="en-US"/>
          </a:p>
        </p:txBody>
      </p:sp>
    </p:spTree>
    <p:extLst>
      <p:ext uri="{BB962C8B-B14F-4D97-AF65-F5344CB8AC3E}">
        <p14:creationId xmlns:p14="http://schemas.microsoft.com/office/powerpoint/2010/main" val="105300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text on this</a:t>
            </a:r>
          </a:p>
          <a:p>
            <a:r>
              <a:rPr lang="en-US" dirty="0"/>
              <a:t>Only description about Bolivian winter and extreme (meteorology)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blog.meteochile.gob.cl</a:t>
            </a:r>
            <a:r>
              <a:rPr lang="en-US" sz="1200" dirty="0"/>
              <a:t>/2018/03/08/</a:t>
            </a:r>
            <a:r>
              <a:rPr lang="en-US" sz="1200" dirty="0" err="1"/>
              <a:t>tormentas</a:t>
            </a:r>
            <a:r>
              <a:rPr lang="en-US" sz="1200" dirty="0"/>
              <a:t>-</a:t>
            </a:r>
            <a:r>
              <a:rPr lang="en-US" sz="1200" dirty="0" err="1"/>
              <a:t>en</a:t>
            </a:r>
            <a:r>
              <a:rPr lang="en-US" sz="1200" dirty="0"/>
              <a:t>-</a:t>
            </a:r>
            <a:r>
              <a:rPr lang="en-US" sz="1200" dirty="0" err="1"/>
              <a:t>el</a:t>
            </a:r>
            <a:r>
              <a:rPr lang="en-US" sz="1200" dirty="0"/>
              <a:t>-altiplano-un-</a:t>
            </a:r>
            <a:r>
              <a:rPr lang="en-US" sz="1200" dirty="0" err="1"/>
              <a:t>verano</a:t>
            </a:r>
            <a:r>
              <a:rPr lang="en-US" sz="1200" dirty="0"/>
              <a:t>-</a:t>
            </a:r>
            <a:r>
              <a:rPr lang="en-US" sz="1200" dirty="0" err="1"/>
              <a:t>fuera</a:t>
            </a:r>
            <a:r>
              <a:rPr lang="en-US" sz="1200" dirty="0"/>
              <a:t>-de-lo-</a:t>
            </a:r>
            <a:r>
              <a:rPr lang="en-US" sz="1200" dirty="0" err="1"/>
              <a:t>comun</a:t>
            </a:r>
            <a:r>
              <a:rPr lang="en-US" sz="1200" dirty="0"/>
              <a:t>/</a:t>
            </a:r>
          </a:p>
          <a:p>
            <a:endParaRPr lang="en-US" dirty="0"/>
          </a:p>
        </p:txBody>
      </p:sp>
      <p:sp>
        <p:nvSpPr>
          <p:cNvPr id="4" name="Slide Number Placeholder 3"/>
          <p:cNvSpPr>
            <a:spLocks noGrp="1"/>
          </p:cNvSpPr>
          <p:nvPr>
            <p:ph type="sldNum" sz="quarter" idx="5"/>
          </p:nvPr>
        </p:nvSpPr>
        <p:spPr/>
        <p:txBody>
          <a:bodyPr/>
          <a:lstStyle/>
          <a:p>
            <a:fld id="{834B029C-8CD4-4E41-8456-9052BB65C260}" type="slidenum">
              <a:rPr lang="en-US" smtClean="0"/>
              <a:t>4</a:t>
            </a:fld>
            <a:endParaRPr lang="en-US"/>
          </a:p>
        </p:txBody>
      </p:sp>
    </p:spTree>
    <p:extLst>
      <p:ext uri="{BB962C8B-B14F-4D97-AF65-F5344CB8AC3E}">
        <p14:creationId xmlns:p14="http://schemas.microsoft.com/office/powerpoint/2010/main" val="13760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no needed, first bulled and domain figure in this slide (5 day forecast and be specific on how the start time is done), few days out instead of short and justify why this way. Societal impact related </a:t>
            </a:r>
          </a:p>
          <a:p>
            <a:r>
              <a:rPr lang="en-US" dirty="0"/>
              <a:t>Add figure about how the model works (Rodrigo). LUMP MODEL!! And mention the one value averaged over the basin</a:t>
            </a:r>
          </a:p>
          <a:p>
            <a:r>
              <a:rPr lang="en-US" dirty="0"/>
              <a:t>Mention that we are testing cases (Bolivian winter). Mention the case they need to know</a:t>
            </a:r>
          </a:p>
          <a:p>
            <a:endParaRPr lang="en-US" dirty="0"/>
          </a:p>
          <a:p>
            <a:endParaRPr lang="en-US" dirty="0"/>
          </a:p>
        </p:txBody>
      </p:sp>
      <p:sp>
        <p:nvSpPr>
          <p:cNvPr id="4" name="Slide Number Placeholder 3"/>
          <p:cNvSpPr>
            <a:spLocks noGrp="1"/>
          </p:cNvSpPr>
          <p:nvPr>
            <p:ph type="sldNum" sz="quarter" idx="5"/>
          </p:nvPr>
        </p:nvSpPr>
        <p:spPr/>
        <p:txBody>
          <a:bodyPr/>
          <a:lstStyle/>
          <a:p>
            <a:fld id="{834B029C-8CD4-4E41-8456-9052BB65C260}" type="slidenum">
              <a:rPr lang="en-US" smtClean="0"/>
              <a:t>6</a:t>
            </a:fld>
            <a:endParaRPr lang="en-US"/>
          </a:p>
        </p:txBody>
      </p:sp>
    </p:spTree>
    <p:extLst>
      <p:ext uri="{BB962C8B-B14F-4D97-AF65-F5344CB8AC3E}">
        <p14:creationId xmlns:p14="http://schemas.microsoft.com/office/powerpoint/2010/main" val="225716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Threshold and criteria used (</a:t>
            </a:r>
            <a:r>
              <a:rPr lang="en-US" dirty="0" err="1"/>
              <a:t>atmo</a:t>
            </a:r>
            <a:r>
              <a:rPr lang="en-US" dirty="0"/>
              <a:t> and hydro)</a:t>
            </a:r>
          </a:p>
          <a:p>
            <a:r>
              <a:rPr lang="en-US" dirty="0"/>
              <a:t>Include the calibration values from the streamflow model</a:t>
            </a:r>
          </a:p>
        </p:txBody>
      </p:sp>
      <p:sp>
        <p:nvSpPr>
          <p:cNvPr id="4" name="Slide Number Placeholder 3"/>
          <p:cNvSpPr>
            <a:spLocks noGrp="1"/>
          </p:cNvSpPr>
          <p:nvPr>
            <p:ph type="sldNum" sz="quarter" idx="5"/>
          </p:nvPr>
        </p:nvSpPr>
        <p:spPr/>
        <p:txBody>
          <a:bodyPr/>
          <a:lstStyle/>
          <a:p>
            <a:fld id="{834B029C-8CD4-4E41-8456-9052BB65C260}" type="slidenum">
              <a:rPr lang="en-US" smtClean="0"/>
              <a:t>7</a:t>
            </a:fld>
            <a:endParaRPr lang="en-US"/>
          </a:p>
        </p:txBody>
      </p:sp>
    </p:spTree>
    <p:extLst>
      <p:ext uri="{BB962C8B-B14F-4D97-AF65-F5344CB8AC3E}">
        <p14:creationId xmlns:p14="http://schemas.microsoft.com/office/powerpoint/2010/main" val="192882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for the plots</a:t>
            </a:r>
          </a:p>
          <a:p>
            <a:r>
              <a:rPr lang="en-US" dirty="0"/>
              <a:t>Look at the camera (top of monitor)</a:t>
            </a:r>
          </a:p>
          <a:p>
            <a:r>
              <a:rPr lang="en-US" dirty="0"/>
              <a:t>Have cards to reduce words</a:t>
            </a:r>
          </a:p>
        </p:txBody>
      </p:sp>
      <p:sp>
        <p:nvSpPr>
          <p:cNvPr id="4" name="Slide Number Placeholder 3"/>
          <p:cNvSpPr>
            <a:spLocks noGrp="1"/>
          </p:cNvSpPr>
          <p:nvPr>
            <p:ph type="sldNum" sz="quarter" idx="5"/>
          </p:nvPr>
        </p:nvSpPr>
        <p:spPr/>
        <p:txBody>
          <a:bodyPr/>
          <a:lstStyle/>
          <a:p>
            <a:fld id="{834B029C-8CD4-4E41-8456-9052BB65C260}" type="slidenum">
              <a:rPr lang="en-US" smtClean="0"/>
              <a:t>8</a:t>
            </a:fld>
            <a:endParaRPr lang="en-US"/>
          </a:p>
        </p:txBody>
      </p:sp>
    </p:spTree>
    <p:extLst>
      <p:ext uri="{BB962C8B-B14F-4D97-AF65-F5344CB8AC3E}">
        <p14:creationId xmlns:p14="http://schemas.microsoft.com/office/powerpoint/2010/main" val="951344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behavior across cases</a:t>
            </a:r>
          </a:p>
          <a:p>
            <a:r>
              <a:rPr lang="en-US" dirty="0"/>
              <a:t>Only the Bolivian cases</a:t>
            </a:r>
          </a:p>
        </p:txBody>
      </p:sp>
      <p:sp>
        <p:nvSpPr>
          <p:cNvPr id="4" name="Slide Number Placeholder 3"/>
          <p:cNvSpPr>
            <a:spLocks noGrp="1"/>
          </p:cNvSpPr>
          <p:nvPr>
            <p:ph type="sldNum" sz="quarter" idx="5"/>
          </p:nvPr>
        </p:nvSpPr>
        <p:spPr/>
        <p:txBody>
          <a:bodyPr/>
          <a:lstStyle/>
          <a:p>
            <a:fld id="{834B029C-8CD4-4E41-8456-9052BB65C260}" type="slidenum">
              <a:rPr lang="en-US" smtClean="0"/>
              <a:t>9</a:t>
            </a:fld>
            <a:endParaRPr lang="en-US"/>
          </a:p>
        </p:txBody>
      </p:sp>
    </p:spTree>
    <p:extLst>
      <p:ext uri="{BB962C8B-B14F-4D97-AF65-F5344CB8AC3E}">
        <p14:creationId xmlns:p14="http://schemas.microsoft.com/office/powerpoint/2010/main" val="238026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across cases</a:t>
            </a:r>
          </a:p>
          <a:p>
            <a:r>
              <a:rPr lang="en-US" dirty="0"/>
              <a:t>Change color for FAR (1-FAR). Blue is WRF doing better*</a:t>
            </a:r>
          </a:p>
          <a:p>
            <a:r>
              <a:rPr lang="en-US" dirty="0"/>
              <a:t>Maybe only CSI with ROC, and provide differences and purpose on what they do (detection and usefulness) overall all cases.</a:t>
            </a:r>
          </a:p>
          <a:p>
            <a:r>
              <a:rPr lang="en-US" dirty="0"/>
              <a:t>No color fill, or fill the gain, everything bigger</a:t>
            </a:r>
          </a:p>
          <a:p>
            <a:r>
              <a:rPr lang="en-US" dirty="0"/>
              <a:t>Increase font size for titles</a:t>
            </a:r>
          </a:p>
        </p:txBody>
      </p:sp>
      <p:sp>
        <p:nvSpPr>
          <p:cNvPr id="4" name="Slide Number Placeholder 3"/>
          <p:cNvSpPr>
            <a:spLocks noGrp="1"/>
          </p:cNvSpPr>
          <p:nvPr>
            <p:ph type="sldNum" sz="quarter" idx="5"/>
          </p:nvPr>
        </p:nvSpPr>
        <p:spPr/>
        <p:txBody>
          <a:bodyPr/>
          <a:lstStyle/>
          <a:p>
            <a:fld id="{834B029C-8CD4-4E41-8456-9052BB65C260}" type="slidenum">
              <a:rPr lang="en-US" smtClean="0"/>
              <a:t>10</a:t>
            </a:fld>
            <a:endParaRPr lang="en-US"/>
          </a:p>
        </p:txBody>
      </p:sp>
    </p:spTree>
    <p:extLst>
      <p:ext uri="{BB962C8B-B14F-4D97-AF65-F5344CB8AC3E}">
        <p14:creationId xmlns:p14="http://schemas.microsoft.com/office/powerpoint/2010/main" val="395006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case 1 as proof of concept?</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Evaluate modeled streamflow </a:t>
            </a:r>
            <a:r>
              <a:rPr lang="en-US" dirty="0" err="1">
                <a:latin typeface="Times New Roman" panose="02020603050405020304" pitchFamily="18" charset="0"/>
                <a:cs typeface="Times New Roman" panose="02020603050405020304" pitchFamily="18" charset="0"/>
              </a:rPr>
              <a:t>rsponse</a:t>
            </a:r>
            <a:r>
              <a:rPr lang="en-US" dirty="0">
                <a:latin typeface="Times New Roman" panose="02020603050405020304" pitchFamily="18" charset="0"/>
                <a:cs typeface="Times New Roman" panose="02020603050405020304" pitchFamily="18" charset="0"/>
              </a:rPr>
              <a:t> using CPM output.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drive a hydrologic model, as a possible new evaluative metric. </a:t>
            </a:r>
            <a:r>
              <a:rPr lang="en-US" dirty="0"/>
              <a:t> </a:t>
            </a:r>
          </a:p>
        </p:txBody>
      </p:sp>
      <p:sp>
        <p:nvSpPr>
          <p:cNvPr id="4" name="Slide Number Placeholder 3"/>
          <p:cNvSpPr>
            <a:spLocks noGrp="1"/>
          </p:cNvSpPr>
          <p:nvPr>
            <p:ph type="sldNum" sz="quarter" idx="5"/>
          </p:nvPr>
        </p:nvSpPr>
        <p:spPr/>
        <p:txBody>
          <a:bodyPr/>
          <a:lstStyle/>
          <a:p>
            <a:fld id="{834B029C-8CD4-4E41-8456-9052BB65C260}" type="slidenum">
              <a:rPr lang="en-US" smtClean="0"/>
              <a:t>11</a:t>
            </a:fld>
            <a:endParaRPr lang="en-US"/>
          </a:p>
        </p:txBody>
      </p:sp>
    </p:spTree>
    <p:extLst>
      <p:ext uri="{BB962C8B-B14F-4D97-AF65-F5344CB8AC3E}">
        <p14:creationId xmlns:p14="http://schemas.microsoft.com/office/powerpoint/2010/main" val="409786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F59171-9420-B84B-8EA4-27F6A454DBC4}"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85475-EFCF-944E-9103-82C35F452C60}" type="slidenum">
              <a:rPr lang="en-US" smtClean="0"/>
              <a:t>‹#›</a:t>
            </a:fld>
            <a:endParaRPr lang="en-US"/>
          </a:p>
        </p:txBody>
      </p:sp>
    </p:spTree>
    <p:extLst>
      <p:ext uri="{BB962C8B-B14F-4D97-AF65-F5344CB8AC3E}">
        <p14:creationId xmlns:p14="http://schemas.microsoft.com/office/powerpoint/2010/main" val="200804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F59171-9420-B84B-8EA4-27F6A454DBC4}"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85475-EFCF-944E-9103-82C35F452C60}" type="slidenum">
              <a:rPr lang="en-US" smtClean="0"/>
              <a:t>‹#›</a:t>
            </a:fld>
            <a:endParaRPr lang="en-US"/>
          </a:p>
        </p:txBody>
      </p:sp>
    </p:spTree>
    <p:extLst>
      <p:ext uri="{BB962C8B-B14F-4D97-AF65-F5344CB8AC3E}">
        <p14:creationId xmlns:p14="http://schemas.microsoft.com/office/powerpoint/2010/main" val="231281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F59171-9420-B84B-8EA4-27F6A454DBC4}"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85475-EFCF-944E-9103-82C35F452C60}" type="slidenum">
              <a:rPr lang="en-US" smtClean="0"/>
              <a:t>‹#›</a:t>
            </a:fld>
            <a:endParaRPr lang="en-US"/>
          </a:p>
        </p:txBody>
      </p:sp>
    </p:spTree>
    <p:extLst>
      <p:ext uri="{BB962C8B-B14F-4D97-AF65-F5344CB8AC3E}">
        <p14:creationId xmlns:p14="http://schemas.microsoft.com/office/powerpoint/2010/main" val="350665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F59171-9420-B84B-8EA4-27F6A454DBC4}"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85475-EFCF-944E-9103-82C35F452C60}" type="slidenum">
              <a:rPr lang="en-US" smtClean="0"/>
              <a:t>‹#›</a:t>
            </a:fld>
            <a:endParaRPr lang="en-US"/>
          </a:p>
        </p:txBody>
      </p:sp>
    </p:spTree>
    <p:extLst>
      <p:ext uri="{BB962C8B-B14F-4D97-AF65-F5344CB8AC3E}">
        <p14:creationId xmlns:p14="http://schemas.microsoft.com/office/powerpoint/2010/main" val="5620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F59171-9420-B84B-8EA4-27F6A454DBC4}"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85475-EFCF-944E-9103-82C35F452C60}" type="slidenum">
              <a:rPr lang="en-US" smtClean="0"/>
              <a:t>‹#›</a:t>
            </a:fld>
            <a:endParaRPr lang="en-US"/>
          </a:p>
        </p:txBody>
      </p:sp>
    </p:spTree>
    <p:extLst>
      <p:ext uri="{BB962C8B-B14F-4D97-AF65-F5344CB8AC3E}">
        <p14:creationId xmlns:p14="http://schemas.microsoft.com/office/powerpoint/2010/main" val="157023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FF59171-9420-B84B-8EA4-27F6A454DBC4}" type="datetimeFigureOut">
              <a:rPr lang="en-US" smtClean="0"/>
              <a:t>9/8/2022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5B85475-EFCF-944E-9103-82C35F452C60}" type="slidenum">
              <a:rPr lang="en-US" smtClean="0"/>
              <a:t>‹#›</a:t>
            </a:fld>
            <a:endParaRPr lang="en-US"/>
          </a:p>
        </p:txBody>
      </p:sp>
    </p:spTree>
    <p:extLst>
      <p:ext uri="{BB962C8B-B14F-4D97-AF65-F5344CB8AC3E}">
        <p14:creationId xmlns:p14="http://schemas.microsoft.com/office/powerpoint/2010/main" val="126627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F59171-9420-B84B-8EA4-27F6A454DBC4}"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85475-EFCF-944E-9103-82C35F452C6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9385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F59171-9420-B84B-8EA4-27F6A454DBC4}"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85475-EFCF-944E-9103-82C35F452C60}" type="slidenum">
              <a:rPr lang="en-US" smtClean="0"/>
              <a:t>‹#›</a:t>
            </a:fld>
            <a:endParaRPr lang="en-US"/>
          </a:p>
        </p:txBody>
      </p:sp>
    </p:spTree>
    <p:extLst>
      <p:ext uri="{BB962C8B-B14F-4D97-AF65-F5344CB8AC3E}">
        <p14:creationId xmlns:p14="http://schemas.microsoft.com/office/powerpoint/2010/main" val="87229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59171-9420-B84B-8EA4-27F6A454DBC4}"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B85475-EFCF-944E-9103-82C35F452C60}" type="slidenum">
              <a:rPr lang="en-US" smtClean="0"/>
              <a:t>‹#›</a:t>
            </a:fld>
            <a:endParaRPr lang="en-US"/>
          </a:p>
        </p:txBody>
      </p:sp>
    </p:spTree>
    <p:extLst>
      <p:ext uri="{BB962C8B-B14F-4D97-AF65-F5344CB8AC3E}">
        <p14:creationId xmlns:p14="http://schemas.microsoft.com/office/powerpoint/2010/main" val="147744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FF59171-9420-B84B-8EA4-27F6A454DBC4}" type="datetimeFigureOut">
              <a:rPr lang="en-US" smtClean="0"/>
              <a:t>9/8/2022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B5B85475-EFCF-944E-9103-82C35F452C60}" type="slidenum">
              <a:rPr lang="en-US" smtClean="0"/>
              <a:t>‹#›</a:t>
            </a:fld>
            <a:endParaRPr lang="en-US"/>
          </a:p>
        </p:txBody>
      </p:sp>
    </p:spTree>
    <p:extLst>
      <p:ext uri="{BB962C8B-B14F-4D97-AF65-F5344CB8AC3E}">
        <p14:creationId xmlns:p14="http://schemas.microsoft.com/office/powerpoint/2010/main" val="219214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FF59171-9420-B84B-8EA4-27F6A454DBC4}" type="datetimeFigureOut">
              <a:rPr lang="en-US" smtClean="0"/>
              <a:t>9/8/2022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B5B85475-EFCF-944E-9103-82C35F452C60}" type="slidenum">
              <a:rPr lang="en-US" smtClean="0"/>
              <a:t>‹#›</a:t>
            </a:fld>
            <a:endParaRPr lang="en-US"/>
          </a:p>
        </p:txBody>
      </p:sp>
    </p:spTree>
    <p:extLst>
      <p:ext uri="{BB962C8B-B14F-4D97-AF65-F5344CB8AC3E}">
        <p14:creationId xmlns:p14="http://schemas.microsoft.com/office/powerpoint/2010/main" val="346311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FF59171-9420-B84B-8EA4-27F6A454DBC4}" type="datetimeFigureOut">
              <a:rPr lang="en-US" smtClean="0"/>
              <a:t>9/8/2022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5B85475-EFCF-944E-9103-82C35F452C60}" type="slidenum">
              <a:rPr lang="en-US" smtClean="0"/>
              <a:t>‹#›</a:t>
            </a:fld>
            <a:endParaRPr lang="en-US"/>
          </a:p>
        </p:txBody>
      </p:sp>
    </p:spTree>
    <p:extLst>
      <p:ext uri="{BB962C8B-B14F-4D97-AF65-F5344CB8AC3E}">
        <p14:creationId xmlns:p14="http://schemas.microsoft.com/office/powerpoint/2010/main" val="19923141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lourdesfierro@arizo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descr="A picture containing sky, outdoor, day, several&#10;&#10;Description automatically generated">
            <a:extLst>
              <a:ext uri="{FF2B5EF4-FFF2-40B4-BE49-F238E27FC236}">
                <a16:creationId xmlns:a16="http://schemas.microsoft.com/office/drawing/2014/main" id="{6EAE754F-E979-9D03-6C99-E5D0D0DA17D6}"/>
              </a:ext>
            </a:extLst>
          </p:cNvPr>
          <p:cNvPicPr>
            <a:picLocks noChangeAspect="1"/>
          </p:cNvPicPr>
          <p:nvPr/>
        </p:nvPicPr>
        <p:blipFill>
          <a:blip r:embed="rId3">
            <a:alphaModFix amt="85000"/>
          </a:blip>
          <a:stretch>
            <a:fillRect/>
          </a:stretch>
        </p:blipFill>
        <p:spPr>
          <a:xfrm>
            <a:off x="-1" y="0"/>
            <a:ext cx="12192001" cy="6858000"/>
          </a:xfrm>
          <a:prstGeom prst="rect">
            <a:avLst/>
          </a:prstGeom>
        </p:spPr>
      </p:pic>
      <p:sp>
        <p:nvSpPr>
          <p:cNvPr id="3" name="Subtitle 2">
            <a:extLst>
              <a:ext uri="{FF2B5EF4-FFF2-40B4-BE49-F238E27FC236}">
                <a16:creationId xmlns:a16="http://schemas.microsoft.com/office/drawing/2014/main" id="{DAD0DAD9-9DD1-76B5-450E-5DD2B37BD4DE}"/>
              </a:ext>
            </a:extLst>
          </p:cNvPr>
          <p:cNvSpPr>
            <a:spLocks noGrp="1"/>
          </p:cNvSpPr>
          <p:nvPr>
            <p:ph type="subTitle" idx="1"/>
          </p:nvPr>
        </p:nvSpPr>
        <p:spPr>
          <a:xfrm>
            <a:off x="410364" y="2131990"/>
            <a:ext cx="11137838" cy="1003904"/>
          </a:xfrm>
        </p:spPr>
        <p:txBody>
          <a:bodyPr>
            <a:noAutofit/>
          </a:bodyPr>
          <a:lstStyle/>
          <a:p>
            <a:pPr algn="l">
              <a:lnSpc>
                <a:spcPct val="90000"/>
              </a:lnSpc>
            </a:pPr>
            <a:r>
              <a:rPr lang="en-US" sz="1800" b="1" u="sng" dirty="0">
                <a:solidFill>
                  <a:srgbClr val="FFFF00"/>
                </a:solidFill>
                <a:effectLst>
                  <a:outerShdw blurRad="38100" dist="38100" dir="2700000" algn="tl">
                    <a:srgbClr val="000000">
                      <a:alpha val="43137"/>
                    </a:srgbClr>
                  </a:outerShdw>
                </a:effectLst>
              </a:rPr>
              <a:t>Lourdes Mendoza-Fierro</a:t>
            </a:r>
            <a:r>
              <a:rPr lang="en-US" sz="1800" b="1" dirty="0">
                <a:solidFill>
                  <a:srgbClr val="FFFF00"/>
                </a:solidFill>
                <a:effectLst>
                  <a:outerShdw blurRad="38100" dist="38100" dir="2700000" algn="tl">
                    <a:srgbClr val="000000">
                      <a:alpha val="43137"/>
                    </a:srgbClr>
                  </a:outerShdw>
                </a:effectLst>
              </a:rPr>
              <a:t>, Christopher L. Castro, </a:t>
            </a:r>
            <a:r>
              <a:rPr lang="en-US" sz="1800" b="1" dirty="0" err="1">
                <a:solidFill>
                  <a:srgbClr val="FFFF00"/>
                </a:solidFill>
                <a:effectLst>
                  <a:outerShdw blurRad="38100" dist="38100" dir="2700000" algn="tl">
                    <a:srgbClr val="000000">
                      <a:alpha val="43137"/>
                    </a:srgbClr>
                  </a:outerShdw>
                </a:effectLst>
              </a:rPr>
              <a:t>Hsin</a:t>
            </a:r>
            <a:r>
              <a:rPr lang="en-US" sz="1800" b="1" dirty="0">
                <a:solidFill>
                  <a:srgbClr val="FFFF00"/>
                </a:solidFill>
                <a:effectLst>
                  <a:outerShdw blurRad="38100" dist="38100" dir="2700000" algn="tl">
                    <a:srgbClr val="000000">
                      <a:alpha val="43137"/>
                    </a:srgbClr>
                  </a:outerShdw>
                </a:effectLst>
              </a:rPr>
              <a:t>-I Chang,  Rodrigo Valdés-Pineda, C. </a:t>
            </a:r>
            <a:r>
              <a:rPr lang="en-US" sz="1800" b="1" dirty="0" err="1">
                <a:solidFill>
                  <a:srgbClr val="FFFF00"/>
                </a:solidFill>
                <a:effectLst>
                  <a:outerShdw blurRad="38100" dist="38100" dir="2700000" algn="tl">
                    <a:srgbClr val="000000">
                      <a:alpha val="43137"/>
                    </a:srgbClr>
                  </a:outerShdw>
                </a:effectLst>
              </a:rPr>
              <a:t>Bayu</a:t>
            </a:r>
            <a:r>
              <a:rPr lang="en-US" sz="1800" b="1" dirty="0">
                <a:solidFill>
                  <a:srgbClr val="FFFF00"/>
                </a:solidFill>
                <a:effectLst>
                  <a:outerShdw blurRad="38100" dist="38100" dir="2700000" algn="tl">
                    <a:srgbClr val="000000">
                      <a:alpha val="43137"/>
                    </a:srgbClr>
                  </a:outerShdw>
                </a:effectLst>
              </a:rPr>
              <a:t> </a:t>
            </a:r>
            <a:r>
              <a:rPr lang="en-US" sz="1800" b="1" dirty="0" err="1">
                <a:solidFill>
                  <a:srgbClr val="FFFF00"/>
                </a:solidFill>
                <a:effectLst>
                  <a:outerShdw blurRad="38100" dist="38100" dir="2700000" algn="tl">
                    <a:srgbClr val="000000">
                      <a:alpha val="43137"/>
                    </a:srgbClr>
                  </a:outerShdw>
                </a:effectLst>
              </a:rPr>
              <a:t>Risanto</a:t>
            </a:r>
            <a:r>
              <a:rPr lang="en-US" sz="1800" b="1" dirty="0">
                <a:solidFill>
                  <a:srgbClr val="FFFF00"/>
                </a:solidFill>
                <a:effectLst>
                  <a:outerShdw blurRad="38100" dist="38100" dir="2700000" algn="tl">
                    <a:srgbClr val="000000">
                      <a:alpha val="43137"/>
                    </a:srgbClr>
                  </a:outerShdw>
                </a:effectLst>
              </a:rPr>
              <a:t> </a:t>
            </a:r>
          </a:p>
          <a:p>
            <a:pPr algn="l">
              <a:lnSpc>
                <a:spcPct val="90000"/>
              </a:lnSpc>
            </a:pPr>
            <a:r>
              <a:rPr lang="en-US" sz="1800" b="1" dirty="0">
                <a:solidFill>
                  <a:srgbClr val="FFFF00"/>
                </a:solidFill>
                <a:effectLst>
                  <a:outerShdw blurRad="38100" dist="38100" dir="2700000" algn="tl">
                    <a:srgbClr val="000000">
                      <a:alpha val="43137"/>
                    </a:srgbClr>
                  </a:outerShdw>
                </a:effectLst>
              </a:rPr>
              <a:t>University of Arizona, Department of Hydrology and Atmospheric Sciences</a:t>
            </a:r>
          </a:p>
          <a:p>
            <a:pPr algn="l">
              <a:lnSpc>
                <a:spcPct val="90000"/>
              </a:lnSpc>
            </a:pPr>
            <a:r>
              <a:rPr lang="en-US" sz="1800" b="1" dirty="0">
                <a:solidFill>
                  <a:srgbClr val="FFFF00"/>
                </a:solidFill>
                <a:effectLst>
                  <a:outerShdw blurRad="38100" dist="38100" dir="2700000" algn="tl">
                    <a:srgbClr val="000000">
                      <a:alpha val="43137"/>
                    </a:srgbClr>
                  </a:outerShdw>
                </a:effectLst>
              </a:rPr>
              <a:t>Tucson,  Arizona  USA</a:t>
            </a:r>
            <a:endParaRPr lang="en-US" sz="1800" dirty="0">
              <a:solidFill>
                <a:srgbClr val="FFFF00"/>
              </a:solidFill>
              <a:effectLst>
                <a:outerShdw blurRad="38100" dist="38100" dir="2700000" algn="tl">
                  <a:srgbClr val="000000">
                    <a:alpha val="43137"/>
                  </a:srgbClr>
                </a:outerShdw>
              </a:effectLst>
            </a:endParaRPr>
          </a:p>
          <a:p>
            <a:pPr algn="l">
              <a:lnSpc>
                <a:spcPct val="90000"/>
              </a:lnSpc>
            </a:pPr>
            <a:r>
              <a:rPr lang="en-US" sz="1800" dirty="0">
                <a:solidFill>
                  <a:srgbClr val="FFFF00"/>
                </a:solidFill>
                <a:effectLst>
                  <a:outerShdw blurRad="38100" dist="38100" dir="2700000" algn="tl">
                    <a:srgbClr val="000000">
                      <a:alpha val="43137"/>
                    </a:srgbClr>
                  </a:outerShdw>
                </a:effectLst>
                <a:ea typeface="Times New Roman"/>
                <a:cs typeface="Arial" panose="020B0604020202020204" pitchFamily="34" charset="0"/>
              </a:rPr>
              <a:t>Corresponding author e-mail:  </a:t>
            </a:r>
            <a:r>
              <a:rPr lang="en-US" sz="1800" dirty="0">
                <a:solidFill>
                  <a:srgbClr val="FFFF00"/>
                </a:solidFill>
                <a:effectLst>
                  <a:outerShdw blurRad="38100" dist="38100" dir="2700000" algn="tl">
                    <a:srgbClr val="000000">
                      <a:alpha val="43137"/>
                    </a:srgbClr>
                  </a:outerShdw>
                </a:effectLst>
                <a:ea typeface="Times New Roman"/>
                <a:cs typeface="Arial" panose="020B0604020202020204" pitchFamily="34" charset="0"/>
                <a:hlinkClick r:id="rId4">
                  <a:extLst>
                    <a:ext uri="{A12FA001-AC4F-418D-AE19-62706E023703}">
                      <ahyp:hlinkClr xmlns:ahyp="http://schemas.microsoft.com/office/drawing/2018/hyperlinkcolor" val="tx"/>
                    </a:ext>
                  </a:extLst>
                </a:hlinkClick>
              </a:rPr>
              <a:t>lourdesfierro@arizona.edu</a:t>
            </a:r>
            <a:endParaRPr lang="en-US" sz="1800" dirty="0">
              <a:solidFill>
                <a:srgbClr val="FFFF00"/>
              </a:solidFill>
              <a:effectLst>
                <a:outerShdw blurRad="38100" dist="38100" dir="2700000" algn="tl">
                  <a:srgbClr val="000000">
                    <a:alpha val="43137"/>
                  </a:srgbClr>
                </a:outerShdw>
              </a:effectLst>
              <a:ea typeface="Times New Roman"/>
              <a:cs typeface="Arial" panose="020B0604020202020204" pitchFamily="34" charset="0"/>
            </a:endParaRPr>
          </a:p>
          <a:p>
            <a:pPr algn="l">
              <a:lnSpc>
                <a:spcPct val="90000"/>
              </a:lnSpc>
            </a:pPr>
            <a:endParaRPr lang="en-US" sz="1800" dirty="0">
              <a:solidFill>
                <a:srgbClr val="FFFF00"/>
              </a:solidFill>
              <a:effectLst>
                <a:outerShdw blurRad="38100" dist="38100" dir="2700000" algn="tl">
                  <a:srgbClr val="000000">
                    <a:alpha val="43137"/>
                  </a:srgbClr>
                </a:outerShdw>
              </a:effectLst>
              <a:ea typeface="Times New Roman"/>
              <a:cs typeface="Arial" panose="020B0604020202020204" pitchFamily="34" charset="0"/>
            </a:endParaRPr>
          </a:p>
          <a:p>
            <a:pPr algn="l">
              <a:lnSpc>
                <a:spcPct val="90000"/>
              </a:lnSpc>
            </a:pPr>
            <a:r>
              <a:rPr lang="en-US" sz="1600" b="1" dirty="0">
                <a:solidFill>
                  <a:srgbClr val="FFFF00"/>
                </a:solidFill>
                <a:effectLst>
                  <a:outerShdw blurRad="38100" dist="38100" dir="2700000" algn="tl">
                    <a:srgbClr val="000000">
                      <a:alpha val="43137"/>
                    </a:srgbClr>
                  </a:outerShdw>
                </a:effectLst>
                <a:ea typeface="Times New Roman"/>
                <a:cs typeface="Arial" panose="020B0604020202020204" pitchFamily="34" charset="0"/>
              </a:rPr>
              <a:t>Sixth Convective-Permitting Workshop</a:t>
            </a:r>
          </a:p>
          <a:p>
            <a:pPr algn="l">
              <a:lnSpc>
                <a:spcPct val="90000"/>
              </a:lnSpc>
            </a:pPr>
            <a:r>
              <a:rPr lang="en-US" sz="1600" b="1" dirty="0">
                <a:solidFill>
                  <a:srgbClr val="FFFF00"/>
                </a:solidFill>
                <a:effectLst>
                  <a:outerShdw blurRad="38100" dist="38100" dir="2700000" algn="tl">
                    <a:srgbClr val="000000">
                      <a:alpha val="43137"/>
                    </a:srgbClr>
                  </a:outerShdw>
                </a:effectLst>
                <a:ea typeface="Times New Roman"/>
                <a:cs typeface="Arial" panose="020B0604020202020204" pitchFamily="34" charset="0"/>
              </a:rPr>
              <a:t>7 – 9 September</a:t>
            </a:r>
          </a:p>
          <a:p>
            <a:pPr algn="l">
              <a:lnSpc>
                <a:spcPct val="90000"/>
              </a:lnSpc>
            </a:pPr>
            <a:r>
              <a:rPr lang="en-US" sz="1600" b="1" dirty="0">
                <a:solidFill>
                  <a:srgbClr val="FFFF00"/>
                </a:solidFill>
                <a:effectLst>
                  <a:outerShdw blurRad="38100" dist="38100" dir="2700000" algn="tl">
                    <a:srgbClr val="000000">
                      <a:alpha val="43137"/>
                    </a:srgbClr>
                  </a:outerShdw>
                </a:effectLst>
                <a:ea typeface="Times New Roman"/>
                <a:cs typeface="Arial" panose="020B0604020202020204" pitchFamily="34" charset="0"/>
              </a:rPr>
              <a:t>University of Buenos Aires</a:t>
            </a:r>
          </a:p>
          <a:p>
            <a:pPr algn="l">
              <a:lnSpc>
                <a:spcPct val="90000"/>
              </a:lnSpc>
            </a:pPr>
            <a:r>
              <a:rPr lang="en-US" sz="1600" b="1" dirty="0">
                <a:solidFill>
                  <a:srgbClr val="FFFF00"/>
                </a:solidFill>
                <a:effectLst>
                  <a:outerShdw blurRad="38100" dist="38100" dir="2700000" algn="tl">
                    <a:srgbClr val="000000">
                      <a:alpha val="43137"/>
                    </a:srgbClr>
                  </a:outerShdw>
                </a:effectLst>
                <a:ea typeface="Times New Roman"/>
                <a:cs typeface="Arial" panose="020B0604020202020204" pitchFamily="34" charset="0"/>
              </a:rPr>
              <a:t>Buenos Aires,  Argentina</a:t>
            </a:r>
          </a:p>
          <a:p>
            <a:pPr algn="l">
              <a:lnSpc>
                <a:spcPct val="90000"/>
              </a:lnSpc>
            </a:pPr>
            <a:endParaRPr lang="en-US" sz="1800" dirty="0">
              <a:solidFill>
                <a:srgbClr val="FFFF00"/>
              </a:solidFill>
              <a:effectLst>
                <a:outerShdw blurRad="38100" dist="38100" dir="2700000" algn="tl">
                  <a:srgbClr val="000000">
                    <a:alpha val="43137"/>
                  </a:srgbClr>
                </a:outerShdw>
              </a:effectLst>
              <a:cs typeface="Arial" panose="020B0604020202020204" pitchFamily="34" charset="0"/>
            </a:endParaRPr>
          </a:p>
          <a:p>
            <a:pPr algn="l">
              <a:lnSpc>
                <a:spcPct val="90000"/>
              </a:lnSpc>
            </a:pPr>
            <a:endParaRPr lang="en-US" sz="1800" dirty="0">
              <a:solidFill>
                <a:srgbClr val="FFFF00"/>
              </a:solidFill>
              <a:effectLst>
                <a:outerShdw blurRad="38100" dist="38100" dir="2700000" algn="tl">
                  <a:srgbClr val="000000">
                    <a:alpha val="43137"/>
                  </a:srgbClr>
                </a:outerShdw>
              </a:effectLst>
            </a:endParaRPr>
          </a:p>
        </p:txBody>
      </p:sp>
      <p:pic>
        <p:nvPicPr>
          <p:cNvPr id="5" name="Picture 37" descr="C:\Users\Rodrigo Valdes\Google Drive\HASSA 2015-2016\1. HASSA Constitution\5. HASSA Logos\Logo.jpg">
            <a:extLst>
              <a:ext uri="{FF2B5EF4-FFF2-40B4-BE49-F238E27FC236}">
                <a16:creationId xmlns:a16="http://schemas.microsoft.com/office/drawing/2014/main" id="{36D8107D-09D8-7287-0439-DEF86AC89F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 y="5471660"/>
            <a:ext cx="1381549" cy="14054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1734B6-C8E2-58CE-3EF4-C0D01275BF03}"/>
              </a:ext>
            </a:extLst>
          </p:cNvPr>
          <p:cNvSpPr txBox="1"/>
          <p:nvPr/>
        </p:nvSpPr>
        <p:spPr>
          <a:xfrm>
            <a:off x="495926" y="340891"/>
            <a:ext cx="11625518" cy="1338828"/>
          </a:xfrm>
          <a:prstGeom prst="rect">
            <a:avLst/>
          </a:prstGeom>
          <a:noFill/>
        </p:spPr>
        <p:txBody>
          <a:bodyPr wrap="square">
            <a:spAutoFit/>
          </a:bodyPr>
          <a:lstStyle/>
          <a:p>
            <a:r>
              <a:rPr kumimoji="0" lang="en-US" sz="2700" b="1" i="0" u="none" strike="noStrike" kern="1200" cap="all" spc="200" normalizeH="0" baseline="0" noProof="0" dirty="0">
                <a:ln>
                  <a:noFill/>
                </a:ln>
                <a:solidFill>
                  <a:srgbClr val="FFFF00"/>
                </a:solidFill>
                <a:effectLst>
                  <a:outerShdw blurRad="38100" dist="38100" dir="2700000" algn="tl">
                    <a:srgbClr val="000000">
                      <a:alpha val="43137"/>
                    </a:srgbClr>
                  </a:outerShdw>
                </a:effectLst>
                <a:uLnTx/>
                <a:uFillTx/>
                <a:latin typeface="Gill Sans MT" panose="020B0502020104020203"/>
                <a:ea typeface="+mj-ea"/>
                <a:cs typeface="+mj-cs"/>
              </a:rPr>
              <a:t>Evaluating Extreme Precipitation  Forecasts using Convective-Permitting Modeling in THE Tarapacá Region, Chile</a:t>
            </a:r>
            <a:endParaRPr lang="en-US" dirty="0">
              <a:solidFill>
                <a:srgbClr val="FFFF00"/>
              </a:solidFill>
            </a:endParaRPr>
          </a:p>
        </p:txBody>
      </p:sp>
      <p:sp>
        <p:nvSpPr>
          <p:cNvPr id="2" name="Rectangle 1">
            <a:extLst>
              <a:ext uri="{FF2B5EF4-FFF2-40B4-BE49-F238E27FC236}">
                <a16:creationId xmlns:a16="http://schemas.microsoft.com/office/drawing/2014/main" id="{573A1D63-2BF0-09E6-4947-1B459F51CC1D}"/>
              </a:ext>
            </a:extLst>
          </p:cNvPr>
          <p:cNvSpPr/>
          <p:nvPr/>
        </p:nvSpPr>
        <p:spPr>
          <a:xfrm>
            <a:off x="10496911" y="5471660"/>
            <a:ext cx="1689954" cy="1405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Rodrigo Valdes\Desktop\uofa_logo.png">
            <a:extLst>
              <a:ext uri="{FF2B5EF4-FFF2-40B4-BE49-F238E27FC236}">
                <a16:creationId xmlns:a16="http://schemas.microsoft.com/office/drawing/2014/main" id="{4B5AD31A-76D9-0F03-041D-113F0FAAE6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26054" y="5539406"/>
            <a:ext cx="1231667" cy="12700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BF5029C-137B-978E-DA5A-833429ACDFA8}"/>
              </a:ext>
            </a:extLst>
          </p:cNvPr>
          <p:cNvSpPr txBox="1"/>
          <p:nvPr/>
        </p:nvSpPr>
        <p:spPr>
          <a:xfrm>
            <a:off x="2533556" y="6604501"/>
            <a:ext cx="6811346" cy="276999"/>
          </a:xfrm>
          <a:prstGeom prst="rect">
            <a:avLst/>
          </a:prstGeom>
          <a:noFill/>
        </p:spPr>
        <p:txBody>
          <a:bodyPr wrap="square">
            <a:spAutoFit/>
          </a:bodyPr>
          <a:lstStyle/>
          <a:p>
            <a:r>
              <a:rPr lang="en-US" sz="1200" dirty="0">
                <a:solidFill>
                  <a:srgbClr val="FFFFFF"/>
                </a:solidFill>
                <a:latin typeface="knowledge-reg"/>
              </a:rPr>
              <a:t>March 2015. A street is flooded at </a:t>
            </a:r>
            <a:r>
              <a:rPr lang="en-US" sz="1200" dirty="0" err="1">
                <a:solidFill>
                  <a:srgbClr val="FFFFFF"/>
                </a:solidFill>
                <a:latin typeface="knowledge-reg"/>
              </a:rPr>
              <a:t>Chanaral</a:t>
            </a:r>
            <a:r>
              <a:rPr lang="en-US" sz="1200" dirty="0">
                <a:solidFill>
                  <a:srgbClr val="FFFFFF"/>
                </a:solidFill>
                <a:latin typeface="knowledge-reg"/>
              </a:rPr>
              <a:t> town. Posted on March 26. 2015 by Ivan Alvarado. REUTERS.</a:t>
            </a:r>
            <a:endParaRPr lang="en-US" sz="1200" dirty="0"/>
          </a:p>
        </p:txBody>
      </p:sp>
    </p:spTree>
    <p:extLst>
      <p:ext uri="{BB962C8B-B14F-4D97-AF65-F5344CB8AC3E}">
        <p14:creationId xmlns:p14="http://schemas.microsoft.com/office/powerpoint/2010/main" val="4278821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F107-ED0A-BC2F-B883-863F4289B4E1}"/>
              </a:ext>
            </a:extLst>
          </p:cNvPr>
          <p:cNvSpPr>
            <a:spLocks noGrp="1"/>
          </p:cNvSpPr>
          <p:nvPr>
            <p:ph type="title"/>
          </p:nvPr>
        </p:nvSpPr>
        <p:spPr>
          <a:xfrm>
            <a:off x="838200" y="124315"/>
            <a:ext cx="10515600" cy="1084376"/>
          </a:xfrm>
        </p:spPr>
        <p:txBody>
          <a:bodyPr>
            <a:normAutofit fontScale="90000"/>
          </a:bodyPr>
          <a:lstStyle/>
          <a:p>
            <a:r>
              <a:rPr lang="en-US" dirty="0"/>
              <a:t>Forecast Verification: </a:t>
            </a:r>
            <a:br>
              <a:rPr lang="en-US" dirty="0"/>
            </a:br>
            <a:r>
              <a:rPr lang="en-US" dirty="0"/>
              <a:t>Probability of DETECTION (POD) AND </a:t>
            </a:r>
            <a:br>
              <a:rPr lang="en-US" dirty="0"/>
            </a:br>
            <a:r>
              <a:rPr lang="en-US" dirty="0"/>
              <a:t>Receiver Operating characteristic (ROC) CURVE  </a:t>
            </a:r>
          </a:p>
        </p:txBody>
      </p:sp>
      <p:pic>
        <p:nvPicPr>
          <p:cNvPr id="6" name="Picture 5">
            <a:extLst>
              <a:ext uri="{FF2B5EF4-FFF2-40B4-BE49-F238E27FC236}">
                <a16:creationId xmlns:a16="http://schemas.microsoft.com/office/drawing/2014/main" id="{F00DC13F-E07D-F52E-B258-0D55F1774008}"/>
              </a:ext>
            </a:extLst>
          </p:cNvPr>
          <p:cNvPicPr>
            <a:picLocks noChangeAspect="1"/>
          </p:cNvPicPr>
          <p:nvPr/>
        </p:nvPicPr>
        <p:blipFill rotWithShape="1">
          <a:blip r:embed="rId3"/>
          <a:srcRect l="9125" t="2330" r="62705" b="-2330"/>
          <a:stretch/>
        </p:blipFill>
        <p:spPr>
          <a:xfrm>
            <a:off x="376076" y="2050180"/>
            <a:ext cx="3646320" cy="4191369"/>
          </a:xfrm>
          <a:prstGeom prst="rect">
            <a:avLst/>
          </a:prstGeom>
          <a:ln>
            <a:noFill/>
          </a:ln>
          <a:effectLst>
            <a:outerShdw blurRad="190500" algn="tl" rotWithShape="0">
              <a:srgbClr val="000000">
                <a:alpha val="70000"/>
              </a:srgbClr>
            </a:outerShdw>
          </a:effectLst>
        </p:spPr>
      </p:pic>
      <p:pic>
        <p:nvPicPr>
          <p:cNvPr id="16" name="Picture 15" descr="Chart, histogram&#10;&#10;Description automatically generated">
            <a:extLst>
              <a:ext uri="{FF2B5EF4-FFF2-40B4-BE49-F238E27FC236}">
                <a16:creationId xmlns:a16="http://schemas.microsoft.com/office/drawing/2014/main" id="{7A70AE14-1B06-E9B3-2BDB-BB01CC1499AF}"/>
              </a:ext>
            </a:extLst>
          </p:cNvPr>
          <p:cNvPicPr>
            <a:picLocks noChangeAspect="1"/>
          </p:cNvPicPr>
          <p:nvPr/>
        </p:nvPicPr>
        <p:blipFill rotWithShape="1">
          <a:blip r:embed="rId4"/>
          <a:srcRect l="6075" t="2196" r="8456" b="2867"/>
          <a:stretch/>
        </p:blipFill>
        <p:spPr>
          <a:xfrm>
            <a:off x="5393651" y="2050181"/>
            <a:ext cx="4847782" cy="4219517"/>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2FA001A7-3851-13B1-187B-D9E81DF69A77}"/>
              </a:ext>
            </a:extLst>
          </p:cNvPr>
          <p:cNvSpPr txBox="1"/>
          <p:nvPr/>
        </p:nvSpPr>
        <p:spPr>
          <a:xfrm rot="16200000">
            <a:off x="3687782" y="2598542"/>
            <a:ext cx="1473480" cy="646331"/>
          </a:xfrm>
          <a:prstGeom prst="rect">
            <a:avLst/>
          </a:prstGeom>
          <a:noFill/>
        </p:spPr>
        <p:txBody>
          <a:bodyPr wrap="none" rtlCol="0">
            <a:spAutoFit/>
          </a:bodyPr>
          <a:lstStyle/>
          <a:p>
            <a:pPr algn="ctr"/>
            <a:r>
              <a:rPr lang="en-US" b="1" dirty="0">
                <a:solidFill>
                  <a:srgbClr val="0070C0"/>
                </a:solidFill>
                <a:effectLst>
                  <a:outerShdw blurRad="38100" dist="38100" dir="2700000" algn="tl">
                    <a:srgbClr val="000000">
                      <a:alpha val="43137"/>
                    </a:srgbClr>
                  </a:outerShdw>
                </a:effectLst>
              </a:rPr>
              <a:t>WRF </a:t>
            </a:r>
          </a:p>
          <a:p>
            <a:pPr algn="ctr"/>
            <a:r>
              <a:rPr lang="en-US" b="1" dirty="0">
                <a:solidFill>
                  <a:srgbClr val="0070C0"/>
                </a:solidFill>
                <a:effectLst>
                  <a:outerShdw blurRad="38100" dist="38100" dir="2700000" algn="tl">
                    <a:srgbClr val="000000">
                      <a:alpha val="43137"/>
                    </a:srgbClr>
                  </a:outerShdw>
                </a:effectLst>
              </a:rPr>
              <a:t>higher POD</a:t>
            </a:r>
          </a:p>
        </p:txBody>
      </p:sp>
      <p:sp>
        <p:nvSpPr>
          <p:cNvPr id="11" name="TextBox 10">
            <a:extLst>
              <a:ext uri="{FF2B5EF4-FFF2-40B4-BE49-F238E27FC236}">
                <a16:creationId xmlns:a16="http://schemas.microsoft.com/office/drawing/2014/main" id="{EB984A39-F0B8-FA2F-71F8-B61437322687}"/>
              </a:ext>
            </a:extLst>
          </p:cNvPr>
          <p:cNvSpPr txBox="1"/>
          <p:nvPr/>
        </p:nvSpPr>
        <p:spPr>
          <a:xfrm rot="16200000">
            <a:off x="3687781" y="4645290"/>
            <a:ext cx="1473480" cy="646331"/>
          </a:xfrm>
          <a:prstGeom prst="rect">
            <a:avLst/>
          </a:prstGeom>
          <a:noFill/>
        </p:spPr>
        <p:txBody>
          <a:bodyPr wrap="none" rtlCol="0">
            <a:spAutoFit/>
          </a:bodyPr>
          <a:lstStyle/>
          <a:p>
            <a:pPr algn="ctr"/>
            <a:r>
              <a:rPr lang="en-US" b="1" dirty="0">
                <a:solidFill>
                  <a:srgbClr val="FF0000"/>
                </a:solidFill>
                <a:effectLst>
                  <a:outerShdw blurRad="38100" dist="38100" dir="2700000" algn="tl">
                    <a:srgbClr val="000000">
                      <a:alpha val="43137"/>
                    </a:srgbClr>
                  </a:outerShdw>
                </a:effectLst>
              </a:rPr>
              <a:t>GEFS </a:t>
            </a:r>
          </a:p>
          <a:p>
            <a:pPr algn="ctr"/>
            <a:r>
              <a:rPr lang="en-US" b="1" dirty="0">
                <a:solidFill>
                  <a:srgbClr val="FF0000"/>
                </a:solidFill>
                <a:effectLst>
                  <a:outerShdw blurRad="38100" dist="38100" dir="2700000" algn="tl">
                    <a:srgbClr val="000000">
                      <a:alpha val="43137"/>
                    </a:srgbClr>
                  </a:outerShdw>
                </a:effectLst>
              </a:rPr>
              <a:t>higher POD</a:t>
            </a:r>
          </a:p>
        </p:txBody>
      </p:sp>
      <p:sp>
        <p:nvSpPr>
          <p:cNvPr id="12" name="TextBox 11">
            <a:extLst>
              <a:ext uri="{FF2B5EF4-FFF2-40B4-BE49-F238E27FC236}">
                <a16:creationId xmlns:a16="http://schemas.microsoft.com/office/drawing/2014/main" id="{DFD14C52-B287-9C14-CFED-2D996AD63A90}"/>
              </a:ext>
            </a:extLst>
          </p:cNvPr>
          <p:cNvSpPr txBox="1"/>
          <p:nvPr/>
        </p:nvSpPr>
        <p:spPr>
          <a:xfrm>
            <a:off x="726937" y="1583203"/>
            <a:ext cx="3064813" cy="369332"/>
          </a:xfrm>
          <a:prstGeom prst="rect">
            <a:avLst/>
          </a:prstGeom>
          <a:noFill/>
        </p:spPr>
        <p:txBody>
          <a:bodyPr wrap="none" rtlCol="0">
            <a:spAutoFit/>
          </a:bodyPr>
          <a:lstStyle/>
          <a:p>
            <a:r>
              <a:rPr lang="en-US" dirty="0"/>
              <a:t>WRF – GEFS  POD Difference</a:t>
            </a:r>
          </a:p>
        </p:txBody>
      </p:sp>
      <p:sp>
        <p:nvSpPr>
          <p:cNvPr id="17" name="TextBox 16">
            <a:extLst>
              <a:ext uri="{FF2B5EF4-FFF2-40B4-BE49-F238E27FC236}">
                <a16:creationId xmlns:a16="http://schemas.microsoft.com/office/drawing/2014/main" id="{28EFDFFC-BDF8-D268-458D-99BD871C0E93}"/>
              </a:ext>
            </a:extLst>
          </p:cNvPr>
          <p:cNvSpPr txBox="1"/>
          <p:nvPr/>
        </p:nvSpPr>
        <p:spPr>
          <a:xfrm>
            <a:off x="6391421" y="1544609"/>
            <a:ext cx="2988895" cy="369332"/>
          </a:xfrm>
          <a:prstGeom prst="rect">
            <a:avLst/>
          </a:prstGeom>
          <a:noFill/>
        </p:spPr>
        <p:txBody>
          <a:bodyPr wrap="none" rtlCol="0">
            <a:spAutoFit/>
          </a:bodyPr>
          <a:lstStyle/>
          <a:p>
            <a:r>
              <a:rPr lang="en-US" b="1" dirty="0">
                <a:solidFill>
                  <a:srgbClr val="0070C0"/>
                </a:solidFill>
              </a:rPr>
              <a:t>WRF</a:t>
            </a:r>
            <a:r>
              <a:rPr lang="en-US" dirty="0"/>
              <a:t> vs. </a:t>
            </a:r>
            <a:r>
              <a:rPr lang="en-US" b="1" dirty="0">
                <a:solidFill>
                  <a:srgbClr val="FF0000"/>
                </a:solidFill>
              </a:rPr>
              <a:t>GEFS</a:t>
            </a:r>
            <a:r>
              <a:rPr lang="en-US" dirty="0"/>
              <a:t>  ROC curves</a:t>
            </a:r>
          </a:p>
        </p:txBody>
      </p:sp>
      <p:pic>
        <p:nvPicPr>
          <p:cNvPr id="19" name="Picture 18">
            <a:extLst>
              <a:ext uri="{FF2B5EF4-FFF2-40B4-BE49-F238E27FC236}">
                <a16:creationId xmlns:a16="http://schemas.microsoft.com/office/drawing/2014/main" id="{5293F8D1-A8F9-764F-962F-654C48A757A4}"/>
              </a:ext>
            </a:extLst>
          </p:cNvPr>
          <p:cNvPicPr>
            <a:picLocks noChangeAspect="1"/>
          </p:cNvPicPr>
          <p:nvPr/>
        </p:nvPicPr>
        <p:blipFill rotWithShape="1">
          <a:blip r:embed="rId5"/>
          <a:srcRect l="65140" t="74910" r="4844" b="12139"/>
          <a:stretch/>
        </p:blipFill>
        <p:spPr>
          <a:xfrm>
            <a:off x="10356443" y="3554859"/>
            <a:ext cx="1782476" cy="676856"/>
          </a:xfrm>
          <a:prstGeom prst="rect">
            <a:avLst/>
          </a:prstGeom>
        </p:spPr>
      </p:pic>
      <p:sp>
        <p:nvSpPr>
          <p:cNvPr id="20" name="TextBox 19">
            <a:extLst>
              <a:ext uri="{FF2B5EF4-FFF2-40B4-BE49-F238E27FC236}">
                <a16:creationId xmlns:a16="http://schemas.microsoft.com/office/drawing/2014/main" id="{24084A68-E801-D1F3-E43E-0EB7E7D2B700}"/>
              </a:ext>
            </a:extLst>
          </p:cNvPr>
          <p:cNvSpPr txBox="1"/>
          <p:nvPr/>
        </p:nvSpPr>
        <p:spPr>
          <a:xfrm>
            <a:off x="10634660" y="2681225"/>
            <a:ext cx="1226041" cy="830997"/>
          </a:xfrm>
          <a:prstGeom prst="rect">
            <a:avLst/>
          </a:prstGeom>
          <a:noFill/>
        </p:spPr>
        <p:txBody>
          <a:bodyPr wrap="none" rtlCol="0">
            <a:spAutoFit/>
          </a:bodyPr>
          <a:lstStyle/>
          <a:p>
            <a:pPr algn="ctr"/>
            <a:r>
              <a:rPr lang="en-US" sz="1600" dirty="0"/>
              <a:t> Area under </a:t>
            </a:r>
          </a:p>
          <a:p>
            <a:pPr algn="ctr"/>
            <a:r>
              <a:rPr lang="en-US" sz="1600" dirty="0"/>
              <a:t>ROC curve</a:t>
            </a:r>
          </a:p>
          <a:p>
            <a:pPr algn="ctr"/>
            <a:r>
              <a:rPr lang="en-US" sz="1600" dirty="0"/>
              <a:t>(AUC)</a:t>
            </a:r>
          </a:p>
        </p:txBody>
      </p:sp>
      <p:sp>
        <p:nvSpPr>
          <p:cNvPr id="21" name="Rectangle 20">
            <a:extLst>
              <a:ext uri="{FF2B5EF4-FFF2-40B4-BE49-F238E27FC236}">
                <a16:creationId xmlns:a16="http://schemas.microsoft.com/office/drawing/2014/main" id="{55DF7682-FB03-0134-5E87-1921E468C0F5}"/>
              </a:ext>
            </a:extLst>
          </p:cNvPr>
          <p:cNvSpPr/>
          <p:nvPr/>
        </p:nvSpPr>
        <p:spPr>
          <a:xfrm>
            <a:off x="8679607" y="5313391"/>
            <a:ext cx="1478184" cy="5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747A046-580B-EC12-AE6A-26D49C7405FD}"/>
              </a:ext>
            </a:extLst>
          </p:cNvPr>
          <p:cNvSpPr/>
          <p:nvPr/>
        </p:nvSpPr>
        <p:spPr>
          <a:xfrm rot="16200000">
            <a:off x="6173241" y="1940212"/>
            <a:ext cx="3585944" cy="4383157"/>
          </a:xfrm>
          <a:prstGeom prst="rtTriangle">
            <a:avLst/>
          </a:prstGeom>
          <a:solidFill>
            <a:srgbClr val="E25C32">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04E1959-91B7-96D8-2084-9020D854BC80}"/>
              </a:ext>
            </a:extLst>
          </p:cNvPr>
          <p:cNvSpPr txBox="1"/>
          <p:nvPr/>
        </p:nvSpPr>
        <p:spPr>
          <a:xfrm>
            <a:off x="8330964" y="4968456"/>
            <a:ext cx="1721686" cy="584775"/>
          </a:xfrm>
          <a:prstGeom prst="rect">
            <a:avLst/>
          </a:prstGeom>
          <a:noFill/>
        </p:spPr>
        <p:txBody>
          <a:bodyPr wrap="square" rtlCol="0">
            <a:spAutoFit/>
          </a:bodyPr>
          <a:lstStyle/>
          <a:p>
            <a:pPr algn="ctr"/>
            <a:r>
              <a:rPr lang="en-US" sz="1600" b="1" i="1" dirty="0">
                <a:solidFill>
                  <a:srgbClr val="FF0000"/>
                </a:solidFill>
                <a:effectLst>
                  <a:outerShdw blurRad="38100" dist="38100" dir="2700000" algn="tl">
                    <a:srgbClr val="000000">
                      <a:alpha val="43137"/>
                    </a:srgbClr>
                  </a:outerShdw>
                </a:effectLst>
              </a:rPr>
              <a:t>AUC &lt; 0.5 </a:t>
            </a:r>
          </a:p>
          <a:p>
            <a:pPr algn="ctr"/>
            <a:r>
              <a:rPr lang="en-US" sz="1600" b="1" i="1" dirty="0">
                <a:solidFill>
                  <a:srgbClr val="FF0000"/>
                </a:solidFill>
                <a:effectLst>
                  <a:outerShdw blurRad="38100" dist="38100" dir="2700000" algn="tl">
                    <a:srgbClr val="000000">
                      <a:alpha val="43137"/>
                    </a:srgbClr>
                  </a:outerShdw>
                </a:effectLst>
              </a:rPr>
              <a:t>NO SKILL</a:t>
            </a:r>
          </a:p>
        </p:txBody>
      </p:sp>
      <p:sp>
        <p:nvSpPr>
          <p:cNvPr id="27" name="Right Triangle 26">
            <a:extLst>
              <a:ext uri="{FF2B5EF4-FFF2-40B4-BE49-F238E27FC236}">
                <a16:creationId xmlns:a16="http://schemas.microsoft.com/office/drawing/2014/main" id="{875D2A58-B552-C766-1D0A-9F04FB64DD2E}"/>
              </a:ext>
            </a:extLst>
          </p:cNvPr>
          <p:cNvSpPr/>
          <p:nvPr/>
        </p:nvSpPr>
        <p:spPr>
          <a:xfrm rot="5400000">
            <a:off x="6173240" y="1940212"/>
            <a:ext cx="3585944" cy="4383157"/>
          </a:xfrm>
          <a:prstGeom prst="rtTriangle">
            <a:avLst/>
          </a:prstGeom>
          <a:solidFill>
            <a:srgbClr val="92D05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FFFF95D-162F-9BCE-AA52-2228197B9CBD}"/>
              </a:ext>
            </a:extLst>
          </p:cNvPr>
          <p:cNvSpPr txBox="1"/>
          <p:nvPr/>
        </p:nvSpPr>
        <p:spPr>
          <a:xfrm>
            <a:off x="5828654" y="2463043"/>
            <a:ext cx="1721686" cy="584775"/>
          </a:xfrm>
          <a:prstGeom prst="rect">
            <a:avLst/>
          </a:prstGeom>
          <a:noFill/>
        </p:spPr>
        <p:txBody>
          <a:bodyPr wrap="square" rtlCol="0">
            <a:spAutoFit/>
          </a:bodyPr>
          <a:lstStyle/>
          <a:p>
            <a:pPr algn="ctr"/>
            <a:r>
              <a:rPr lang="en-US" sz="1600" b="1" i="1" dirty="0">
                <a:solidFill>
                  <a:srgbClr val="00B050"/>
                </a:solidFill>
                <a:effectLst>
                  <a:outerShdw blurRad="38100" dist="38100" dir="2700000" algn="tl">
                    <a:srgbClr val="000000">
                      <a:alpha val="43137"/>
                    </a:srgbClr>
                  </a:outerShdw>
                </a:effectLst>
              </a:rPr>
              <a:t>AUC &gt; 0.5 </a:t>
            </a:r>
          </a:p>
          <a:p>
            <a:pPr algn="ctr"/>
            <a:r>
              <a:rPr lang="en-US" sz="1600" b="1" i="1" dirty="0">
                <a:solidFill>
                  <a:srgbClr val="00B050"/>
                </a:solidFill>
                <a:effectLst>
                  <a:outerShdw blurRad="38100" dist="38100" dir="2700000" algn="tl">
                    <a:srgbClr val="000000">
                      <a:alpha val="43137"/>
                    </a:srgbClr>
                  </a:outerShdw>
                </a:effectLst>
              </a:rPr>
              <a:t>USEFUL SKILL</a:t>
            </a:r>
          </a:p>
        </p:txBody>
      </p:sp>
    </p:spTree>
    <p:extLst>
      <p:ext uri="{BB962C8B-B14F-4D97-AF65-F5344CB8AC3E}">
        <p14:creationId xmlns:p14="http://schemas.microsoft.com/office/powerpoint/2010/main" val="182181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F107-ED0A-BC2F-B883-863F4289B4E1}"/>
              </a:ext>
            </a:extLst>
          </p:cNvPr>
          <p:cNvSpPr>
            <a:spLocks noGrp="1"/>
          </p:cNvSpPr>
          <p:nvPr>
            <p:ph type="title"/>
          </p:nvPr>
        </p:nvSpPr>
        <p:spPr>
          <a:xfrm>
            <a:off x="1061388" y="275774"/>
            <a:ext cx="10069223" cy="967088"/>
          </a:xfrm>
        </p:spPr>
        <p:txBody>
          <a:bodyPr>
            <a:normAutofit/>
          </a:bodyPr>
          <a:lstStyle/>
          <a:p>
            <a:r>
              <a:rPr lang="en-US" dirty="0"/>
              <a:t>Streamflow simulation </a:t>
            </a:r>
          </a:p>
        </p:txBody>
      </p:sp>
      <p:pic>
        <p:nvPicPr>
          <p:cNvPr id="3" name="Content Placeholder 4">
            <a:extLst>
              <a:ext uri="{FF2B5EF4-FFF2-40B4-BE49-F238E27FC236}">
                <a16:creationId xmlns:a16="http://schemas.microsoft.com/office/drawing/2014/main" id="{1AAFCD9E-CAC7-6171-94C7-ED87BA9EAD0F}"/>
              </a:ext>
            </a:extLst>
          </p:cNvPr>
          <p:cNvPicPr>
            <a:picLocks noChangeAspect="1"/>
          </p:cNvPicPr>
          <p:nvPr/>
        </p:nvPicPr>
        <p:blipFill rotWithShape="1">
          <a:blip r:embed="rId3"/>
          <a:srcRect l="9827" t="50833" r="7269" b="1541"/>
          <a:stretch/>
        </p:blipFill>
        <p:spPr>
          <a:xfrm>
            <a:off x="761998" y="1648445"/>
            <a:ext cx="10580180" cy="2264099"/>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4" name="Content Placeholder 4">
            <a:extLst>
              <a:ext uri="{FF2B5EF4-FFF2-40B4-BE49-F238E27FC236}">
                <a16:creationId xmlns:a16="http://schemas.microsoft.com/office/drawing/2014/main" id="{ECF7A089-4222-4A4D-2CF1-73CA7406E990}"/>
              </a:ext>
            </a:extLst>
          </p:cNvPr>
          <p:cNvPicPr>
            <a:picLocks noChangeAspect="1"/>
          </p:cNvPicPr>
          <p:nvPr/>
        </p:nvPicPr>
        <p:blipFill rotWithShape="1">
          <a:blip r:embed="rId3"/>
          <a:srcRect l="9242" t="2374" r="7853" b="50000"/>
          <a:stretch/>
        </p:blipFill>
        <p:spPr>
          <a:xfrm>
            <a:off x="761998" y="4318127"/>
            <a:ext cx="10580180" cy="2264099"/>
          </a:xfrm>
          <a:prstGeom prst="rect">
            <a:avLst/>
          </a:prstGeom>
          <a:ln w="381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15993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8D7953-A569-2B9B-BDE7-21C914071802}"/>
              </a:ext>
              <a:ext uri="{C183D7F6-B498-43B3-948B-1728B52AA6E4}">
                <adec:decorative xmlns:adec="http://schemas.microsoft.com/office/drawing/2017/decorative" val="1"/>
              </a:ext>
            </a:extLst>
          </p:cNvPr>
          <p:cNvPicPr>
            <a:picLocks noChangeAspect="1"/>
          </p:cNvPicPr>
          <p:nvPr/>
        </p:nvPicPr>
        <p:blipFill rotWithShape="1">
          <a:blip r:embed="rId3"/>
          <a:srcRect l="25531" r="7802"/>
          <a:stretch/>
        </p:blipFill>
        <p:spPr>
          <a:xfrm>
            <a:off x="642" y="10"/>
            <a:ext cx="6096000" cy="6857990"/>
          </a:xfrm>
          <a:prstGeom prst="rect">
            <a:avLst/>
          </a:prstGeom>
        </p:spPr>
      </p:pic>
      <p:sp>
        <p:nvSpPr>
          <p:cNvPr id="2" name="Title 1">
            <a:extLst>
              <a:ext uri="{FF2B5EF4-FFF2-40B4-BE49-F238E27FC236}">
                <a16:creationId xmlns:a16="http://schemas.microsoft.com/office/drawing/2014/main" id="{A834AED9-348A-8896-1A61-A0FAA0B59B19}"/>
              </a:ext>
            </a:extLst>
          </p:cNvPr>
          <p:cNvSpPr>
            <a:spLocks noGrp="1"/>
          </p:cNvSpPr>
          <p:nvPr>
            <p:ph type="title"/>
          </p:nvPr>
        </p:nvSpPr>
        <p:spPr>
          <a:xfrm>
            <a:off x="804672" y="2841505"/>
            <a:ext cx="4487298" cy="1695099"/>
          </a:xfrm>
          <a:solidFill>
            <a:schemeClr val="tx1">
              <a:alpha val="60000"/>
            </a:schemeClr>
          </a:solidFill>
          <a:ln>
            <a:solidFill>
              <a:schemeClr val="bg1"/>
            </a:solidFill>
          </a:ln>
        </p:spPr>
        <p:txBody>
          <a:bodyPr>
            <a:noAutofit/>
          </a:bodyPr>
          <a:lstStyle/>
          <a:p>
            <a:r>
              <a:rPr lang="en-US" sz="3200" dirty="0">
                <a:solidFill>
                  <a:schemeClr val="bg1"/>
                </a:solidFill>
              </a:rPr>
              <a:t>Conclusions and future work</a:t>
            </a:r>
          </a:p>
        </p:txBody>
      </p:sp>
      <p:sp>
        <p:nvSpPr>
          <p:cNvPr id="3" name="Content Placeholder 2">
            <a:extLst>
              <a:ext uri="{FF2B5EF4-FFF2-40B4-BE49-F238E27FC236}">
                <a16:creationId xmlns:a16="http://schemas.microsoft.com/office/drawing/2014/main" id="{AF9C2227-85A0-4021-FE16-0257BA7B97B1}"/>
              </a:ext>
            </a:extLst>
          </p:cNvPr>
          <p:cNvSpPr>
            <a:spLocks noGrp="1"/>
          </p:cNvSpPr>
          <p:nvPr>
            <p:ph idx="1"/>
          </p:nvPr>
        </p:nvSpPr>
        <p:spPr>
          <a:xfrm>
            <a:off x="6743941" y="1"/>
            <a:ext cx="5196353" cy="6858000"/>
          </a:xfrm>
        </p:spPr>
        <p:txBody>
          <a:bodyPr anchor="ctr">
            <a:normAutofit/>
          </a:bodyPr>
          <a:lstStyle/>
          <a:p>
            <a:r>
              <a:rPr lang="en-US" sz="2000" b="1" dirty="0"/>
              <a:t>CPM improves convective precipitation forecasts over the Andes above the ‘no skill’ raw GEFS.</a:t>
            </a:r>
          </a:p>
          <a:p>
            <a:r>
              <a:rPr lang="en-US" sz="2000" b="1" i="0" dirty="0"/>
              <a:t>Significant value-added from CPM to forecast extreme precipitation thresholds.</a:t>
            </a:r>
          </a:p>
          <a:p>
            <a:r>
              <a:rPr lang="en-US" sz="2000" b="1" dirty="0"/>
              <a:t>P</a:t>
            </a:r>
            <a:r>
              <a:rPr lang="en-US" sz="2000" b="1" i="0" dirty="0"/>
              <a:t>reliminary setup of WRF and GRJ Model has shown satisfactory simulation results in the basin.</a:t>
            </a:r>
          </a:p>
          <a:p>
            <a:endParaRPr lang="en-US" sz="2000" b="1" i="0" dirty="0"/>
          </a:p>
          <a:p>
            <a:r>
              <a:rPr lang="en-US" sz="2000" b="1" dirty="0"/>
              <a:t>Possible to improve forecast capabilities for convective precipitation to drive operational hydrologic models in northern Chile.</a:t>
            </a:r>
          </a:p>
          <a:p>
            <a:r>
              <a:rPr lang="en-US" sz="2000" b="1" dirty="0"/>
              <a:t>Use of CPM can potentially address the undercatch issue in observed precipitation estimates in the Andes.</a:t>
            </a:r>
            <a:endParaRPr lang="en-US" dirty="0"/>
          </a:p>
        </p:txBody>
      </p:sp>
      <p:sp>
        <p:nvSpPr>
          <p:cNvPr id="8" name="TextBox 7">
            <a:extLst>
              <a:ext uri="{FF2B5EF4-FFF2-40B4-BE49-F238E27FC236}">
                <a16:creationId xmlns:a16="http://schemas.microsoft.com/office/drawing/2014/main" id="{BA1C6134-6E7D-CD15-096D-BFA2802F5D35}"/>
              </a:ext>
            </a:extLst>
          </p:cNvPr>
          <p:cNvSpPr txBox="1"/>
          <p:nvPr/>
        </p:nvSpPr>
        <p:spPr>
          <a:xfrm>
            <a:off x="68646" y="5761766"/>
            <a:ext cx="6098146" cy="1015663"/>
          </a:xfrm>
          <a:prstGeom prst="rect">
            <a:avLst/>
          </a:prstGeom>
          <a:noFill/>
        </p:spPr>
        <p:txBody>
          <a:bodyPr wrap="square">
            <a:spAutoFit/>
          </a:bodyPr>
          <a:lstStyle/>
          <a:p>
            <a:r>
              <a:rPr lang="en-US" sz="2000" i="1" dirty="0">
                <a:solidFill>
                  <a:schemeClr val="bg1"/>
                </a:solidFill>
              </a:rPr>
              <a:t>March 2022: A strange month in the Atacama Desert. </a:t>
            </a:r>
          </a:p>
          <a:p>
            <a:r>
              <a:rPr lang="en-US" sz="2000" i="1" dirty="0">
                <a:solidFill>
                  <a:schemeClr val="bg1"/>
                </a:solidFill>
              </a:rPr>
              <a:t>Posted on 25. March 2022 by José </a:t>
            </a:r>
            <a:r>
              <a:rPr lang="en-US" sz="2000" i="1" dirty="0" err="1">
                <a:solidFill>
                  <a:schemeClr val="bg1"/>
                </a:solidFill>
              </a:rPr>
              <a:t>Vicencio</a:t>
            </a:r>
            <a:r>
              <a:rPr lang="en-US" sz="2000" i="1" dirty="0">
                <a:solidFill>
                  <a:schemeClr val="bg1"/>
                </a:solidFill>
              </a:rPr>
              <a:t>. </a:t>
            </a:r>
          </a:p>
          <a:p>
            <a:r>
              <a:rPr lang="en-US" sz="2000" i="1" dirty="0">
                <a:solidFill>
                  <a:schemeClr val="bg1"/>
                </a:solidFill>
              </a:rPr>
              <a:t>Scientific News from AWARES.</a:t>
            </a:r>
          </a:p>
        </p:txBody>
      </p:sp>
    </p:spTree>
    <p:extLst>
      <p:ext uri="{BB962C8B-B14F-4D97-AF65-F5344CB8AC3E}">
        <p14:creationId xmlns:p14="http://schemas.microsoft.com/office/powerpoint/2010/main" val="360782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37DE08-62EF-49E7-89A7-1C477076D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638BE08-08FB-4D80-BBD6-2D23CF506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B238C-384B-A1D9-5D88-852C2612E6FB}"/>
              </a:ext>
            </a:extLst>
          </p:cNvPr>
          <p:cNvSpPr>
            <a:spLocks noGrp="1"/>
          </p:cNvSpPr>
          <p:nvPr>
            <p:ph type="title"/>
          </p:nvPr>
        </p:nvSpPr>
        <p:spPr>
          <a:xfrm>
            <a:off x="1120624" y="1122807"/>
            <a:ext cx="9954443" cy="4297680"/>
          </a:xfrm>
          <a:noFill/>
          <a:ln>
            <a:noFill/>
          </a:ln>
        </p:spPr>
        <p:txBody>
          <a:bodyPr vert="horz" lIns="182880" tIns="182880" rIns="182880" bIns="182880" rtlCol="0" anchor="ctr" anchorCtr="1">
            <a:normAutofit/>
          </a:bodyPr>
          <a:lstStyle/>
          <a:p>
            <a:r>
              <a:rPr lang="en-US" sz="6000">
                <a:solidFill>
                  <a:srgbClr val="FFFFFF"/>
                </a:solidFill>
              </a:rPr>
              <a:t>Thank you</a:t>
            </a:r>
            <a:br>
              <a:rPr lang="en-US" sz="6000">
                <a:solidFill>
                  <a:srgbClr val="FFFFFF"/>
                </a:solidFill>
              </a:rPr>
            </a:br>
            <a:br>
              <a:rPr lang="en-US" sz="6000">
                <a:solidFill>
                  <a:srgbClr val="FFFFFF"/>
                </a:solidFill>
              </a:rPr>
            </a:br>
            <a:r>
              <a:rPr lang="en-US" sz="6000">
                <a:solidFill>
                  <a:srgbClr val="FFFFFF"/>
                </a:solidFill>
              </a:rPr>
              <a:t>Questions?</a:t>
            </a:r>
          </a:p>
        </p:txBody>
      </p:sp>
    </p:spTree>
    <p:extLst>
      <p:ext uri="{BB962C8B-B14F-4D97-AF65-F5344CB8AC3E}">
        <p14:creationId xmlns:p14="http://schemas.microsoft.com/office/powerpoint/2010/main" val="3865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FF33-8381-CF96-4E89-0C9E2D0AE36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CB0A85B-0111-4F29-BAE2-8031B40F8E99}"/>
              </a:ext>
            </a:extLst>
          </p:cNvPr>
          <p:cNvSpPr>
            <a:spLocks noGrp="1"/>
          </p:cNvSpPr>
          <p:nvPr>
            <p:ph idx="1"/>
          </p:nvPr>
        </p:nvSpPr>
        <p:spPr>
          <a:xfrm>
            <a:off x="633045" y="2592033"/>
            <a:ext cx="10703170" cy="3539136"/>
          </a:xfrm>
        </p:spPr>
        <p:txBody>
          <a:bodyPr>
            <a:normAutofit fontScale="25000" lnSpcReduction="20000"/>
          </a:bodyPr>
          <a:lstStyle/>
          <a:p>
            <a:pPr algn="just">
              <a:lnSpc>
                <a:spcPct val="120000"/>
              </a:lnSpc>
            </a:pPr>
            <a:r>
              <a:rPr lang="en-US" sz="8000" dirty="0"/>
              <a:t>Beck, H. E., Wood, E. F., McVicar, T. R., Zambrano-</a:t>
            </a:r>
            <a:r>
              <a:rPr lang="en-US" sz="8000" dirty="0" err="1"/>
              <a:t>Bigiarini</a:t>
            </a:r>
            <a:r>
              <a:rPr lang="en-US" sz="8000" dirty="0"/>
              <a:t>, M., Alvarez-</a:t>
            </a:r>
            <a:r>
              <a:rPr lang="en-US" sz="8000" dirty="0" err="1"/>
              <a:t>Garreton</a:t>
            </a:r>
            <a:r>
              <a:rPr lang="en-US" sz="8000" dirty="0"/>
              <a:t>, C., Baez-Villanueva, O. M., Sheffield, J., &amp; Karger, D. N. (2020). Bias Correction of Global High-Resolution Precipitation </a:t>
            </a:r>
            <a:r>
              <a:rPr lang="en-US" sz="8000" dirty="0" err="1"/>
              <a:t>Climatologies</a:t>
            </a:r>
            <a:r>
              <a:rPr lang="en-US" sz="8000" dirty="0"/>
              <a:t> Using Streamflow Observations from 9372 Catchments, Journal of Climate, 33(4), 1299-1315. Moya-Álvarez et al. 2018, 2019, </a:t>
            </a:r>
          </a:p>
          <a:p>
            <a:pPr algn="just">
              <a:lnSpc>
                <a:spcPct val="120000"/>
              </a:lnSpc>
            </a:pPr>
            <a:r>
              <a:rPr lang="en-US" sz="8000" dirty="0"/>
              <a:t> Alvarado Ivan; A street is flooded at </a:t>
            </a:r>
            <a:r>
              <a:rPr lang="en-US" sz="8000" dirty="0" err="1"/>
              <a:t>Chanaral</a:t>
            </a:r>
            <a:r>
              <a:rPr lang="en-US" sz="8000" dirty="0"/>
              <a:t> town; March 26, 2015. REUTERS.</a:t>
            </a:r>
          </a:p>
          <a:p>
            <a:pPr algn="just">
              <a:lnSpc>
                <a:spcPct val="120000"/>
              </a:lnSpc>
            </a:pPr>
            <a:r>
              <a:rPr lang="en-US" sz="8000" dirty="0"/>
              <a:t>Le </a:t>
            </a:r>
            <a:r>
              <a:rPr lang="en-US" sz="8000" dirty="0" err="1"/>
              <a:t>Moine</a:t>
            </a:r>
            <a:r>
              <a:rPr lang="en-US" sz="8000" dirty="0"/>
              <a:t>, N., </a:t>
            </a:r>
            <a:r>
              <a:rPr lang="en-US" sz="8000" dirty="0" err="1"/>
              <a:t>Andréassian</a:t>
            </a:r>
            <a:r>
              <a:rPr lang="en-US" sz="8000" dirty="0"/>
              <a:t>, V., Perrin, C., and Michel, C. (2007), How can rainfall-runoff models handle </a:t>
            </a:r>
            <a:r>
              <a:rPr lang="en-US" sz="8000" dirty="0" err="1"/>
              <a:t>intercatchment</a:t>
            </a:r>
            <a:r>
              <a:rPr lang="en-US" sz="8000" dirty="0"/>
              <a:t> groundwater flows? Theoretical study based on 1040 French catchments, Water </a:t>
            </a:r>
            <a:r>
              <a:rPr lang="en-US" sz="8000" dirty="0" err="1"/>
              <a:t>Resour</a:t>
            </a:r>
            <a:r>
              <a:rPr lang="en-US" sz="8000" dirty="0"/>
              <a:t>. Res., 43, W06428, doi:10.1029/2006WR005608.</a:t>
            </a:r>
          </a:p>
          <a:p>
            <a:pPr algn="just">
              <a:lnSpc>
                <a:spcPct val="120000"/>
              </a:lnSpc>
            </a:pPr>
            <a:r>
              <a:rPr lang="en-US" sz="8000" dirty="0"/>
              <a:t>Schumacher, V, Justino, F, Fernández, A, et al. Comparison between observations and gridded data sets over complex terrain in the Chilean Andes: Precipitation and temperature. Int J </a:t>
            </a:r>
            <a:r>
              <a:rPr lang="en-US" sz="8000" dirty="0" err="1"/>
              <a:t>Climatol</a:t>
            </a:r>
            <a:r>
              <a:rPr lang="en-US" sz="8000" dirty="0"/>
              <a:t>. 2020; 40: 5266– 5288. https://</a:t>
            </a:r>
            <a:r>
              <a:rPr lang="en-US" sz="8000" dirty="0" err="1"/>
              <a:t>doi.org</a:t>
            </a:r>
            <a:r>
              <a:rPr lang="en-US" sz="8000" dirty="0"/>
              <a:t>/10.1002/joc.6518</a:t>
            </a:r>
          </a:p>
          <a:p>
            <a:endParaRPr lang="en-US" dirty="0"/>
          </a:p>
        </p:txBody>
      </p:sp>
    </p:spTree>
    <p:extLst>
      <p:ext uri="{BB962C8B-B14F-4D97-AF65-F5344CB8AC3E}">
        <p14:creationId xmlns:p14="http://schemas.microsoft.com/office/powerpoint/2010/main" val="358739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6B83-E280-6CDE-80CC-B880B0ADB96E}"/>
              </a:ext>
            </a:extLst>
          </p:cNvPr>
          <p:cNvSpPr>
            <a:spLocks noGrp="1"/>
          </p:cNvSpPr>
          <p:nvPr>
            <p:ph type="title"/>
          </p:nvPr>
        </p:nvSpPr>
        <p:spPr>
          <a:xfrm>
            <a:off x="125067" y="244105"/>
            <a:ext cx="11941865" cy="1188720"/>
          </a:xfrm>
        </p:spPr>
        <p:txBody>
          <a:bodyPr>
            <a:normAutofit fontScale="90000"/>
          </a:bodyPr>
          <a:lstStyle/>
          <a:p>
            <a:r>
              <a:rPr lang="en-US" dirty="0"/>
              <a:t>Northern CHILE: One of the DRIEST AREAS in south America, BUT subject to infrequent, high-impact flash flooding</a:t>
            </a:r>
          </a:p>
        </p:txBody>
      </p:sp>
      <p:pic>
        <p:nvPicPr>
          <p:cNvPr id="6" name="Picture 5">
            <a:extLst>
              <a:ext uri="{FF2B5EF4-FFF2-40B4-BE49-F238E27FC236}">
                <a16:creationId xmlns:a16="http://schemas.microsoft.com/office/drawing/2014/main" id="{357FAB8F-DEC6-57C3-6435-BABF1D1C5DF5}"/>
              </a:ext>
            </a:extLst>
          </p:cNvPr>
          <p:cNvPicPr>
            <a:picLocks noChangeAspect="1"/>
          </p:cNvPicPr>
          <p:nvPr/>
        </p:nvPicPr>
        <p:blipFill>
          <a:blip r:embed="rId2"/>
          <a:stretch>
            <a:fillRect/>
          </a:stretch>
        </p:blipFill>
        <p:spPr>
          <a:xfrm>
            <a:off x="872647" y="1974091"/>
            <a:ext cx="4720259" cy="3146839"/>
          </a:xfrm>
          <a:prstGeom prst="rect">
            <a:avLst/>
          </a:prstGeom>
        </p:spPr>
      </p:pic>
      <p:sp>
        <p:nvSpPr>
          <p:cNvPr id="8" name="TextBox 7">
            <a:extLst>
              <a:ext uri="{FF2B5EF4-FFF2-40B4-BE49-F238E27FC236}">
                <a16:creationId xmlns:a16="http://schemas.microsoft.com/office/drawing/2014/main" id="{E9894555-A897-137B-1F09-F1B8F0DE7DFA}"/>
              </a:ext>
            </a:extLst>
          </p:cNvPr>
          <p:cNvSpPr txBox="1"/>
          <p:nvPr/>
        </p:nvSpPr>
        <p:spPr>
          <a:xfrm>
            <a:off x="766847" y="5344815"/>
            <a:ext cx="4931861" cy="923330"/>
          </a:xfrm>
          <a:prstGeom prst="rect">
            <a:avLst/>
          </a:prstGeom>
          <a:noFill/>
        </p:spPr>
        <p:txBody>
          <a:bodyPr wrap="square" rtlCol="0">
            <a:spAutoFit/>
          </a:bodyPr>
          <a:lstStyle/>
          <a:p>
            <a:r>
              <a:rPr lang="en-US" dirty="0"/>
              <a:t>Hazard risk of flash flooding in an arid to semi-arid region with complex terrain.  Analogous to Arizona during our monsoon there.</a:t>
            </a:r>
          </a:p>
        </p:txBody>
      </p:sp>
      <p:pic>
        <p:nvPicPr>
          <p:cNvPr id="12" name="Picture 11">
            <a:extLst>
              <a:ext uri="{FF2B5EF4-FFF2-40B4-BE49-F238E27FC236}">
                <a16:creationId xmlns:a16="http://schemas.microsoft.com/office/drawing/2014/main" id="{BE9A5AB9-3DCB-91E9-A73B-47AC85062F97}"/>
              </a:ext>
            </a:extLst>
          </p:cNvPr>
          <p:cNvPicPr>
            <a:picLocks noChangeAspect="1"/>
          </p:cNvPicPr>
          <p:nvPr/>
        </p:nvPicPr>
        <p:blipFill rotWithShape="1">
          <a:blip r:embed="rId3"/>
          <a:srcRect t="3559" b="64043"/>
          <a:stretch/>
        </p:blipFill>
        <p:spPr>
          <a:xfrm>
            <a:off x="7397575" y="1552244"/>
            <a:ext cx="3249967" cy="3990531"/>
          </a:xfrm>
          <a:prstGeom prst="rect">
            <a:avLst/>
          </a:prstGeom>
        </p:spPr>
      </p:pic>
      <p:sp>
        <p:nvSpPr>
          <p:cNvPr id="14" name="TextBox 13">
            <a:extLst>
              <a:ext uri="{FF2B5EF4-FFF2-40B4-BE49-F238E27FC236}">
                <a16:creationId xmlns:a16="http://schemas.microsoft.com/office/drawing/2014/main" id="{AF19A3EC-D143-0A01-DF99-91458A429A0F}"/>
              </a:ext>
            </a:extLst>
          </p:cNvPr>
          <p:cNvSpPr txBox="1"/>
          <p:nvPr/>
        </p:nvSpPr>
        <p:spPr>
          <a:xfrm>
            <a:off x="6835231" y="5741975"/>
            <a:ext cx="4800355" cy="923330"/>
          </a:xfrm>
          <a:prstGeom prst="rect">
            <a:avLst/>
          </a:prstGeom>
          <a:noFill/>
        </p:spPr>
        <p:txBody>
          <a:bodyPr wrap="square" rtlCol="0">
            <a:spAutoFit/>
          </a:bodyPr>
          <a:lstStyle/>
          <a:p>
            <a:r>
              <a:rPr lang="en-US" dirty="0"/>
              <a:t>Extreme streamflow events occur typically when precipitation is greater than 20 mm day</a:t>
            </a:r>
            <a:r>
              <a:rPr lang="en-US" baseline="30000" dirty="0"/>
              <a:t>-1</a:t>
            </a:r>
            <a:r>
              <a:rPr lang="en-US" dirty="0"/>
              <a:t> as recorded by local rain gauge networks.  </a:t>
            </a:r>
          </a:p>
        </p:txBody>
      </p:sp>
    </p:spTree>
    <p:extLst>
      <p:ext uri="{BB962C8B-B14F-4D97-AF65-F5344CB8AC3E}">
        <p14:creationId xmlns:p14="http://schemas.microsoft.com/office/powerpoint/2010/main" val="34542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74A4-C933-102C-F5B9-459380AEF865}"/>
              </a:ext>
            </a:extLst>
          </p:cNvPr>
          <p:cNvSpPr>
            <a:spLocks noGrp="1"/>
          </p:cNvSpPr>
          <p:nvPr>
            <p:ph type="title"/>
          </p:nvPr>
        </p:nvSpPr>
        <p:spPr>
          <a:xfrm>
            <a:off x="664671" y="242906"/>
            <a:ext cx="6619811" cy="964470"/>
          </a:xfrm>
        </p:spPr>
        <p:txBody>
          <a:bodyPr>
            <a:normAutofit/>
          </a:bodyPr>
          <a:lstStyle/>
          <a:p>
            <a:r>
              <a:rPr lang="en-US" dirty="0"/>
              <a:t>Research Motivation</a:t>
            </a:r>
          </a:p>
        </p:txBody>
      </p:sp>
      <p:pic>
        <p:nvPicPr>
          <p:cNvPr id="5" name="Picture 4" descr="Map&#10;&#10;Description automatically generated">
            <a:extLst>
              <a:ext uri="{FF2B5EF4-FFF2-40B4-BE49-F238E27FC236}">
                <a16:creationId xmlns:a16="http://schemas.microsoft.com/office/drawing/2014/main" id="{80B140F3-1B19-2ACC-DD89-F093195A67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76" t="12115" r="834"/>
          <a:stretch/>
        </p:blipFill>
        <p:spPr>
          <a:xfrm>
            <a:off x="8090727" y="1802988"/>
            <a:ext cx="3524351" cy="4067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45ECB2B-6BCE-C136-56FB-86D2235381A6}"/>
              </a:ext>
            </a:extLst>
          </p:cNvPr>
          <p:cNvSpPr txBox="1"/>
          <p:nvPr/>
        </p:nvSpPr>
        <p:spPr>
          <a:xfrm>
            <a:off x="8090727" y="606183"/>
            <a:ext cx="3562815" cy="1107996"/>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Annual Average </a:t>
            </a:r>
          </a:p>
          <a:p>
            <a:pPr algn="ctr"/>
            <a:r>
              <a:rPr lang="en-US" sz="2400" dirty="0" err="1"/>
              <a:t>undercatch</a:t>
            </a:r>
            <a:r>
              <a:rPr lang="en-US" sz="2400" dirty="0"/>
              <a:t> estimates </a:t>
            </a:r>
          </a:p>
          <a:p>
            <a:pPr algn="ctr"/>
            <a:r>
              <a:rPr lang="en-US" dirty="0"/>
              <a:t>Beck et. al (2020) </a:t>
            </a:r>
          </a:p>
        </p:txBody>
      </p:sp>
      <p:sp>
        <p:nvSpPr>
          <p:cNvPr id="7" name="Rectangle 6">
            <a:extLst>
              <a:ext uri="{FF2B5EF4-FFF2-40B4-BE49-F238E27FC236}">
                <a16:creationId xmlns:a16="http://schemas.microsoft.com/office/drawing/2014/main" id="{A057FFF1-9834-E89D-EB61-E1D7035411A3}"/>
              </a:ext>
            </a:extLst>
          </p:cNvPr>
          <p:cNvSpPr/>
          <p:nvPr/>
        </p:nvSpPr>
        <p:spPr>
          <a:xfrm>
            <a:off x="8033108" y="5985197"/>
            <a:ext cx="3620434" cy="338554"/>
          </a:xfrm>
          <a:prstGeom prst="rect">
            <a:avLst/>
          </a:prstGeom>
        </p:spPr>
        <p:txBody>
          <a:bodyPr wrap="square">
            <a:spAutoFit/>
          </a:bodyPr>
          <a:lstStyle/>
          <a:p>
            <a:pPr algn="just"/>
            <a:r>
              <a:rPr lang="en-US" sz="1600" i="1" dirty="0"/>
              <a:t>From South American Affinity Group</a:t>
            </a:r>
          </a:p>
        </p:txBody>
      </p:sp>
      <p:sp>
        <p:nvSpPr>
          <p:cNvPr id="8" name="TextBox 7">
            <a:extLst>
              <a:ext uri="{FF2B5EF4-FFF2-40B4-BE49-F238E27FC236}">
                <a16:creationId xmlns:a16="http://schemas.microsoft.com/office/drawing/2014/main" id="{EA213999-3877-9E62-A2B8-159C3F064E78}"/>
              </a:ext>
            </a:extLst>
          </p:cNvPr>
          <p:cNvSpPr txBox="1"/>
          <p:nvPr/>
        </p:nvSpPr>
        <p:spPr>
          <a:xfrm>
            <a:off x="264942" y="1605424"/>
            <a:ext cx="7419270" cy="4462760"/>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
                <a:srgbClr val="9BAFB5"/>
              </a:buClr>
              <a:buSzTx/>
              <a:tabLst/>
              <a:defRPr/>
            </a:pPr>
            <a:r>
              <a:rPr kumimoji="0" lang="en-US" b="1" i="0" u="sng" strike="noStrike" kern="1200" cap="none" spc="0" normalizeH="0" baseline="0" noProof="0" dirty="0">
                <a:ln>
                  <a:noFill/>
                </a:ln>
                <a:solidFill>
                  <a:srgbClr val="000000">
                    <a:lumMod val="85000"/>
                    <a:lumOff val="15000"/>
                  </a:srgbClr>
                </a:solidFill>
                <a:uLnTx/>
                <a:uFillTx/>
                <a:ea typeface="+mn-ea"/>
                <a:cs typeface="Times New Roman" panose="02020603050405020304" pitchFamily="18" charset="0"/>
              </a:rPr>
              <a:t>Apply CPM in Tarapacá for NWP</a:t>
            </a:r>
            <a:r>
              <a:rPr kumimoji="0" lang="en-US" b="0"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a:t>
            </a:r>
            <a:r>
              <a:rPr kumimoji="0" lang="en-US" b="1"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 </a:t>
            </a:r>
            <a:r>
              <a:rPr kumimoji="0" lang="en-US"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potentially improve short to medium range ensemble-based precipitation forecasts in northern South America.</a:t>
            </a:r>
          </a:p>
          <a:p>
            <a:pPr marR="0" lvl="0" algn="l" defTabSz="914400" rtl="0" eaLnBrk="1" fontAlgn="auto" latinLnBrk="0" hangingPunct="1">
              <a:lnSpc>
                <a:spcPct val="100000"/>
              </a:lnSpc>
              <a:spcBef>
                <a:spcPts val="1000"/>
              </a:spcBef>
              <a:spcAft>
                <a:spcPts val="0"/>
              </a:spcAft>
              <a:buClr>
                <a:srgbClr val="9BAFB5"/>
              </a:buClr>
              <a:buSzTx/>
              <a:tabLst/>
              <a:defRPr/>
            </a:pPr>
            <a:endParaRPr kumimoji="0" lang="en-US" b="1"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endParaRPr>
          </a:p>
          <a:p>
            <a:pPr marR="0" lvl="0" algn="l" defTabSz="914400" rtl="0" eaLnBrk="1" fontAlgn="auto" latinLnBrk="0" hangingPunct="1">
              <a:lnSpc>
                <a:spcPct val="100000"/>
              </a:lnSpc>
              <a:spcBef>
                <a:spcPts val="1000"/>
              </a:spcBef>
              <a:spcAft>
                <a:spcPts val="0"/>
              </a:spcAft>
              <a:buClr>
                <a:srgbClr val="9BAFB5"/>
              </a:buClr>
              <a:buSzTx/>
              <a:tabLst/>
              <a:defRPr/>
            </a:pPr>
            <a:r>
              <a:rPr kumimoji="0" lang="en-US" b="1" i="0" u="sng"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Address precipitation undercatch problem</a:t>
            </a:r>
            <a:r>
              <a:rPr kumimoji="0" lang="en-US" b="1"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 </a:t>
            </a:r>
            <a:r>
              <a:rPr kumimoji="0" lang="en-US"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Satellite-based precipitation over the Andes is underestimated </a:t>
            </a:r>
            <a:r>
              <a:rPr kumimoji="0" lang="en-US" sz="1200"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(Beck et al., 2020)</a:t>
            </a:r>
            <a:r>
              <a:rPr kumimoji="0" lang="en-US"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 So, c</a:t>
            </a:r>
            <a:r>
              <a:rPr lang="en-US" dirty="0">
                <a:solidFill>
                  <a:srgbClr val="000000">
                    <a:lumMod val="85000"/>
                    <a:lumOff val="15000"/>
                  </a:srgbClr>
                </a:solidFill>
                <a:cs typeface="Times New Roman" panose="02020603050405020304" pitchFamily="18" charset="0"/>
              </a:rPr>
              <a:t>an we alternatively evaluate CPM performance through a hydrologic response?</a:t>
            </a:r>
            <a:endParaRPr kumimoji="0" lang="en-US"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endParaRPr>
          </a:p>
          <a:p>
            <a:pPr marR="0" lvl="0" algn="l" defTabSz="914400" rtl="0" eaLnBrk="1" fontAlgn="auto" latinLnBrk="0" hangingPunct="1">
              <a:lnSpc>
                <a:spcPct val="100000"/>
              </a:lnSpc>
              <a:spcBef>
                <a:spcPts val="1000"/>
              </a:spcBef>
              <a:spcAft>
                <a:spcPts val="0"/>
              </a:spcAft>
              <a:buClr>
                <a:srgbClr val="9BAFB5"/>
              </a:buClr>
              <a:buSzTx/>
              <a:tabLst/>
              <a:defRPr/>
            </a:pPr>
            <a:endParaRPr kumimoji="0" lang="en-US" b="1"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endParaRPr>
          </a:p>
          <a:p>
            <a:pPr marR="0" lvl="0" algn="l" defTabSz="914400" rtl="0" eaLnBrk="1" fontAlgn="auto" latinLnBrk="0" hangingPunct="1">
              <a:lnSpc>
                <a:spcPct val="100000"/>
              </a:lnSpc>
              <a:spcBef>
                <a:spcPts val="1000"/>
              </a:spcBef>
              <a:spcAft>
                <a:spcPts val="0"/>
              </a:spcAft>
              <a:buClr>
                <a:srgbClr val="9BAFB5"/>
              </a:buClr>
              <a:buSzTx/>
              <a:tabLst/>
              <a:defRPr/>
            </a:pPr>
            <a:r>
              <a:rPr kumimoji="0" lang="en-US" b="1" i="0" u="sng"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Develop </a:t>
            </a:r>
            <a:r>
              <a:rPr lang="en-US" b="1" u="sng" dirty="0">
                <a:solidFill>
                  <a:srgbClr val="000000">
                    <a:lumMod val="85000"/>
                    <a:lumOff val="15000"/>
                  </a:srgbClr>
                </a:solidFill>
                <a:cs typeface="Times New Roman" panose="02020603050405020304" pitchFamily="18" charset="0"/>
              </a:rPr>
              <a:t>prototype </a:t>
            </a:r>
            <a:r>
              <a:rPr kumimoji="0" lang="en-US" b="1" i="0" u="sng"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hydrometeorological prediction system</a:t>
            </a:r>
            <a:r>
              <a:rPr kumimoji="0" lang="en-US" b="1"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 </a:t>
            </a:r>
            <a:r>
              <a:rPr kumimoji="0" lang="en-US"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Use CPM simulated precipitation as an input to a hydrologic model to forecast streamflow </a:t>
            </a:r>
          </a:p>
          <a:p>
            <a:pPr marR="0" lvl="0" algn="l" defTabSz="914400" rtl="0" eaLnBrk="1" fontAlgn="auto" latinLnBrk="0" hangingPunct="1">
              <a:lnSpc>
                <a:spcPct val="100000"/>
              </a:lnSpc>
              <a:spcBef>
                <a:spcPts val="1000"/>
              </a:spcBef>
              <a:spcAft>
                <a:spcPts val="0"/>
              </a:spcAft>
              <a:buClr>
                <a:srgbClr val="9BAFB5"/>
              </a:buClr>
              <a:buSzTx/>
              <a:tabLst/>
              <a:defRPr/>
            </a:pPr>
            <a:endParaRPr kumimoji="0" lang="en-US" b="1"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endParaRPr>
          </a:p>
          <a:p>
            <a:pPr marR="0" lvl="0" algn="l" defTabSz="914400" rtl="0" eaLnBrk="1" fontAlgn="auto" latinLnBrk="0" hangingPunct="1">
              <a:lnSpc>
                <a:spcPct val="100000"/>
              </a:lnSpc>
              <a:spcBef>
                <a:spcPts val="1000"/>
              </a:spcBef>
              <a:spcAft>
                <a:spcPts val="0"/>
              </a:spcAft>
              <a:buClr>
                <a:srgbClr val="9BAFB5"/>
              </a:buClr>
              <a:buSzTx/>
              <a:tabLst/>
              <a:defRPr/>
            </a:pPr>
            <a:r>
              <a:rPr kumimoji="0" lang="en-US" b="1" i="0" u="sng"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Forecast hydroclimate extremes:</a:t>
            </a:r>
            <a:r>
              <a:rPr kumimoji="0" lang="en-US" b="1"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 </a:t>
            </a:r>
            <a:r>
              <a:rPr kumimoji="0" lang="en-US"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Demonstrate </a:t>
            </a:r>
            <a:r>
              <a:rPr lang="en-US" dirty="0">
                <a:solidFill>
                  <a:srgbClr val="000000">
                    <a:lumMod val="85000"/>
                    <a:lumOff val="15000"/>
                  </a:srgbClr>
                </a:solidFill>
                <a:cs typeface="Times New Roman" panose="02020603050405020304" pitchFamily="18" charset="0"/>
              </a:rPr>
              <a:t>potential for real-time f</a:t>
            </a:r>
            <a:r>
              <a:rPr kumimoji="0" lang="en-US" i="0" u="none" strike="noStrike" kern="1200" cap="none" spc="0" normalizeH="0" baseline="0" noProof="0" dirty="0">
                <a:ln>
                  <a:noFill/>
                </a:ln>
                <a:solidFill>
                  <a:srgbClr val="000000">
                    <a:lumMod val="85000"/>
                    <a:lumOff val="15000"/>
                  </a:srgbClr>
                </a:solidFill>
                <a:effectLst/>
                <a:uLnTx/>
                <a:uFillTx/>
                <a:ea typeface="+mn-ea"/>
                <a:cs typeface="Times New Roman" panose="02020603050405020304" pitchFamily="18" charset="0"/>
              </a:rPr>
              <a:t>lash flood forecasting, in terms of time and magnitude of events.  </a:t>
            </a:r>
          </a:p>
        </p:txBody>
      </p:sp>
      <p:sp>
        <p:nvSpPr>
          <p:cNvPr id="11" name="Rectangle 10">
            <a:extLst>
              <a:ext uri="{FF2B5EF4-FFF2-40B4-BE49-F238E27FC236}">
                <a16:creationId xmlns:a16="http://schemas.microsoft.com/office/drawing/2014/main" id="{6714CA03-EC64-1AAC-FD61-720E23B3CFD3}"/>
              </a:ext>
            </a:extLst>
          </p:cNvPr>
          <p:cNvSpPr/>
          <p:nvPr/>
        </p:nvSpPr>
        <p:spPr>
          <a:xfrm>
            <a:off x="9258299" y="3518452"/>
            <a:ext cx="208722" cy="27332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1C21EE4-C884-2C0F-0A60-37F109EED4F2}"/>
              </a:ext>
            </a:extLst>
          </p:cNvPr>
          <p:cNvSpPr txBox="1"/>
          <p:nvPr/>
        </p:nvSpPr>
        <p:spPr>
          <a:xfrm>
            <a:off x="9467021" y="3349175"/>
            <a:ext cx="1705595" cy="338554"/>
          </a:xfrm>
          <a:prstGeom prst="rect">
            <a:avLst/>
          </a:prstGeom>
          <a:noFill/>
        </p:spPr>
        <p:txBody>
          <a:bodyPr wrap="none" rtlCol="0">
            <a:spAutoFit/>
          </a:bodyPr>
          <a:lstStyle/>
          <a:p>
            <a:r>
              <a:rPr lang="en-US" sz="1600" b="1" i="1" dirty="0">
                <a:solidFill>
                  <a:srgbClr val="00B050"/>
                </a:solidFill>
              </a:rPr>
              <a:t>Tarapacá Region</a:t>
            </a:r>
          </a:p>
        </p:txBody>
      </p:sp>
    </p:spTree>
    <p:extLst>
      <p:ext uri="{BB962C8B-B14F-4D97-AF65-F5344CB8AC3E}">
        <p14:creationId xmlns:p14="http://schemas.microsoft.com/office/powerpoint/2010/main" val="56310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F55726-8F4D-499B-B9C5-862F4015A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476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1734C-77FD-9933-9B22-68FEF891EF5E}"/>
              </a:ext>
            </a:extLst>
          </p:cNvPr>
          <p:cNvSpPr>
            <a:spLocks noGrp="1"/>
          </p:cNvSpPr>
          <p:nvPr>
            <p:ph type="title"/>
          </p:nvPr>
        </p:nvSpPr>
        <p:spPr>
          <a:xfrm>
            <a:off x="1033753" y="339012"/>
            <a:ext cx="10124492" cy="1529814"/>
          </a:xfrm>
        </p:spPr>
        <p:txBody>
          <a:bodyPr vert="horz" lIns="182880" tIns="182880" rIns="182880" bIns="182880" rtlCol="0" anchor="ctr">
            <a:normAutofit/>
          </a:bodyPr>
          <a:lstStyle/>
          <a:p>
            <a:r>
              <a:rPr lang="en-US" dirty="0"/>
              <a:t>Bolivian </a:t>
            </a:r>
            <a:r>
              <a:rPr lang="en-US" dirty="0" err="1"/>
              <a:t>WinteR</a:t>
            </a:r>
            <a:r>
              <a:rPr lang="en-US" dirty="0"/>
              <a:t> (DECEMBER TO MARCH): </a:t>
            </a:r>
            <a:br>
              <a:rPr lang="en-US" dirty="0"/>
            </a:br>
            <a:r>
              <a:rPr lang="en-US" dirty="0"/>
              <a:t>WHEN Most EXTREME CONVECTIVE PRECIPITATION EVENTS OCCUR in NORTHERN CHILE</a:t>
            </a:r>
          </a:p>
        </p:txBody>
      </p:sp>
      <p:pic>
        <p:nvPicPr>
          <p:cNvPr id="3" name="Picture 2">
            <a:extLst>
              <a:ext uri="{FF2B5EF4-FFF2-40B4-BE49-F238E27FC236}">
                <a16:creationId xmlns:a16="http://schemas.microsoft.com/office/drawing/2014/main" id="{989D1353-DC13-7B94-D0E9-D54FC4408FDA}"/>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05"/>
          <a:stretch/>
        </p:blipFill>
        <p:spPr bwMode="auto">
          <a:xfrm>
            <a:off x="598277" y="2207839"/>
            <a:ext cx="10995445" cy="41035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CABFC1-866B-4557-0504-062425CA95F4}"/>
              </a:ext>
            </a:extLst>
          </p:cNvPr>
          <p:cNvSpPr txBox="1"/>
          <p:nvPr/>
        </p:nvSpPr>
        <p:spPr>
          <a:xfrm>
            <a:off x="74092" y="6126700"/>
            <a:ext cx="111850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https://</a:t>
            </a:r>
            <a:r>
              <a:rPr lang="en-US" i="1" dirty="0" err="1"/>
              <a:t>blog.meteochile.gob.cl</a:t>
            </a:r>
            <a:r>
              <a:rPr lang="en-US" i="1" dirty="0"/>
              <a:t>/2018/03/08/</a:t>
            </a:r>
            <a:r>
              <a:rPr lang="en-US" i="1" dirty="0" err="1"/>
              <a:t>tormentas</a:t>
            </a:r>
            <a:r>
              <a:rPr lang="en-US" i="1" dirty="0"/>
              <a:t>-</a:t>
            </a:r>
            <a:r>
              <a:rPr lang="en-US" i="1" dirty="0" err="1"/>
              <a:t>en</a:t>
            </a:r>
            <a:r>
              <a:rPr lang="en-US" i="1" dirty="0"/>
              <a:t>-</a:t>
            </a:r>
            <a:r>
              <a:rPr lang="en-US" i="1" dirty="0" err="1"/>
              <a:t>el</a:t>
            </a:r>
            <a:r>
              <a:rPr lang="en-US" i="1" dirty="0"/>
              <a:t>-altiplano-un-</a:t>
            </a:r>
            <a:r>
              <a:rPr lang="en-US" i="1" dirty="0" err="1"/>
              <a:t>verano</a:t>
            </a:r>
            <a:r>
              <a:rPr lang="en-US" i="1" dirty="0"/>
              <a:t>-</a:t>
            </a:r>
            <a:r>
              <a:rPr lang="en-US" i="1" dirty="0" err="1"/>
              <a:t>fuera</a:t>
            </a:r>
            <a:r>
              <a:rPr lang="en-US" i="1" dirty="0"/>
              <a:t>-de-lo-</a:t>
            </a:r>
            <a:r>
              <a:rPr lang="en-US" i="1" dirty="0" err="1"/>
              <a:t>comun</a:t>
            </a:r>
            <a:r>
              <a:rPr lang="en-US" i="1" dirty="0"/>
              <a:t>/</a:t>
            </a:r>
          </a:p>
        </p:txBody>
      </p:sp>
    </p:spTree>
    <p:extLst>
      <p:ext uri="{BB962C8B-B14F-4D97-AF65-F5344CB8AC3E}">
        <p14:creationId xmlns:p14="http://schemas.microsoft.com/office/powerpoint/2010/main" val="357660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1734-B40B-6A53-24B0-45E19E55076D}"/>
              </a:ext>
            </a:extLst>
          </p:cNvPr>
          <p:cNvSpPr>
            <a:spLocks noGrp="1"/>
          </p:cNvSpPr>
          <p:nvPr>
            <p:ph type="title"/>
          </p:nvPr>
        </p:nvSpPr>
        <p:spPr>
          <a:xfrm>
            <a:off x="317852" y="249074"/>
            <a:ext cx="11579287" cy="1188720"/>
          </a:xfrm>
        </p:spPr>
        <p:txBody>
          <a:bodyPr>
            <a:normAutofit fontScale="90000"/>
          </a:bodyPr>
          <a:lstStyle/>
          <a:p>
            <a:pPr algn="l"/>
            <a:r>
              <a:rPr lang="en-US" dirty="0"/>
              <a:t>Long-term Goal: Develop A Real-time, ENSEMBLE-BASED Hydroclimate prediction system for the </a:t>
            </a:r>
            <a:r>
              <a:rPr lang="en-US" dirty="0" err="1"/>
              <a:t>TARAPACá</a:t>
            </a:r>
            <a:r>
              <a:rPr lang="en-US" dirty="0"/>
              <a:t> Region</a:t>
            </a:r>
          </a:p>
        </p:txBody>
      </p:sp>
      <p:pic>
        <p:nvPicPr>
          <p:cNvPr id="5" name="Picture 4">
            <a:extLst>
              <a:ext uri="{FF2B5EF4-FFF2-40B4-BE49-F238E27FC236}">
                <a16:creationId xmlns:a16="http://schemas.microsoft.com/office/drawing/2014/main" id="{32C6FB39-0E69-C799-6D63-C53DF8DC7F53}"/>
              </a:ext>
            </a:extLst>
          </p:cNvPr>
          <p:cNvPicPr>
            <a:picLocks noChangeAspect="1"/>
          </p:cNvPicPr>
          <p:nvPr/>
        </p:nvPicPr>
        <p:blipFill>
          <a:blip r:embed="rId2"/>
          <a:stretch>
            <a:fillRect/>
          </a:stretch>
        </p:blipFill>
        <p:spPr>
          <a:xfrm>
            <a:off x="649007" y="1952045"/>
            <a:ext cx="2124147" cy="1919245"/>
          </a:xfrm>
          <a:prstGeom prst="rect">
            <a:avLst/>
          </a:prstGeom>
        </p:spPr>
      </p:pic>
      <p:pic>
        <p:nvPicPr>
          <p:cNvPr id="7" name="Picture 6" descr="A picture containing text, businesscard, screenshot&#10;&#10;Description automatically generated">
            <a:extLst>
              <a:ext uri="{FF2B5EF4-FFF2-40B4-BE49-F238E27FC236}">
                <a16:creationId xmlns:a16="http://schemas.microsoft.com/office/drawing/2014/main" id="{D187B2D7-6167-D403-33AF-9CA45FE9268C}"/>
              </a:ext>
            </a:extLst>
          </p:cNvPr>
          <p:cNvPicPr>
            <a:picLocks noChangeAspect="1"/>
          </p:cNvPicPr>
          <p:nvPr/>
        </p:nvPicPr>
        <p:blipFill rotWithShape="1">
          <a:blip r:embed="rId3"/>
          <a:srcRect l="21741" t="17739" r="21674" b="17613"/>
          <a:stretch/>
        </p:blipFill>
        <p:spPr>
          <a:xfrm>
            <a:off x="649006" y="4223350"/>
            <a:ext cx="2124147" cy="1941425"/>
          </a:xfrm>
          <a:prstGeom prst="rect">
            <a:avLst/>
          </a:prstGeom>
        </p:spPr>
      </p:pic>
      <p:pic>
        <p:nvPicPr>
          <p:cNvPr id="9" name="Picture 8">
            <a:extLst>
              <a:ext uri="{FF2B5EF4-FFF2-40B4-BE49-F238E27FC236}">
                <a16:creationId xmlns:a16="http://schemas.microsoft.com/office/drawing/2014/main" id="{5CD9A183-742D-F0D8-5A6F-3BEA97BB4FBC}"/>
              </a:ext>
            </a:extLst>
          </p:cNvPr>
          <p:cNvPicPr>
            <a:picLocks noChangeAspect="1"/>
          </p:cNvPicPr>
          <p:nvPr/>
        </p:nvPicPr>
        <p:blipFill rotWithShape="1">
          <a:blip r:embed="rId4"/>
          <a:srcRect b="-3291"/>
          <a:stretch/>
        </p:blipFill>
        <p:spPr>
          <a:xfrm>
            <a:off x="3201693" y="1815967"/>
            <a:ext cx="3460934" cy="4679253"/>
          </a:xfrm>
          <a:prstGeom prst="rect">
            <a:avLst/>
          </a:prstGeom>
        </p:spPr>
      </p:pic>
      <p:pic>
        <p:nvPicPr>
          <p:cNvPr id="10" name="Picture 9">
            <a:extLst>
              <a:ext uri="{FF2B5EF4-FFF2-40B4-BE49-F238E27FC236}">
                <a16:creationId xmlns:a16="http://schemas.microsoft.com/office/drawing/2014/main" id="{412232CA-33D1-87B2-A3BC-8CE898A3C3E0}"/>
              </a:ext>
            </a:extLst>
          </p:cNvPr>
          <p:cNvPicPr>
            <a:picLocks noChangeAspect="1"/>
          </p:cNvPicPr>
          <p:nvPr/>
        </p:nvPicPr>
        <p:blipFill>
          <a:blip r:embed="rId5"/>
          <a:stretch>
            <a:fillRect/>
          </a:stretch>
        </p:blipFill>
        <p:spPr>
          <a:xfrm>
            <a:off x="7149350" y="1888687"/>
            <a:ext cx="4572396" cy="3429297"/>
          </a:xfrm>
          <a:prstGeom prst="rect">
            <a:avLst/>
          </a:prstGeom>
        </p:spPr>
      </p:pic>
      <p:sp>
        <p:nvSpPr>
          <p:cNvPr id="11" name="TextBox 10">
            <a:extLst>
              <a:ext uri="{FF2B5EF4-FFF2-40B4-BE49-F238E27FC236}">
                <a16:creationId xmlns:a16="http://schemas.microsoft.com/office/drawing/2014/main" id="{50717A47-477D-0292-B4FD-4940CD1780AE}"/>
              </a:ext>
            </a:extLst>
          </p:cNvPr>
          <p:cNvSpPr txBox="1"/>
          <p:nvPr/>
        </p:nvSpPr>
        <p:spPr>
          <a:xfrm>
            <a:off x="6783454" y="5656943"/>
            <a:ext cx="5304187" cy="1015663"/>
          </a:xfrm>
          <a:prstGeom prst="rect">
            <a:avLst/>
          </a:prstGeom>
          <a:noFill/>
        </p:spPr>
        <p:txBody>
          <a:bodyPr wrap="square" rtlCol="0">
            <a:spAutoFit/>
          </a:bodyPr>
          <a:lstStyle/>
          <a:p>
            <a:r>
              <a:rPr lang="en-US" sz="2000" i="1" dirty="0"/>
              <a:t>For more, please see our accompanying poster 4.10</a:t>
            </a:r>
          </a:p>
          <a:p>
            <a:r>
              <a:rPr lang="en-US" sz="2000" i="1" dirty="0"/>
              <a:t>Session 4, South American High Resolution Modeling Research Activities</a:t>
            </a:r>
          </a:p>
        </p:txBody>
      </p:sp>
    </p:spTree>
    <p:extLst>
      <p:ext uri="{BB962C8B-B14F-4D97-AF65-F5344CB8AC3E}">
        <p14:creationId xmlns:p14="http://schemas.microsoft.com/office/powerpoint/2010/main" val="391535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419F-B458-193F-9BDC-807BA3EA8DEB}"/>
              </a:ext>
            </a:extLst>
          </p:cNvPr>
          <p:cNvSpPr>
            <a:spLocks noGrp="1"/>
          </p:cNvSpPr>
          <p:nvPr>
            <p:ph type="title"/>
          </p:nvPr>
        </p:nvSpPr>
        <p:spPr>
          <a:xfrm>
            <a:off x="2296886" y="108143"/>
            <a:ext cx="7598228" cy="1188720"/>
          </a:xfrm>
        </p:spPr>
        <p:txBody>
          <a:bodyPr>
            <a:normAutofit fontScale="90000"/>
          </a:bodyPr>
          <a:lstStyle/>
          <a:p>
            <a:r>
              <a:rPr lang="en-US" dirty="0"/>
              <a:t>Hydroclimate modeling system:</a:t>
            </a:r>
            <a:br>
              <a:rPr lang="en-US" dirty="0"/>
            </a:br>
            <a:r>
              <a:rPr lang="en-US" dirty="0"/>
              <a:t>USED TO retrospectively forecast</a:t>
            </a:r>
            <a:br>
              <a:rPr lang="en-US" dirty="0"/>
            </a:br>
            <a:r>
              <a:rPr lang="en-US" dirty="0"/>
              <a:t> FIVE BOLIVIAN WINTER EXTREME EVENTS</a:t>
            </a:r>
          </a:p>
        </p:txBody>
      </p:sp>
      <p:sp>
        <p:nvSpPr>
          <p:cNvPr id="3" name="Content Placeholder 2">
            <a:extLst>
              <a:ext uri="{FF2B5EF4-FFF2-40B4-BE49-F238E27FC236}">
                <a16:creationId xmlns:a16="http://schemas.microsoft.com/office/drawing/2014/main" id="{3D60F8FB-3FCC-2E64-2603-0817D36B2657}"/>
              </a:ext>
            </a:extLst>
          </p:cNvPr>
          <p:cNvSpPr>
            <a:spLocks noGrp="1"/>
          </p:cNvSpPr>
          <p:nvPr>
            <p:ph idx="1"/>
          </p:nvPr>
        </p:nvSpPr>
        <p:spPr>
          <a:xfrm>
            <a:off x="466613" y="2385797"/>
            <a:ext cx="2427641" cy="4259932"/>
          </a:xfrm>
        </p:spPr>
        <p:txBody>
          <a:bodyPr>
            <a:normAutofit/>
          </a:bodyPr>
          <a:lstStyle/>
          <a:p>
            <a:pPr marL="0" indent="0" fontAlgn="b">
              <a:buNone/>
            </a:pPr>
            <a:r>
              <a:rPr lang="en-US" sz="2400" b="1" dirty="0">
                <a:cs typeface="Times New Roman" panose="02020603050405020304" pitchFamily="18" charset="0"/>
              </a:rPr>
              <a:t>WRF-ARW</a:t>
            </a:r>
          </a:p>
          <a:p>
            <a:pPr marL="0" indent="0" fontAlgn="b">
              <a:buNone/>
            </a:pPr>
            <a:r>
              <a:rPr lang="en-US" dirty="0">
                <a:cs typeface="Times New Roman" panose="02020603050405020304" pitchFamily="18" charset="0"/>
              </a:rPr>
              <a:t>Used for precipitation forecasts</a:t>
            </a:r>
          </a:p>
          <a:p>
            <a:pPr marL="0" indent="0" fontAlgn="b">
              <a:buNone/>
            </a:pPr>
            <a:r>
              <a:rPr lang="en-US" dirty="0">
                <a:cs typeface="Times New Roman" panose="02020603050405020304" pitchFamily="18" charset="0"/>
              </a:rPr>
              <a:t>Physics configuration of South American affinity group (SAAG)</a:t>
            </a:r>
          </a:p>
          <a:p>
            <a:pPr marL="0" indent="0" fontAlgn="b">
              <a:buNone/>
            </a:pPr>
            <a:r>
              <a:rPr lang="en-US" dirty="0">
                <a:cs typeface="Times New Roman" panose="02020603050405020304" pitchFamily="18" charset="0"/>
              </a:rPr>
              <a:t>120-hour forecast, 21 ensemble members using GEFS boundary conditions </a:t>
            </a:r>
          </a:p>
          <a:p>
            <a:pPr marL="0" indent="0">
              <a:buNone/>
            </a:pPr>
            <a:r>
              <a:rPr lang="en-US" dirty="0">
                <a:cs typeface="Times New Roman" panose="02020603050405020304" pitchFamily="18" charset="0"/>
              </a:rPr>
              <a:t>Events simulations start 48 hrs. before streamflow peak</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9" name="Picture">
            <a:extLst>
              <a:ext uri="{FF2B5EF4-FFF2-40B4-BE49-F238E27FC236}">
                <a16:creationId xmlns:a16="http://schemas.microsoft.com/office/drawing/2014/main" id="{475858EC-00A3-F6C7-2FA7-97F5E69D6CB7}"/>
              </a:ext>
            </a:extLst>
          </p:cNvPr>
          <p:cNvPicPr/>
          <p:nvPr/>
        </p:nvPicPr>
        <p:blipFill rotWithShape="1">
          <a:blip r:embed="rId3"/>
          <a:srcRect l="12908" t="6446" r="9753" b="-1"/>
          <a:stretch/>
        </p:blipFill>
        <p:spPr bwMode="auto">
          <a:xfrm>
            <a:off x="3152289" y="1950109"/>
            <a:ext cx="2427642" cy="4034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ontent Placeholder 2">
            <a:extLst>
              <a:ext uri="{FF2B5EF4-FFF2-40B4-BE49-F238E27FC236}">
                <a16:creationId xmlns:a16="http://schemas.microsoft.com/office/drawing/2014/main" id="{7AF2A9FA-B98D-1C90-2083-0150833200B8}"/>
              </a:ext>
            </a:extLst>
          </p:cNvPr>
          <p:cNvSpPr txBox="1">
            <a:spLocks/>
          </p:cNvSpPr>
          <p:nvPr/>
        </p:nvSpPr>
        <p:spPr>
          <a:xfrm>
            <a:off x="9297746" y="2534545"/>
            <a:ext cx="2841514" cy="42153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400" b="1" dirty="0">
                <a:cs typeface="Times New Roman" panose="02020603050405020304" pitchFamily="18" charset="0"/>
              </a:rPr>
              <a:t>GR4J  Hydrologic Model</a:t>
            </a:r>
            <a:endParaRPr lang="en-US" sz="2400" dirty="0">
              <a:cs typeface="Times New Roman" panose="02020603050405020304" pitchFamily="18" charset="0"/>
            </a:endParaRPr>
          </a:p>
          <a:p>
            <a:pPr marL="0" indent="0">
              <a:buNone/>
            </a:pPr>
            <a:r>
              <a:rPr lang="en-US" dirty="0">
                <a:cs typeface="Times New Roman" panose="02020603050405020304" pitchFamily="18" charset="0"/>
              </a:rPr>
              <a:t>Empirical parsimonious lumped model</a:t>
            </a:r>
            <a:endParaRPr lang="en-US" b="1" dirty="0">
              <a:cs typeface="Times New Roman" panose="02020603050405020304" pitchFamily="18" charset="0"/>
            </a:endParaRPr>
          </a:p>
          <a:p>
            <a:pPr marL="0" indent="0">
              <a:buNone/>
            </a:pPr>
            <a:r>
              <a:rPr lang="en-US" dirty="0">
                <a:cs typeface="Times New Roman" panose="02020603050405020304" pitchFamily="18" charset="0"/>
              </a:rPr>
              <a:t>Model calibration:</a:t>
            </a:r>
          </a:p>
          <a:p>
            <a:pPr lvl="1"/>
            <a:r>
              <a:rPr lang="en-US" sz="1800" dirty="0">
                <a:cs typeface="Times New Roman" panose="02020603050405020304" pitchFamily="18" charset="0"/>
              </a:rPr>
              <a:t>Rainfall Accumulation</a:t>
            </a:r>
          </a:p>
          <a:p>
            <a:pPr lvl="1"/>
            <a:r>
              <a:rPr lang="en-US" sz="1800" dirty="0">
                <a:cs typeface="Times New Roman" panose="02020603050405020304" pitchFamily="18" charset="0"/>
              </a:rPr>
              <a:t>Average Temperature</a:t>
            </a:r>
          </a:p>
          <a:p>
            <a:pPr lvl="1"/>
            <a:r>
              <a:rPr lang="en-US" sz="1800" dirty="0">
                <a:cs typeface="Times New Roman" panose="02020603050405020304" pitchFamily="18" charset="0"/>
              </a:rPr>
              <a:t>Potential Evapotranspiration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14" name="Picture 13">
            <a:extLst>
              <a:ext uri="{FF2B5EF4-FFF2-40B4-BE49-F238E27FC236}">
                <a16:creationId xmlns:a16="http://schemas.microsoft.com/office/drawing/2014/main" id="{0A254491-CBF0-43D1-7B2A-31A492B0BE79}"/>
              </a:ext>
            </a:extLst>
          </p:cNvPr>
          <p:cNvPicPr>
            <a:picLocks noChangeAspect="1"/>
          </p:cNvPicPr>
          <p:nvPr/>
        </p:nvPicPr>
        <p:blipFill>
          <a:blip r:embed="rId4"/>
          <a:srcRect/>
          <a:stretch/>
        </p:blipFill>
        <p:spPr>
          <a:xfrm>
            <a:off x="6434930" y="1950109"/>
            <a:ext cx="2625765" cy="4168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6" name="Straight Connector 15">
            <a:extLst>
              <a:ext uri="{FF2B5EF4-FFF2-40B4-BE49-F238E27FC236}">
                <a16:creationId xmlns:a16="http://schemas.microsoft.com/office/drawing/2014/main" id="{DA2263C5-F1B9-FAE7-D18C-3ADE3D0F5B4F}"/>
              </a:ext>
            </a:extLst>
          </p:cNvPr>
          <p:cNvCxnSpPr>
            <a:cxnSpLocks/>
            <a:stCxn id="2" idx="2"/>
          </p:cNvCxnSpPr>
          <p:nvPr/>
        </p:nvCxnSpPr>
        <p:spPr>
          <a:xfrm>
            <a:off x="6096000" y="1296863"/>
            <a:ext cx="0" cy="5284138"/>
          </a:xfrm>
          <a:prstGeom prst="line">
            <a:avLst/>
          </a:prstGeom>
          <a:ln w="381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F0E9E46-C89D-29E1-1351-F2A6B12BE287}"/>
              </a:ext>
            </a:extLst>
          </p:cNvPr>
          <p:cNvSpPr txBox="1"/>
          <p:nvPr/>
        </p:nvSpPr>
        <p:spPr>
          <a:xfrm>
            <a:off x="6722050" y="6118486"/>
            <a:ext cx="2051524" cy="369332"/>
          </a:xfrm>
          <a:prstGeom prst="rect">
            <a:avLst/>
          </a:prstGeom>
          <a:noFill/>
        </p:spPr>
        <p:txBody>
          <a:bodyPr wrap="none" rtlCol="0">
            <a:spAutoFit/>
          </a:bodyPr>
          <a:lstStyle/>
          <a:p>
            <a:r>
              <a:rPr lang="en-US" i="1" dirty="0"/>
              <a:t>Le </a:t>
            </a:r>
            <a:r>
              <a:rPr lang="en-US" i="1" dirty="0" err="1"/>
              <a:t>Moine</a:t>
            </a:r>
            <a:r>
              <a:rPr lang="en-US" i="1" dirty="0"/>
              <a:t> et al., 2007</a:t>
            </a:r>
          </a:p>
        </p:txBody>
      </p:sp>
    </p:spTree>
    <p:extLst>
      <p:ext uri="{BB962C8B-B14F-4D97-AF65-F5344CB8AC3E}">
        <p14:creationId xmlns:p14="http://schemas.microsoft.com/office/powerpoint/2010/main" val="411420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BFE368CB-E39D-4075-B228-7E8D17A5A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21419F-B458-193F-9BDC-807BA3EA8DEB}"/>
              </a:ext>
            </a:extLst>
          </p:cNvPr>
          <p:cNvSpPr>
            <a:spLocks noGrp="1"/>
          </p:cNvSpPr>
          <p:nvPr>
            <p:ph type="title"/>
          </p:nvPr>
        </p:nvSpPr>
        <p:spPr>
          <a:xfrm>
            <a:off x="321129" y="5249091"/>
            <a:ext cx="5900057" cy="1264762"/>
          </a:xfrm>
        </p:spPr>
        <p:txBody>
          <a:bodyPr vert="horz" lIns="274320" tIns="182880" rIns="274320" bIns="182880" rtlCol="0" anchor="ctr" anchorCtr="1">
            <a:normAutofit/>
          </a:bodyPr>
          <a:lstStyle/>
          <a:p>
            <a:r>
              <a:rPr lang="en-US" sz="3200" dirty="0">
                <a:solidFill>
                  <a:srgbClr val="262626"/>
                </a:solidFill>
              </a:rPr>
              <a:t>Forecast EVALUATION Methodology</a:t>
            </a:r>
          </a:p>
        </p:txBody>
      </p:sp>
      <p:pic>
        <p:nvPicPr>
          <p:cNvPr id="4" name="Picture 3" descr="A picture containing text&#10;&#10;Description automatically generated">
            <a:extLst>
              <a:ext uri="{FF2B5EF4-FFF2-40B4-BE49-F238E27FC236}">
                <a16:creationId xmlns:a16="http://schemas.microsoft.com/office/drawing/2014/main" id="{CB493AF7-CAD7-55A6-3BFC-C638AD9913F3}"/>
              </a:ext>
            </a:extLst>
          </p:cNvPr>
          <p:cNvPicPr>
            <a:picLocks noChangeAspect="1"/>
          </p:cNvPicPr>
          <p:nvPr/>
        </p:nvPicPr>
        <p:blipFill rotWithShape="1">
          <a:blip r:embed="rId3"/>
          <a:srcRect l="-1873" t="-8434" r="-1718" b="2"/>
          <a:stretch/>
        </p:blipFill>
        <p:spPr>
          <a:xfrm>
            <a:off x="1804292" y="2124031"/>
            <a:ext cx="5024347" cy="1589144"/>
          </a:xfrm>
          <a:prstGeom prst="rect">
            <a:avLst/>
          </a:prstGeom>
        </p:spPr>
      </p:pic>
      <p:pic>
        <p:nvPicPr>
          <p:cNvPr id="5" name="Picture 4" descr="Chart&#10;&#10;Description automatically generated">
            <a:extLst>
              <a:ext uri="{FF2B5EF4-FFF2-40B4-BE49-F238E27FC236}">
                <a16:creationId xmlns:a16="http://schemas.microsoft.com/office/drawing/2014/main" id="{EED7ABA5-325A-16CF-46FF-7E4946DD47C5}"/>
              </a:ext>
            </a:extLst>
          </p:cNvPr>
          <p:cNvPicPr>
            <a:picLocks noChangeAspect="1"/>
          </p:cNvPicPr>
          <p:nvPr/>
        </p:nvPicPr>
        <p:blipFill rotWithShape="1">
          <a:blip r:embed="rId4"/>
          <a:srcRect l="34600" t="37358" r="33314" b="5138"/>
          <a:stretch/>
        </p:blipFill>
        <p:spPr>
          <a:xfrm>
            <a:off x="8184935" y="911835"/>
            <a:ext cx="3168397" cy="3194073"/>
          </a:xfrm>
          <a:prstGeom prst="rect">
            <a:avLst/>
          </a:prstGeom>
        </p:spPr>
      </p:pic>
      <p:graphicFrame>
        <p:nvGraphicFramePr>
          <p:cNvPr id="7" name="Table 7">
            <a:extLst>
              <a:ext uri="{FF2B5EF4-FFF2-40B4-BE49-F238E27FC236}">
                <a16:creationId xmlns:a16="http://schemas.microsoft.com/office/drawing/2014/main" id="{DE7FE1F1-2F4C-A8B1-3409-D77EF13B1C13}"/>
              </a:ext>
            </a:extLst>
          </p:cNvPr>
          <p:cNvGraphicFramePr>
            <a:graphicFrameLocks noGrp="1"/>
          </p:cNvGraphicFramePr>
          <p:nvPr>
            <p:extLst>
              <p:ext uri="{D42A27DB-BD31-4B8C-83A1-F6EECF244321}">
                <p14:modId xmlns:p14="http://schemas.microsoft.com/office/powerpoint/2010/main" val="1403296599"/>
              </p:ext>
            </p:extLst>
          </p:nvPr>
        </p:nvGraphicFramePr>
        <p:xfrm>
          <a:off x="2653280" y="3827660"/>
          <a:ext cx="3168397" cy="741680"/>
        </p:xfrm>
        <a:graphic>
          <a:graphicData uri="http://schemas.openxmlformats.org/drawingml/2006/table">
            <a:tbl>
              <a:tblPr firstRow="1" bandRow="1">
                <a:tableStyleId>{5C22544A-7EE6-4342-B048-85BDC9FD1C3A}</a:tableStyleId>
              </a:tblPr>
              <a:tblGrid>
                <a:gridCol w="1205929">
                  <a:extLst>
                    <a:ext uri="{9D8B030D-6E8A-4147-A177-3AD203B41FA5}">
                      <a16:colId xmlns:a16="http://schemas.microsoft.com/office/drawing/2014/main" val="82090943"/>
                    </a:ext>
                  </a:extLst>
                </a:gridCol>
                <a:gridCol w="1962468">
                  <a:extLst>
                    <a:ext uri="{9D8B030D-6E8A-4147-A177-3AD203B41FA5}">
                      <a16:colId xmlns:a16="http://schemas.microsoft.com/office/drawing/2014/main" val="3908883159"/>
                    </a:ext>
                  </a:extLst>
                </a:gridCol>
              </a:tblGrid>
              <a:tr h="370840">
                <a:tc>
                  <a:txBody>
                    <a:bodyPr/>
                    <a:lstStyle/>
                    <a:p>
                      <a:r>
                        <a:rPr lang="en-US" sz="1600" dirty="0">
                          <a:solidFill>
                            <a:schemeClr val="tx1"/>
                          </a:solidFill>
                        </a:rPr>
                        <a:t>Threshold</a:t>
                      </a:r>
                    </a:p>
                  </a:txBody>
                  <a:tcPr>
                    <a:solidFill>
                      <a:srgbClr val="EBC2AB">
                        <a:alpha val="29804"/>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NSE</a:t>
                      </a:r>
                    </a:p>
                  </a:txBody>
                  <a:tcPr>
                    <a:solidFill>
                      <a:srgbClr val="EBC2AB">
                        <a:alpha val="29804"/>
                      </a:srgbClr>
                    </a:solidFill>
                  </a:tcPr>
                </a:tc>
                <a:extLst>
                  <a:ext uri="{0D108BD9-81ED-4DB2-BD59-A6C34878D82A}">
                    <a16:rowId xmlns:a16="http://schemas.microsoft.com/office/drawing/2014/main" val="554123546"/>
                  </a:ext>
                </a:extLst>
              </a:tr>
              <a:tr h="370840">
                <a:tc>
                  <a:txBody>
                    <a:bodyPr/>
                    <a:lstStyle/>
                    <a:p>
                      <a:r>
                        <a:rPr lang="en-US" sz="1600" dirty="0"/>
                        <a:t>20 mm</a:t>
                      </a:r>
                    </a:p>
                  </a:txBody>
                  <a:tcPr>
                    <a:solidFill>
                      <a:srgbClr val="EBC2AB">
                        <a:alpha val="29804"/>
                      </a:srgbClr>
                    </a:solidFill>
                  </a:tcPr>
                </a:tc>
                <a:tc>
                  <a:txBody>
                    <a:bodyPr/>
                    <a:lstStyle/>
                    <a:p>
                      <a:r>
                        <a:rPr lang="en-US" sz="1600" dirty="0"/>
                        <a:t>0.7429 / GR4J Model</a:t>
                      </a:r>
                    </a:p>
                  </a:txBody>
                  <a:tcPr>
                    <a:solidFill>
                      <a:srgbClr val="EBC2AB">
                        <a:alpha val="29804"/>
                      </a:srgbClr>
                    </a:solidFill>
                  </a:tcPr>
                </a:tc>
                <a:extLst>
                  <a:ext uri="{0D108BD9-81ED-4DB2-BD59-A6C34878D82A}">
                    <a16:rowId xmlns:a16="http://schemas.microsoft.com/office/drawing/2014/main" val="951723334"/>
                  </a:ext>
                </a:extLst>
              </a:tr>
            </a:tbl>
          </a:graphicData>
        </a:graphic>
      </p:graphicFrame>
      <p:sp>
        <p:nvSpPr>
          <p:cNvPr id="3" name="TextBox 2">
            <a:extLst>
              <a:ext uri="{FF2B5EF4-FFF2-40B4-BE49-F238E27FC236}">
                <a16:creationId xmlns:a16="http://schemas.microsoft.com/office/drawing/2014/main" id="{87239F12-68BB-0162-BA7D-F6B2CD98AF27}"/>
              </a:ext>
            </a:extLst>
          </p:cNvPr>
          <p:cNvSpPr txBox="1"/>
          <p:nvPr/>
        </p:nvSpPr>
        <p:spPr>
          <a:xfrm>
            <a:off x="6485821" y="5096642"/>
            <a:ext cx="5611586" cy="1569660"/>
          </a:xfrm>
          <a:prstGeom prst="rect">
            <a:avLst/>
          </a:prstGeom>
          <a:noFill/>
        </p:spPr>
        <p:txBody>
          <a:bodyPr wrap="square" rtlCol="0">
            <a:spAutoFit/>
          </a:bodyPr>
          <a:lstStyle/>
          <a:p>
            <a:r>
              <a:rPr lang="en-US" sz="2400" dirty="0"/>
              <a:t>Observations defined as:</a:t>
            </a:r>
          </a:p>
          <a:p>
            <a:pPr marL="342900" indent="-342900">
              <a:buFont typeface="Arial" panose="020B0604020202020204" pitchFamily="34" charset="0"/>
              <a:buChar char="•"/>
            </a:pPr>
            <a:r>
              <a:rPr lang="en-US" sz="2400" dirty="0"/>
              <a:t>Precipitation: NASA GPM Final product</a:t>
            </a:r>
          </a:p>
          <a:p>
            <a:pPr marL="342900" indent="-342900">
              <a:buFont typeface="Arial" panose="020B0604020202020204" pitchFamily="34" charset="0"/>
              <a:buChar char="•"/>
            </a:pPr>
            <a:r>
              <a:rPr lang="en-US" sz="2400" dirty="0"/>
              <a:t>Streamflow: Basin outlet measurement by DGA of Chile.</a:t>
            </a:r>
          </a:p>
        </p:txBody>
      </p:sp>
      <p:sp>
        <p:nvSpPr>
          <p:cNvPr id="8" name="TextBox 7">
            <a:extLst>
              <a:ext uri="{FF2B5EF4-FFF2-40B4-BE49-F238E27FC236}">
                <a16:creationId xmlns:a16="http://schemas.microsoft.com/office/drawing/2014/main" id="{B71C8E32-C7A6-9319-6979-649C314BD7E7}"/>
              </a:ext>
            </a:extLst>
          </p:cNvPr>
          <p:cNvSpPr txBox="1"/>
          <p:nvPr/>
        </p:nvSpPr>
        <p:spPr>
          <a:xfrm>
            <a:off x="8301519" y="228809"/>
            <a:ext cx="3450175" cy="646331"/>
          </a:xfrm>
          <a:prstGeom prst="rect">
            <a:avLst/>
          </a:prstGeom>
          <a:noFill/>
        </p:spPr>
        <p:txBody>
          <a:bodyPr wrap="none" rtlCol="0">
            <a:spAutoFit/>
          </a:bodyPr>
          <a:lstStyle/>
          <a:p>
            <a:pPr algn="ctr"/>
            <a:r>
              <a:rPr lang="en-US" dirty="0"/>
              <a:t>Receiver Operating Characteristic </a:t>
            </a:r>
          </a:p>
          <a:p>
            <a:pPr algn="ctr"/>
            <a:r>
              <a:rPr lang="en-US" dirty="0"/>
              <a:t>(ROC) Curve</a:t>
            </a:r>
          </a:p>
        </p:txBody>
      </p:sp>
      <p:sp>
        <p:nvSpPr>
          <p:cNvPr id="9" name="Rectangle 8">
            <a:extLst>
              <a:ext uri="{FF2B5EF4-FFF2-40B4-BE49-F238E27FC236}">
                <a16:creationId xmlns:a16="http://schemas.microsoft.com/office/drawing/2014/main" id="{E982C8A6-A4D4-1C38-5819-10D3C703D185}"/>
              </a:ext>
            </a:extLst>
          </p:cNvPr>
          <p:cNvSpPr/>
          <p:nvPr/>
        </p:nvSpPr>
        <p:spPr>
          <a:xfrm>
            <a:off x="9524546" y="875140"/>
            <a:ext cx="1520575" cy="411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4C6377-9754-0612-E01B-C07EEF86F4CD}"/>
              </a:ext>
            </a:extLst>
          </p:cNvPr>
          <p:cNvSpPr txBox="1"/>
          <p:nvPr/>
        </p:nvSpPr>
        <p:spPr>
          <a:xfrm>
            <a:off x="8084023" y="4358529"/>
            <a:ext cx="4031040" cy="369332"/>
          </a:xfrm>
          <a:prstGeom prst="rect">
            <a:avLst/>
          </a:prstGeom>
          <a:noFill/>
        </p:spPr>
        <p:txBody>
          <a:bodyPr wrap="none" rtlCol="0">
            <a:spAutoFit/>
          </a:bodyPr>
          <a:lstStyle/>
          <a:p>
            <a:r>
              <a:rPr lang="en-US" dirty="0"/>
              <a:t>‘No skill’ = Area under ROC curve &lt; 0.5</a:t>
            </a:r>
          </a:p>
        </p:txBody>
      </p:sp>
      <p:graphicFrame>
        <p:nvGraphicFramePr>
          <p:cNvPr id="11" name="Table 11">
            <a:extLst>
              <a:ext uri="{FF2B5EF4-FFF2-40B4-BE49-F238E27FC236}">
                <a16:creationId xmlns:a16="http://schemas.microsoft.com/office/drawing/2014/main" id="{DBF44D4E-BF13-DCDA-6E38-AB38449F6F7C}"/>
              </a:ext>
            </a:extLst>
          </p:cNvPr>
          <p:cNvGraphicFramePr>
            <a:graphicFrameLocks noGrp="1"/>
          </p:cNvGraphicFramePr>
          <p:nvPr>
            <p:extLst>
              <p:ext uri="{D42A27DB-BD31-4B8C-83A1-F6EECF244321}">
                <p14:modId xmlns:p14="http://schemas.microsoft.com/office/powerpoint/2010/main" val="672672816"/>
              </p:ext>
            </p:extLst>
          </p:nvPr>
        </p:nvGraphicFramePr>
        <p:xfrm>
          <a:off x="750626" y="228809"/>
          <a:ext cx="6965734" cy="1564640"/>
        </p:xfrm>
        <a:graphic>
          <a:graphicData uri="http://schemas.openxmlformats.org/drawingml/2006/table">
            <a:tbl>
              <a:tblPr firstRow="1" bandRow="1">
                <a:tableStyleId>{616DA210-FB5B-4158-B5E0-FEB733F419BA}</a:tableStyleId>
              </a:tblPr>
              <a:tblGrid>
                <a:gridCol w="973123">
                  <a:extLst>
                    <a:ext uri="{9D8B030D-6E8A-4147-A177-3AD203B41FA5}">
                      <a16:colId xmlns:a16="http://schemas.microsoft.com/office/drawing/2014/main" val="719554458"/>
                    </a:ext>
                  </a:extLst>
                </a:gridCol>
                <a:gridCol w="2936147">
                  <a:extLst>
                    <a:ext uri="{9D8B030D-6E8A-4147-A177-3AD203B41FA5}">
                      <a16:colId xmlns:a16="http://schemas.microsoft.com/office/drawing/2014/main" val="1674714032"/>
                    </a:ext>
                  </a:extLst>
                </a:gridCol>
                <a:gridCol w="3056464">
                  <a:extLst>
                    <a:ext uri="{9D8B030D-6E8A-4147-A177-3AD203B41FA5}">
                      <a16:colId xmlns:a16="http://schemas.microsoft.com/office/drawing/2014/main" val="314954756"/>
                    </a:ext>
                  </a:extLst>
                </a:gridCol>
              </a:tblGrid>
              <a:tr h="210200">
                <a:tc>
                  <a:txBody>
                    <a:bodyPr/>
                    <a:lstStyle/>
                    <a:p>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400" b="0" dirty="0"/>
                        <a:t>Observation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918028772"/>
                  </a:ext>
                </a:extLst>
              </a:tr>
              <a:tr h="370840">
                <a:tc>
                  <a:txBody>
                    <a:bodyPr/>
                    <a:lstStyle/>
                    <a:p>
                      <a:endParaRPr lang="en-US" sz="1400"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400" dirty="0"/>
                        <a:t>True</a:t>
                      </a:r>
                    </a:p>
                    <a:p>
                      <a:r>
                        <a:rPr lang="en-US" sz="1400" dirty="0"/>
                        <a:t>Positive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alpha val="20000"/>
                      </a:srgbClr>
                    </a:solidFill>
                  </a:tcPr>
                </a:tc>
                <a:tc>
                  <a:txBody>
                    <a:bodyPr/>
                    <a:lstStyle/>
                    <a:p>
                      <a:r>
                        <a:rPr lang="en-US" sz="1400" dirty="0"/>
                        <a:t>False </a:t>
                      </a:r>
                    </a:p>
                    <a:p>
                      <a:r>
                        <a:rPr lang="en-US" sz="1400" dirty="0"/>
                        <a:t>Positive</a:t>
                      </a:r>
                    </a:p>
                  </a:txBody>
                  <a:tcPr>
                    <a:lnT w="12700" cap="flat" cmpd="sng" algn="ctr">
                      <a:solidFill>
                        <a:schemeClr val="tx1"/>
                      </a:solidFill>
                      <a:prstDash val="solid"/>
                      <a:round/>
                      <a:headEnd type="none" w="med" len="med"/>
                      <a:tailEnd type="none" w="med" len="med"/>
                    </a:lnT>
                    <a:solidFill>
                      <a:srgbClr val="FFC000">
                        <a:alpha val="20000"/>
                      </a:srgbClr>
                    </a:solidFill>
                  </a:tcPr>
                </a:tc>
                <a:extLst>
                  <a:ext uri="{0D108BD9-81ED-4DB2-BD59-A6C34878D82A}">
                    <a16:rowId xmlns:a16="http://schemas.microsoft.com/office/drawing/2014/main" val="3059534357"/>
                  </a:ext>
                </a:extLst>
              </a:tr>
              <a:tr h="370840">
                <a:tc>
                  <a:txBody>
                    <a:bodyPr/>
                    <a:lstStyle/>
                    <a:p>
                      <a:pPr algn="ctr"/>
                      <a:r>
                        <a:rPr lang="en-US" sz="1400" dirty="0"/>
                        <a:t>Forecast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400" dirty="0"/>
                        <a:t>False Negative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alpha val="20000"/>
                      </a:srgbClr>
                    </a:solidFill>
                  </a:tcPr>
                </a:tc>
                <a:tc>
                  <a:txBody>
                    <a:bodyPr/>
                    <a:lstStyle/>
                    <a:p>
                      <a:r>
                        <a:rPr lang="en-US" sz="1400" dirty="0"/>
                        <a:t>True Negative</a:t>
                      </a:r>
                    </a:p>
                  </a:txBody>
                  <a:tcPr>
                    <a:lnB w="12700" cap="flat" cmpd="sng" algn="ctr">
                      <a:solidFill>
                        <a:schemeClr val="tx1"/>
                      </a:solidFill>
                      <a:prstDash val="solid"/>
                      <a:round/>
                      <a:headEnd type="none" w="med" len="med"/>
                      <a:tailEnd type="none" w="med" len="med"/>
                    </a:lnB>
                    <a:solidFill>
                      <a:srgbClr val="92D050">
                        <a:alpha val="20000"/>
                      </a:srgbClr>
                    </a:solidFill>
                  </a:tcPr>
                </a:tc>
                <a:extLst>
                  <a:ext uri="{0D108BD9-81ED-4DB2-BD59-A6C34878D82A}">
                    <a16:rowId xmlns:a16="http://schemas.microsoft.com/office/drawing/2014/main" val="2900271346"/>
                  </a:ext>
                </a:extLst>
              </a:tr>
              <a:tr h="370840">
                <a:tc>
                  <a:txBody>
                    <a:bodyPr/>
                    <a:lstStyle/>
                    <a:p>
                      <a:endParaRPr lang="en-US" sz="14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t>True Positive Rate (Observation Yes)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400" dirty="0"/>
                        <a:t>False Positive Rate (Observation No)</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403615"/>
                  </a:ext>
                </a:extLst>
              </a:tr>
            </a:tbl>
          </a:graphicData>
        </a:graphic>
      </p:graphicFrame>
      <p:sp>
        <p:nvSpPr>
          <p:cNvPr id="12" name="TextBox 11">
            <a:extLst>
              <a:ext uri="{FF2B5EF4-FFF2-40B4-BE49-F238E27FC236}">
                <a16:creationId xmlns:a16="http://schemas.microsoft.com/office/drawing/2014/main" id="{D0AD7FF4-8F52-CC0F-FC59-E04499CBAB93}"/>
              </a:ext>
            </a:extLst>
          </p:cNvPr>
          <p:cNvSpPr txBox="1"/>
          <p:nvPr/>
        </p:nvSpPr>
        <p:spPr>
          <a:xfrm>
            <a:off x="2576343" y="4535296"/>
            <a:ext cx="1697901" cy="246221"/>
          </a:xfrm>
          <a:prstGeom prst="rect">
            <a:avLst/>
          </a:prstGeom>
          <a:noFill/>
        </p:spPr>
        <p:txBody>
          <a:bodyPr wrap="none" rtlCol="0">
            <a:spAutoFit/>
          </a:bodyPr>
          <a:lstStyle/>
          <a:p>
            <a:r>
              <a:rPr lang="en-US" sz="1000" dirty="0"/>
              <a:t>NSE: Nash-Sutcliffe efficiency</a:t>
            </a:r>
          </a:p>
        </p:txBody>
      </p:sp>
    </p:spTree>
    <p:extLst>
      <p:ext uri="{BB962C8B-B14F-4D97-AF65-F5344CB8AC3E}">
        <p14:creationId xmlns:p14="http://schemas.microsoft.com/office/powerpoint/2010/main" val="363256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F107-ED0A-BC2F-B883-863F4289B4E1}"/>
              </a:ext>
            </a:extLst>
          </p:cNvPr>
          <p:cNvSpPr>
            <a:spLocks noGrp="1"/>
          </p:cNvSpPr>
          <p:nvPr>
            <p:ph type="title"/>
          </p:nvPr>
        </p:nvSpPr>
        <p:spPr>
          <a:xfrm>
            <a:off x="951426" y="231819"/>
            <a:ext cx="10289146" cy="1003590"/>
          </a:xfrm>
        </p:spPr>
        <p:txBody>
          <a:bodyPr/>
          <a:lstStyle/>
          <a:p>
            <a:r>
              <a:rPr lang="en-US" dirty="0"/>
              <a:t>WRF vs. GEFS PRECIPITION: SAMPLE EXTREME EVENT</a:t>
            </a:r>
          </a:p>
        </p:txBody>
      </p:sp>
      <p:pic>
        <p:nvPicPr>
          <p:cNvPr id="3" name="Content Placeholder 4">
            <a:extLst>
              <a:ext uri="{FF2B5EF4-FFF2-40B4-BE49-F238E27FC236}">
                <a16:creationId xmlns:a16="http://schemas.microsoft.com/office/drawing/2014/main" id="{D5A2B2F5-8925-CE36-93AF-69F4206D463F}"/>
              </a:ext>
            </a:extLst>
          </p:cNvPr>
          <p:cNvPicPr>
            <a:picLocks noGrp="1" noChangeAspect="1"/>
          </p:cNvPicPr>
          <p:nvPr>
            <p:ph idx="1"/>
          </p:nvPr>
        </p:nvPicPr>
        <p:blipFill rotWithShape="1">
          <a:blip r:embed="rId3"/>
          <a:srcRect l="9727" t="3960" r="7051" b="51649"/>
          <a:stretch/>
        </p:blipFill>
        <p:spPr>
          <a:xfrm>
            <a:off x="383730" y="1580607"/>
            <a:ext cx="11424539" cy="50455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552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F107-ED0A-BC2F-B883-863F4289B4E1}"/>
              </a:ext>
            </a:extLst>
          </p:cNvPr>
          <p:cNvSpPr>
            <a:spLocks noGrp="1"/>
          </p:cNvSpPr>
          <p:nvPr>
            <p:ph type="title"/>
          </p:nvPr>
        </p:nvSpPr>
        <p:spPr>
          <a:xfrm>
            <a:off x="1269448" y="295104"/>
            <a:ext cx="9894840" cy="849045"/>
          </a:xfrm>
        </p:spPr>
        <p:txBody>
          <a:bodyPr>
            <a:normAutofit fontScale="90000"/>
          </a:bodyPr>
          <a:lstStyle/>
          <a:p>
            <a:r>
              <a:rPr lang="en-US" dirty="0"/>
              <a:t>ensemble mean </a:t>
            </a:r>
            <a:r>
              <a:rPr lang="en-US" dirty="0" err="1"/>
              <a:t>oF</a:t>
            </a:r>
            <a:r>
              <a:rPr lang="en-US" dirty="0"/>
              <a:t> THE FIVE </a:t>
            </a:r>
            <a:br>
              <a:rPr lang="en-US" dirty="0"/>
            </a:br>
            <a:r>
              <a:rPr lang="en-US" dirty="0"/>
              <a:t>BOLIVIAN WINTER EXTREME EVENTS</a:t>
            </a:r>
          </a:p>
        </p:txBody>
      </p:sp>
      <p:pic>
        <p:nvPicPr>
          <p:cNvPr id="4" name="Picture 3" descr="Chart&#10;&#10;Description automatically generated">
            <a:extLst>
              <a:ext uri="{FF2B5EF4-FFF2-40B4-BE49-F238E27FC236}">
                <a16:creationId xmlns:a16="http://schemas.microsoft.com/office/drawing/2014/main" id="{6837E426-2D1B-AFAD-C173-7E405DD121A3}"/>
              </a:ext>
            </a:extLst>
          </p:cNvPr>
          <p:cNvPicPr>
            <a:picLocks noChangeAspect="1"/>
          </p:cNvPicPr>
          <p:nvPr/>
        </p:nvPicPr>
        <p:blipFill rotWithShape="1">
          <a:blip r:embed="rId3"/>
          <a:srcRect l="9076" t="1304" r="5352" b="542"/>
          <a:stretch/>
        </p:blipFill>
        <p:spPr>
          <a:xfrm>
            <a:off x="296242" y="1578772"/>
            <a:ext cx="11462882" cy="4984124"/>
          </a:xfrm>
          <a:prstGeom prst="rect">
            <a:avLst/>
          </a:prstGeom>
        </p:spPr>
      </p:pic>
    </p:spTree>
    <p:extLst>
      <p:ext uri="{BB962C8B-B14F-4D97-AF65-F5344CB8AC3E}">
        <p14:creationId xmlns:p14="http://schemas.microsoft.com/office/powerpoint/2010/main" val="382670006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{2FC39AF3-850C-4940-A95A-DB66E238DE6A}tf10001120</Template>
  <TotalTime>2931</TotalTime>
  <Words>1240</Words>
  <Application>Microsoft Office PowerPoint</Application>
  <PresentationFormat>Widescreen</PresentationFormat>
  <Paragraphs>145</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knowledge-reg</vt:lpstr>
      <vt:lpstr>Times New Roman</vt:lpstr>
      <vt:lpstr>Parcel</vt:lpstr>
      <vt:lpstr>PowerPoint Presentation</vt:lpstr>
      <vt:lpstr>Northern CHILE: One of the DRIEST AREAS in south America, BUT subject to infrequent, high-impact flash flooding</vt:lpstr>
      <vt:lpstr>Research Motivation</vt:lpstr>
      <vt:lpstr>Bolivian WinteR (DECEMBER TO MARCH):  WHEN Most EXTREME CONVECTIVE PRECIPITATION EVENTS OCCUR in NORTHERN CHILE</vt:lpstr>
      <vt:lpstr>Long-term Goal: Develop A Real-time, ENSEMBLE-BASED Hydroclimate prediction system for the TARAPACá Region</vt:lpstr>
      <vt:lpstr>Hydroclimate modeling system: USED TO retrospectively forecast  FIVE BOLIVIAN WINTER EXTREME EVENTS</vt:lpstr>
      <vt:lpstr>Forecast EVALUATION Methodology</vt:lpstr>
      <vt:lpstr>WRF vs. GEFS PRECIPITION: SAMPLE EXTREME EVENT</vt:lpstr>
      <vt:lpstr>ensemble mean oF THE FIVE  BOLIVIAN WINTER EXTREME EVENTS</vt:lpstr>
      <vt:lpstr>Forecast Verification:  Probability of DETECTION (POD) AND  Receiver Operating characteristic (ROC) CURVE  </vt:lpstr>
      <vt:lpstr>Streamflow simulation </vt:lpstr>
      <vt:lpstr>Conclusions and future work</vt:lpstr>
      <vt:lpstr>Thank you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Extreme Precipitation  Forecasts using Convective-Permitting Modeling in Tarapacá Region, Chile</dc:title>
  <dc:creator>Blach Blachc</dc:creator>
  <cp:lastModifiedBy>Castro, Christopher L - (clcastro)</cp:lastModifiedBy>
  <cp:revision>78</cp:revision>
  <dcterms:created xsi:type="dcterms:W3CDTF">2022-08-15T16:11:54Z</dcterms:created>
  <dcterms:modified xsi:type="dcterms:W3CDTF">2022-09-08T10:41:55Z</dcterms:modified>
</cp:coreProperties>
</file>