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25" r:id="rId2"/>
    <p:sldId id="432" r:id="rId3"/>
    <p:sldId id="394" r:id="rId4"/>
    <p:sldId id="430" r:id="rId5"/>
    <p:sldId id="403" r:id="rId6"/>
    <p:sldId id="406" r:id="rId7"/>
    <p:sldId id="408" r:id="rId8"/>
    <p:sldId id="429" r:id="rId9"/>
    <p:sldId id="411" r:id="rId10"/>
    <p:sldId id="309" r:id="rId11"/>
    <p:sldId id="321" r:id="rId12"/>
    <p:sldId id="256" r:id="rId13"/>
    <p:sldId id="433" r:id="rId14"/>
    <p:sldId id="427" r:id="rId15"/>
    <p:sldId id="431" r:id="rId16"/>
    <p:sldId id="428" r:id="rId17"/>
    <p:sldId id="287" r:id="rId18"/>
    <p:sldId id="390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17"/>
    <p:restoredTop sz="96327"/>
  </p:normalViewPr>
  <p:slideViewPr>
    <p:cSldViewPr snapToGrid="0" snapToObjects="1">
      <p:cViewPr varScale="1">
        <p:scale>
          <a:sx n="66" d="100"/>
          <a:sy n="66" d="100"/>
        </p:scale>
        <p:origin x="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D38006-9839-2019-5EFF-2DA8D1BDF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0AB58-6029-6E29-15BF-4DB79F9CE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1B6883-5195-C1B0-D711-98D63E0E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F6BB97-14B5-44AE-518D-06E97A829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01B1ED-FADA-0AB3-E2C6-FB23F918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830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68838C-50F7-1322-E353-B5E512D27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886E951-C13B-6063-1611-A27FBD48E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564E0F-B636-378D-655B-7F7323D7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4AFED7-0A64-94C8-F375-7AEF5D005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F2AC3A-D12E-0711-A58C-6FCF8802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684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6B87346-10E3-7EED-8804-3AAE244C4E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F7BB08-C7D2-3A0F-80D1-773BAECB1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04DB75-1ADB-EA7A-B504-F0B8D8B6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BC9F9-9024-6F95-460B-1CF80E89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D169DC-E54A-3D21-5A0B-43077988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098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A09974-06FB-498A-8620-3666F887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667C82-7E6A-D19B-DEFD-E6FE42B97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A030A5-F8EB-C7C3-C2C8-BF6A1FBD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B42658-50F6-139B-0563-0B45AC81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F54251-F35E-5947-2AB8-43817339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310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1324F-355D-2763-C674-12FF3CB6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46A033-9F97-0945-19B1-DF6524441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C2DBB7-DF82-DE60-3C68-848E8DF5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9C72B1-7882-B336-650D-9BDB247C0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819186-E41E-93BF-632B-6883B8C9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60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C8F0F-5EC1-17B2-A382-41BAB155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7ADCFD-0F3B-6BFD-4507-211948EC6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A7D196-7943-EB70-FBB9-085EC3CEF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3DEC1D-A745-AC46-A768-BC3C9225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2267DF-CCDC-4930-1047-0192A3C3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0C4DB5-DA59-40F1-6668-92C8DDCE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337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10B76-04FC-53AD-41E6-B9265063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E9F0DD-6337-6177-D061-F5E6250FA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440754-9685-92B4-707C-135E68F49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1A8472-7E15-CB05-9E96-DCD447F2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26C96B-9E0E-87E0-E34F-76C4B786D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D58141-D879-7F3E-4B40-181B05F8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FA94463-1D64-F729-DBAC-ED70A10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5D7269-33C5-82F2-26AB-60B6BF1B8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062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C9B5E-08B4-0AF1-9060-893409591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0CF350-C70B-94A5-CD39-02D536A9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8D73E8-43E5-269B-B11A-7949E501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08B9A1-C283-38F5-0CC0-7319DA7DF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5213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DFD19D-443C-8500-4B3C-3FA10EB47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BCE3B1-E2A2-81C4-AEEC-D91C3722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5CA879-25BB-127E-0513-29A887F2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136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732F67-DBA2-0B40-F3E0-B5ACE3A9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42A9B8-FFEE-A916-156E-8B18856B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862772-5D36-E06C-E591-E0768342F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D0D9E2-1D6A-6A2B-7CA6-5CE69165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DCEA45-B972-CC80-01D4-3992D673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AB967F-6BD2-E110-5401-3DD33B1D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5106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4604C-C2D3-4F2B-C104-57B28AA9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19BA4B-FC69-B557-73F3-F73AF6621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B8A74E-4657-98E9-548B-E986A2554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1DAAAA-CD62-3052-64CB-A69DFE7F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3D6C38-C066-1B3F-6A8E-D360FEC4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A640A1-EC1B-5182-3CA5-EE3EF8C95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806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044067-B9E5-FA36-1F68-236819AC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619874-D894-4BD1-97FA-2856D3668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DCEF9D-277A-309E-D2B1-93A578170B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EAE90-D17C-2F48-972A-C79ADC3414B8}" type="datetimeFigureOut">
              <a:rPr lang="es-PE" smtClean="0"/>
              <a:t>9/09/2022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58BAD9-3DDB-FE51-951F-4E43DB535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51CDD6-4B75-FEA4-2082-14A2AB7F1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2FDAC-AA47-9D43-B161-19E07D04FE1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705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0A1606D-F214-0045-A80C-51FA88DB9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6104"/>
            <a:ext cx="12192000" cy="68580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endParaRPr lang="es-PE" b="1" cap="all" dirty="0">
              <a:solidFill>
                <a:srgbClr val="00B0F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D40F923-E40C-0F48-AF33-2DA66D0FB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189" y="739013"/>
            <a:ext cx="3803621" cy="303742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EF927E-F170-2E4D-7C43-8D77BDA478D2}"/>
              </a:ext>
            </a:extLst>
          </p:cNvPr>
          <p:cNvSpPr/>
          <p:nvPr/>
        </p:nvSpPr>
        <p:spPr>
          <a:xfrm>
            <a:off x="3134933" y="3834272"/>
            <a:ext cx="618842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2400" b="1" dirty="0">
                <a:solidFill>
                  <a:srgbClr val="FF0000"/>
                </a:solidFill>
              </a:rPr>
              <a:t>Hydroclimate Research Program for </a:t>
            </a:r>
            <a:r>
              <a:rPr lang="es-PE" sz="2400" b="1" dirty="0" err="1">
                <a:solidFill>
                  <a:srgbClr val="FF0000"/>
                </a:solidFill>
              </a:rPr>
              <a:t>the</a:t>
            </a:r>
            <a:r>
              <a:rPr lang="es-PE" sz="2400" b="1" dirty="0">
                <a:solidFill>
                  <a:srgbClr val="FF0000"/>
                </a:solidFill>
              </a:rPr>
              <a:t> Andes</a:t>
            </a:r>
          </a:p>
          <a:p>
            <a:endParaRPr lang="es-PE" sz="2400" dirty="0">
              <a:solidFill>
                <a:srgbClr val="FF0000"/>
              </a:solidFill>
            </a:endParaRPr>
          </a:p>
          <a:p>
            <a:pPr algn="ctr"/>
            <a:r>
              <a:rPr lang="es-PE" sz="2400" dirty="0">
                <a:solidFill>
                  <a:schemeClr val="bg1"/>
                </a:solidFill>
              </a:rPr>
              <a:t>Mariano Masiokas, IANIGLA-CONICET, Argentina</a:t>
            </a:r>
          </a:p>
          <a:p>
            <a:pPr algn="ctr"/>
            <a:r>
              <a:rPr lang="es-PE" sz="2400" dirty="0">
                <a:solidFill>
                  <a:schemeClr val="bg1"/>
                </a:solidFill>
              </a:rPr>
              <a:t>Jhan Carlo Espinoza, IRD, France-</a:t>
            </a:r>
            <a:r>
              <a:rPr lang="es-PE" sz="2400" dirty="0" err="1">
                <a:solidFill>
                  <a:schemeClr val="bg1"/>
                </a:solidFill>
              </a:rPr>
              <a:t>Peru</a:t>
            </a:r>
            <a:endParaRPr lang="es-PE" sz="240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47E644-AE1A-818A-F48A-DBB02E76B5D4}"/>
              </a:ext>
            </a:extLst>
          </p:cNvPr>
          <p:cNvSpPr txBox="1"/>
          <p:nvPr/>
        </p:nvSpPr>
        <p:spPr>
          <a:xfrm>
            <a:off x="9939" y="6023113"/>
            <a:ext cx="1218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cap="all" dirty="0">
                <a:solidFill>
                  <a:srgbClr val="00B0F0"/>
                </a:solidFill>
              </a:rPr>
              <a:t>VI CPCM Workshop, Buenos Aires, ARGENTINA</a:t>
            </a:r>
          </a:p>
          <a:p>
            <a:pPr algn="ctr"/>
            <a:r>
              <a:rPr lang="es-PE" cap="all" dirty="0" err="1">
                <a:solidFill>
                  <a:srgbClr val="00B0F0"/>
                </a:solidFill>
              </a:rPr>
              <a:t>September</a:t>
            </a:r>
            <a:r>
              <a:rPr lang="es-PE" cap="all" dirty="0">
                <a:solidFill>
                  <a:srgbClr val="00B0F0"/>
                </a:solidFill>
              </a:rPr>
              <a:t> 9, 2022</a:t>
            </a:r>
            <a:endParaRPr lang="es-PE" b="1" cap="all" dirty="0">
              <a:solidFill>
                <a:srgbClr val="00B0F0"/>
              </a:solidFill>
            </a:endParaRPr>
          </a:p>
          <a:p>
            <a:pPr algn="ctr"/>
            <a:endParaRPr lang="es-PE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D4E9727-7900-E557-A6FC-CB521A1115BE}"/>
              </a:ext>
            </a:extLst>
          </p:cNvPr>
          <p:cNvCxnSpPr/>
          <p:nvPr/>
        </p:nvCxnSpPr>
        <p:spPr>
          <a:xfrm>
            <a:off x="-19875" y="586687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211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F0BCB0-BF13-F94B-346C-7D43857BD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291" y="1145430"/>
            <a:ext cx="9699419" cy="545592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895ACC-E8DC-7725-0D9F-81AF56EB75E8}"/>
              </a:ext>
            </a:extLst>
          </p:cNvPr>
          <p:cNvSpPr txBox="1"/>
          <p:nvPr/>
        </p:nvSpPr>
        <p:spPr>
          <a:xfrm>
            <a:off x="1572177" y="217258"/>
            <a:ext cx="8858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Observatorio de Nieve en los Andes de Argentina y Chile</a:t>
            </a:r>
          </a:p>
          <a:p>
            <a:pPr algn="ctr"/>
            <a:r>
              <a:rPr lang="es-AR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https://observatorioandino.com/nieve/</a:t>
            </a:r>
          </a:p>
        </p:txBody>
      </p:sp>
    </p:spTree>
    <p:extLst>
      <p:ext uri="{BB962C8B-B14F-4D97-AF65-F5344CB8AC3E}">
        <p14:creationId xmlns:p14="http://schemas.microsoft.com/office/powerpoint/2010/main" val="276114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6AD4BAA3-1589-1458-D204-01D20069D2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"/>
          <a:stretch/>
        </p:blipFill>
        <p:spPr>
          <a:xfrm>
            <a:off x="7861045" y="375780"/>
            <a:ext cx="3450726" cy="6381639"/>
          </a:xfrm>
          <a:prstGeom prst="rect">
            <a:avLst/>
          </a:prstGeom>
        </p:spPr>
      </p:pic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51B96B44-F519-5624-7105-CEB960180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4" y="177254"/>
            <a:ext cx="7438093" cy="65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06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73C831-4B2C-A24E-9FB4-6E26FDC2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837" y="224841"/>
            <a:ext cx="3091389" cy="246866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3AE211E-3210-3141-A674-1C87EC07231F}"/>
              </a:ext>
            </a:extLst>
          </p:cNvPr>
          <p:cNvSpPr/>
          <p:nvPr/>
        </p:nvSpPr>
        <p:spPr>
          <a:xfrm>
            <a:off x="1184246" y="3105834"/>
            <a:ext cx="10121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600" dirty="0"/>
              <a:t>Defining structure and general and specific outcomes</a:t>
            </a:r>
          </a:p>
        </p:txBody>
      </p:sp>
    </p:spTree>
    <p:extLst>
      <p:ext uri="{BB962C8B-B14F-4D97-AF65-F5344CB8AC3E}">
        <p14:creationId xmlns:p14="http://schemas.microsoft.com/office/powerpoint/2010/main" val="3922173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63AE211E-3210-3141-A674-1C87EC07231F}"/>
              </a:ext>
            </a:extLst>
          </p:cNvPr>
          <p:cNvSpPr/>
          <p:nvPr/>
        </p:nvSpPr>
        <p:spPr>
          <a:xfrm>
            <a:off x="298722" y="468512"/>
            <a:ext cx="1033719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b="1" dirty="0"/>
              <a:t>ANDEX Meeting in Buenos Aires, 3-5 Sept. 2022</a:t>
            </a:r>
          </a:p>
          <a:p>
            <a:endParaRPr lang="es-PE" sz="2200" dirty="0"/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Jhan Carlo Espinoza – </a:t>
            </a:r>
            <a:r>
              <a:rPr lang="es-ES_tradn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Co-chair</a:t>
            </a: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ANDEX, IRD-Francia/Perú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Mariano Masiokas – </a:t>
            </a:r>
            <a:r>
              <a:rPr lang="es-ES_tradn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Co-chair</a:t>
            </a: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ANDEX, IANIGLA, Argentina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Paola Arias – Universidad de Antioquia, Colombia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Jorge Molina – Universidad Mayor San Andrés, Bolivia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 Pabón – CIIFEN, Guayaquil, Ecuador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René </a:t>
            </a:r>
            <a:r>
              <a:rPr lang="es-ES_tradn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Garreaud</a:t>
            </a: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Universidad de Chile, Chile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Isabel Moreno – Universidad Mayor de San </a:t>
            </a:r>
            <a:r>
              <a:rPr lang="es-ES_tradn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Andres</a:t>
            </a: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Bolivia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 Poveda – Universidad Nacional de Colombia, Colombia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Silvina </a:t>
            </a:r>
            <a:r>
              <a:rPr lang="es-ES_tradn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Solman</a:t>
            </a: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Universidad de Buenos Aires, Argentina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 Stewart – Inter-American Institute for Global Change Research, Uruguay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Alejandro </a:t>
            </a:r>
            <a:r>
              <a:rPr lang="es-ES_tradn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Martinez</a:t>
            </a: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Universidad de Antioquia, Colombia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J. van </a:t>
            </a:r>
            <a:r>
              <a:rPr lang="es-ES_tradn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Oevelen</a:t>
            </a:r>
            <a:r>
              <a:rPr lang="es-ES_trad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International GEWEX Project Office, Fairfax (VA), USA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Polcher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Co-chair GEWEX, IPSL-France.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318770" algn="l"/>
              </a:tabLs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Hugo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Berbery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University of Maryland, USA/Argentina</a:t>
            </a:r>
            <a:endParaRPr lang="es-A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837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18B2495-3091-93BA-5213-A0F2317530AE}"/>
              </a:ext>
            </a:extLst>
          </p:cNvPr>
          <p:cNvSpPr/>
          <p:nvPr/>
        </p:nvSpPr>
        <p:spPr>
          <a:xfrm>
            <a:off x="2661977" y="329521"/>
            <a:ext cx="7063939" cy="123080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i="1" dirty="0"/>
              <a:t>Main Theme 1:</a:t>
            </a:r>
          </a:p>
          <a:p>
            <a:pPr algn="ctr"/>
            <a:r>
              <a:rPr lang="es-PE" sz="3200" dirty="0"/>
              <a:t>Water security </a:t>
            </a:r>
            <a:r>
              <a:rPr lang="es-PE" sz="3200" dirty="0" err="1"/>
              <a:t>for</a:t>
            </a:r>
            <a:r>
              <a:rPr lang="es-PE" sz="3200" dirty="0"/>
              <a:t> </a:t>
            </a:r>
            <a:r>
              <a:rPr lang="es-PE" sz="3200" dirty="0" err="1"/>
              <a:t>Andean</a:t>
            </a:r>
            <a:r>
              <a:rPr lang="es-PE" sz="3200" dirty="0"/>
              <a:t> </a:t>
            </a:r>
            <a:r>
              <a:rPr lang="es-PE" sz="3200" dirty="0" err="1"/>
              <a:t>populations</a:t>
            </a:r>
            <a:endParaRPr lang="es-PE" sz="3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DCE4F9-8774-0B33-B069-2C99F89F9FA8}"/>
              </a:ext>
            </a:extLst>
          </p:cNvPr>
          <p:cNvSpPr txBox="1"/>
          <p:nvPr/>
        </p:nvSpPr>
        <p:spPr>
          <a:xfrm>
            <a:off x="346509" y="1558063"/>
            <a:ext cx="115214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/>
              <a:t>Main objective</a:t>
            </a:r>
            <a:endParaRPr lang="es-PE" sz="2600" dirty="0"/>
          </a:p>
          <a:p>
            <a:r>
              <a:rPr lang="en-GB" sz="2600" dirty="0"/>
              <a:t>Safeguarding the water supply for Andean populations by improved quantification of present and future changes in water availability</a:t>
            </a:r>
            <a:endParaRPr lang="es-PE" sz="2600" dirty="0"/>
          </a:p>
          <a:p>
            <a:r>
              <a:rPr lang="en-GB" sz="2600" dirty="0"/>
              <a:t> </a:t>
            </a:r>
            <a:endParaRPr lang="es-PE" sz="2600" dirty="0"/>
          </a:p>
          <a:p>
            <a:r>
              <a:rPr lang="en-GB" sz="2600" b="1" dirty="0"/>
              <a:t>Specific Objectives</a:t>
            </a:r>
            <a:endParaRPr lang="es-PE" sz="2600" dirty="0"/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rgbClr val="0070C0"/>
                </a:solidFill>
              </a:rPr>
              <a:t>Characterize</a:t>
            </a:r>
            <a:r>
              <a:rPr lang="en-GB" sz="2600" dirty="0"/>
              <a:t> the water cycle across the Andes</a:t>
            </a:r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rgbClr val="0070C0"/>
                </a:solidFill>
              </a:rPr>
              <a:t>Tailor</a:t>
            </a:r>
            <a:r>
              <a:rPr lang="en-GB" sz="2600" dirty="0"/>
              <a:t> seasonal forecasts for better water management</a:t>
            </a:r>
            <a:endParaRPr lang="es-PE" sz="2600" dirty="0"/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rgbClr val="0070C0"/>
                </a:solidFill>
              </a:rPr>
              <a:t>Assess </a:t>
            </a:r>
            <a:r>
              <a:rPr lang="en-GB" sz="2600" dirty="0"/>
              <a:t>existing water forecasts in the Andes</a:t>
            </a:r>
            <a:endParaRPr lang="es-PE" sz="2600" dirty="0"/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rgbClr val="0070C0"/>
                </a:solidFill>
              </a:rPr>
              <a:t>Estimate </a:t>
            </a:r>
            <a:r>
              <a:rPr lang="en-GB" sz="2600" dirty="0"/>
              <a:t>future projections of water supply and demand</a:t>
            </a:r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rgbClr val="0070C0"/>
                </a:solidFill>
              </a:rPr>
              <a:t>Strengthen </a:t>
            </a:r>
            <a:r>
              <a:rPr lang="en-GB" sz="2600" dirty="0"/>
              <a:t>the water monitoring/observation network</a:t>
            </a:r>
            <a:endParaRPr lang="es-PE" sz="2600" dirty="0"/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rgbClr val="0070C0"/>
                </a:solidFill>
              </a:rPr>
              <a:t>Create </a:t>
            </a:r>
            <a:r>
              <a:rPr lang="en-GB" sz="2600" dirty="0"/>
              <a:t>a user-friendly interface/tool for monitoring data, forecasts &amp; projections</a:t>
            </a:r>
            <a:endParaRPr lang="es-PE" sz="2600" dirty="0"/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rgbClr val="0070C0"/>
                </a:solidFill>
              </a:rPr>
              <a:t>Identify </a:t>
            </a:r>
            <a:r>
              <a:rPr lang="en-GB" sz="2600" dirty="0"/>
              <a:t>impacts of water cycle changes on human systems and ecosystems</a:t>
            </a:r>
            <a:endParaRPr lang="es-PE" sz="2600" dirty="0"/>
          </a:p>
        </p:txBody>
      </p:sp>
    </p:spTree>
    <p:extLst>
      <p:ext uri="{BB962C8B-B14F-4D97-AF65-F5344CB8AC3E}">
        <p14:creationId xmlns:p14="http://schemas.microsoft.com/office/powerpoint/2010/main" val="109498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523FFC08-A9AB-5282-F89A-D206029B8BC1}"/>
              </a:ext>
            </a:extLst>
          </p:cNvPr>
          <p:cNvSpPr/>
          <p:nvPr/>
        </p:nvSpPr>
        <p:spPr>
          <a:xfrm>
            <a:off x="1742173" y="211922"/>
            <a:ext cx="8672362" cy="123080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i="1" dirty="0"/>
              <a:t>Main Theme 2:</a:t>
            </a:r>
          </a:p>
          <a:p>
            <a:pPr algn="ctr"/>
            <a:r>
              <a:rPr lang="es-PE" sz="3200" dirty="0"/>
              <a:t>High impact events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47EC755-1BD2-5A4B-E539-3B7B45A50951}"/>
              </a:ext>
            </a:extLst>
          </p:cNvPr>
          <p:cNvSpPr txBox="1"/>
          <p:nvPr/>
        </p:nvSpPr>
        <p:spPr>
          <a:xfrm>
            <a:off x="134754" y="1694380"/>
            <a:ext cx="1196346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Main Objective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Contribute in the reduction of water- and weather-related risks across the Andes</a:t>
            </a:r>
          </a:p>
          <a:p>
            <a:pPr>
              <a:spcAft>
                <a:spcPts val="800"/>
              </a:spcAft>
            </a:pP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Specific Objectives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1 - Improve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diagnosing, forecasting and predictive tools for water and weather-related hazards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2 - </a:t>
            </a:r>
            <a:r>
              <a:rPr lang="en-US" sz="2400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Assess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socio-environmental vulnerability to hydrometeorological hazard considering multi-dimensional elements and a common framework across the Andean countries.</a:t>
            </a:r>
            <a:endParaRPr lang="es-P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PE" sz="2400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3 - </a:t>
            </a:r>
            <a:r>
              <a:rPr lang="en-US" sz="2400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Gauge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magnitude, frequency and direction of future changes of weather and water-related hazard along the Andes for improved socio-environmental resilience for a changing climate.</a:t>
            </a:r>
          </a:p>
        </p:txBody>
      </p:sp>
    </p:spTree>
    <p:extLst>
      <p:ext uri="{BB962C8B-B14F-4D97-AF65-F5344CB8AC3E}">
        <p14:creationId xmlns:p14="http://schemas.microsoft.com/office/powerpoint/2010/main" val="146739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523FFC08-A9AB-5282-F89A-D206029B8BC1}"/>
              </a:ext>
            </a:extLst>
          </p:cNvPr>
          <p:cNvSpPr/>
          <p:nvPr/>
        </p:nvSpPr>
        <p:spPr>
          <a:xfrm>
            <a:off x="6535553" y="211922"/>
            <a:ext cx="3878981" cy="123080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i="1" dirty="0"/>
              <a:t>Main Theme 2:</a:t>
            </a:r>
          </a:p>
          <a:p>
            <a:pPr algn="ctr"/>
            <a:r>
              <a:rPr lang="es-PE" sz="2400" dirty="0"/>
              <a:t>High impact events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47EC755-1BD2-5A4B-E539-3B7B45A50951}"/>
              </a:ext>
            </a:extLst>
          </p:cNvPr>
          <p:cNvSpPr txBox="1"/>
          <p:nvPr/>
        </p:nvSpPr>
        <p:spPr>
          <a:xfrm>
            <a:off x="134754" y="2194895"/>
            <a:ext cx="119634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Shared Objectives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Strengthen and interconnect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growing community of scientists, practitioners and planners dealing with hydroclimate and meteorological risk.</a:t>
            </a:r>
            <a:endParaRPr lang="es-PE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s-PE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PE" sz="28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PE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Inform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society at large…</a:t>
            </a:r>
            <a:endParaRPr lang="es-PE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redondeado 3">
            <a:extLst>
              <a:ext uri="{FF2B5EF4-FFF2-40B4-BE49-F238E27FC236}">
                <a16:creationId xmlns:a16="http://schemas.microsoft.com/office/drawing/2014/main" id="{F6847EAC-C975-7A26-9426-1D0F04FB68BA}"/>
              </a:ext>
            </a:extLst>
          </p:cNvPr>
          <p:cNvSpPr/>
          <p:nvPr/>
        </p:nvSpPr>
        <p:spPr>
          <a:xfrm>
            <a:off x="1184246" y="248442"/>
            <a:ext cx="4253353" cy="123080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i="1" dirty="0"/>
              <a:t>Main Theme 1:</a:t>
            </a:r>
          </a:p>
          <a:p>
            <a:pPr algn="ctr"/>
            <a:r>
              <a:rPr lang="es-PE" sz="2400" dirty="0"/>
              <a:t>Water security </a:t>
            </a:r>
            <a:r>
              <a:rPr lang="es-PE" sz="2400" dirty="0" err="1"/>
              <a:t>for</a:t>
            </a:r>
            <a:r>
              <a:rPr lang="es-PE" sz="2400" dirty="0"/>
              <a:t> </a:t>
            </a:r>
            <a:r>
              <a:rPr lang="es-PE" sz="2400" dirty="0" err="1"/>
              <a:t>Andean</a:t>
            </a:r>
            <a:r>
              <a:rPr lang="es-PE" sz="2400" dirty="0"/>
              <a:t> </a:t>
            </a:r>
            <a:r>
              <a:rPr lang="es-PE" sz="2400" dirty="0" err="1"/>
              <a:t>populations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51658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0B0DB9C2-AE3C-DAB4-CC03-6DF61DC954C0}"/>
              </a:ext>
            </a:extLst>
          </p:cNvPr>
          <p:cNvGrpSpPr/>
          <p:nvPr/>
        </p:nvGrpSpPr>
        <p:grpSpPr>
          <a:xfrm>
            <a:off x="0" y="437637"/>
            <a:ext cx="12136342" cy="6156988"/>
            <a:chOff x="0" y="437637"/>
            <a:chExt cx="12136342" cy="6156988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CD8F9C9B-1370-266F-AE23-3F2B44FA1F2D}"/>
                </a:ext>
              </a:extLst>
            </p:cNvPr>
            <p:cNvGrpSpPr/>
            <p:nvPr/>
          </p:nvGrpSpPr>
          <p:grpSpPr>
            <a:xfrm>
              <a:off x="0" y="512798"/>
              <a:ext cx="12136342" cy="6081827"/>
              <a:chOff x="-13413" y="55598"/>
              <a:chExt cx="12136342" cy="6081827"/>
            </a:xfrm>
          </p:grpSpPr>
          <p:sp>
            <p:nvSpPr>
              <p:cNvPr id="12" name="Hexágono 11">
                <a:extLst>
                  <a:ext uri="{FF2B5EF4-FFF2-40B4-BE49-F238E27FC236}">
                    <a16:creationId xmlns:a16="http://schemas.microsoft.com/office/drawing/2014/main" id="{04424F1A-F249-B3C9-E225-392D57EFC3D8}"/>
                  </a:ext>
                </a:extLst>
              </p:cNvPr>
              <p:cNvSpPr/>
              <p:nvPr/>
            </p:nvSpPr>
            <p:spPr>
              <a:xfrm>
                <a:off x="9150909" y="2394525"/>
                <a:ext cx="2868905" cy="1045453"/>
              </a:xfrm>
              <a:prstGeom prst="hexagon">
                <a:avLst>
                  <a:gd name="adj" fmla="val 44934"/>
                  <a:gd name="vf" fmla="val 11547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58" name="Pentágono 57">
                <a:extLst>
                  <a:ext uri="{FF2B5EF4-FFF2-40B4-BE49-F238E27FC236}">
                    <a16:creationId xmlns:a16="http://schemas.microsoft.com/office/drawing/2014/main" id="{62F60D99-0DC5-3844-847A-60FBEF35F88B}"/>
                  </a:ext>
                </a:extLst>
              </p:cNvPr>
              <p:cNvSpPr/>
              <p:nvPr/>
            </p:nvSpPr>
            <p:spPr>
              <a:xfrm>
                <a:off x="1943416" y="3006215"/>
                <a:ext cx="7693822" cy="877359"/>
              </a:xfrm>
              <a:prstGeom prst="homePlate">
                <a:avLst/>
              </a:prstGeom>
              <a:solidFill>
                <a:schemeClr val="accent2">
                  <a:lumMod val="20000"/>
                  <a:lumOff val="80000"/>
                  <a:alpha val="66000"/>
                </a:scheme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56" name="Pentágono 55">
                <a:extLst>
                  <a:ext uri="{FF2B5EF4-FFF2-40B4-BE49-F238E27FC236}">
                    <a16:creationId xmlns:a16="http://schemas.microsoft.com/office/drawing/2014/main" id="{F9A2CCAD-67DF-A844-96CD-361FBEC50D34}"/>
                  </a:ext>
                </a:extLst>
              </p:cNvPr>
              <p:cNvSpPr/>
              <p:nvPr/>
            </p:nvSpPr>
            <p:spPr>
              <a:xfrm>
                <a:off x="1939715" y="1951666"/>
                <a:ext cx="7693822" cy="877359"/>
              </a:xfrm>
              <a:prstGeom prst="homePlate">
                <a:avLst/>
              </a:prstGeom>
              <a:solidFill>
                <a:schemeClr val="accent2">
                  <a:lumMod val="20000"/>
                  <a:lumOff val="80000"/>
                  <a:alpha val="66000"/>
                </a:scheme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4" name="Rectángulo redondeado 3">
                <a:extLst>
                  <a:ext uri="{FF2B5EF4-FFF2-40B4-BE49-F238E27FC236}">
                    <a16:creationId xmlns:a16="http://schemas.microsoft.com/office/drawing/2014/main" id="{16685492-9A44-794C-B291-1148E3FC4AC6}"/>
                  </a:ext>
                </a:extLst>
              </p:cNvPr>
              <p:cNvSpPr/>
              <p:nvPr/>
            </p:nvSpPr>
            <p:spPr>
              <a:xfrm>
                <a:off x="3108606" y="1840785"/>
                <a:ext cx="1312709" cy="2191544"/>
              </a:xfrm>
              <a:prstGeom prst="roundRect">
                <a:avLst/>
              </a:prstGeom>
              <a:solidFill>
                <a:schemeClr val="accent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600" dirty="0"/>
                  <a:t>Climate patterns and drivers</a:t>
                </a:r>
              </a:p>
            </p:txBody>
          </p:sp>
          <p:sp>
            <p:nvSpPr>
              <p:cNvPr id="5" name="Rectángulo redondeado 4">
                <a:extLst>
                  <a:ext uri="{FF2B5EF4-FFF2-40B4-BE49-F238E27FC236}">
                    <a16:creationId xmlns:a16="http://schemas.microsoft.com/office/drawing/2014/main" id="{C9B8575F-7E24-FB4D-83CD-DAB74FA2100B}"/>
                  </a:ext>
                </a:extLst>
              </p:cNvPr>
              <p:cNvSpPr/>
              <p:nvPr/>
            </p:nvSpPr>
            <p:spPr>
              <a:xfrm>
                <a:off x="4430289" y="1823890"/>
                <a:ext cx="1607295" cy="2191538"/>
              </a:xfrm>
              <a:prstGeom prst="roundRect">
                <a:avLst/>
              </a:prstGeom>
              <a:solidFill>
                <a:schemeClr val="accent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600" dirty="0"/>
                  <a:t>Environmental and ecological changes</a:t>
                </a:r>
              </a:p>
            </p:txBody>
          </p:sp>
          <p:sp>
            <p:nvSpPr>
              <p:cNvPr id="6" name="Rectángulo redondeado 5">
                <a:extLst>
                  <a:ext uri="{FF2B5EF4-FFF2-40B4-BE49-F238E27FC236}">
                    <a16:creationId xmlns:a16="http://schemas.microsoft.com/office/drawing/2014/main" id="{D374A8F0-8032-304E-BD4F-D42FA77314E3}"/>
                  </a:ext>
                </a:extLst>
              </p:cNvPr>
              <p:cNvSpPr/>
              <p:nvPr/>
            </p:nvSpPr>
            <p:spPr>
              <a:xfrm>
                <a:off x="7293435" y="1834339"/>
                <a:ext cx="1383417" cy="2188796"/>
              </a:xfrm>
              <a:prstGeom prst="roundRect">
                <a:avLst/>
              </a:prstGeom>
              <a:solidFill>
                <a:schemeClr val="accent1">
                  <a:alpha val="44000"/>
                </a:schemeClr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600" dirty="0"/>
                  <a:t>Gobernance and Policy</a:t>
                </a:r>
              </a:p>
            </p:txBody>
          </p:sp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9E1FAB96-965F-7C41-95A5-10C63F95A8B8}"/>
                  </a:ext>
                </a:extLst>
              </p:cNvPr>
              <p:cNvGrpSpPr/>
              <p:nvPr/>
            </p:nvGrpSpPr>
            <p:grpSpPr>
              <a:xfrm>
                <a:off x="4070434" y="55598"/>
                <a:ext cx="4202588" cy="369332"/>
                <a:chOff x="2782956" y="854764"/>
                <a:chExt cx="4521676" cy="791806"/>
              </a:xfrm>
            </p:grpSpPr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4367CD42-D2F0-9644-A6DE-D496F4B45EFF}"/>
                    </a:ext>
                  </a:extLst>
                </p:cNvPr>
                <p:cNvSpPr txBox="1"/>
                <p:nvPr/>
              </p:nvSpPr>
              <p:spPr>
                <a:xfrm>
                  <a:off x="2782956" y="854764"/>
                  <a:ext cx="1785298" cy="79180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PE" dirty="0"/>
                    <a:t>Co-Chairs</a:t>
                  </a:r>
                </a:p>
              </p:txBody>
            </p:sp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41A23DCC-8F81-AF4C-9328-A399F4C7A6DC}"/>
                    </a:ext>
                  </a:extLst>
                </p:cNvPr>
                <p:cNvSpPr txBox="1"/>
                <p:nvPr/>
              </p:nvSpPr>
              <p:spPr>
                <a:xfrm>
                  <a:off x="5134095" y="854764"/>
                  <a:ext cx="2170537" cy="79180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PE" dirty="0"/>
                    <a:t>Scientific Comitee</a:t>
                  </a:r>
                </a:p>
              </p:txBody>
            </p:sp>
            <p:cxnSp>
              <p:nvCxnSpPr>
                <p:cNvPr id="11" name="Conector recto 10">
                  <a:extLst>
                    <a:ext uri="{FF2B5EF4-FFF2-40B4-BE49-F238E27FC236}">
                      <a16:creationId xmlns:a16="http://schemas.microsoft.com/office/drawing/2014/main" id="{1006F0CB-564B-AA41-BA78-FBBF0DAEFCC3}"/>
                    </a:ext>
                  </a:extLst>
                </p:cNvPr>
                <p:cNvCxnSpPr>
                  <a:cxnSpLocks/>
                  <a:stCxn id="8" idx="3"/>
                  <a:endCxn id="9" idx="1"/>
                </p:cNvCxnSpPr>
                <p:nvPr/>
              </p:nvCxnSpPr>
              <p:spPr>
                <a:xfrm>
                  <a:off x="4568254" y="1250667"/>
                  <a:ext cx="56584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93BF2B72-4F63-094E-A12B-CD70EDD7C7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4194" y="958838"/>
                <a:ext cx="0" cy="4409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2D705541-F881-6048-BBC1-CE0DA9EFC2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3010" y="1399813"/>
                <a:ext cx="4825738" cy="3255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cto 46">
                <a:extLst>
                  <a:ext uri="{FF2B5EF4-FFF2-40B4-BE49-F238E27FC236}">
                    <a16:creationId xmlns:a16="http://schemas.microsoft.com/office/drawing/2014/main" id="{D421E449-648B-8A49-9AEF-531DCDA8EB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5049" y="1399813"/>
                <a:ext cx="0" cy="4409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cto 47">
                <a:extLst>
                  <a:ext uri="{FF2B5EF4-FFF2-40B4-BE49-F238E27FC236}">
                    <a16:creationId xmlns:a16="http://schemas.microsoft.com/office/drawing/2014/main" id="{1F660207-9E35-C344-B0E8-F295C3E872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099" y="1399813"/>
                <a:ext cx="0" cy="4409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48">
                <a:extLst>
                  <a:ext uri="{FF2B5EF4-FFF2-40B4-BE49-F238E27FC236}">
                    <a16:creationId xmlns:a16="http://schemas.microsoft.com/office/drawing/2014/main" id="{D8BC451C-C375-A442-888B-A0C9C5148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9098" y="1432372"/>
                <a:ext cx="0" cy="4409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D77ABECD-0558-9146-91E6-89788BB096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9923" y="1411212"/>
                <a:ext cx="0" cy="4409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ángulo redondeado 41">
                <a:extLst>
                  <a:ext uri="{FF2B5EF4-FFF2-40B4-BE49-F238E27FC236}">
                    <a16:creationId xmlns:a16="http://schemas.microsoft.com/office/drawing/2014/main" id="{F53CB34F-77A1-6E93-C5FA-DAB05FEF1CA4}"/>
                  </a:ext>
                </a:extLst>
              </p:cNvPr>
              <p:cNvSpPr/>
              <p:nvPr/>
            </p:nvSpPr>
            <p:spPr>
              <a:xfrm>
                <a:off x="6039539" y="1830375"/>
                <a:ext cx="1260066" cy="2196723"/>
              </a:xfrm>
              <a:prstGeom prst="roundRect">
                <a:avLst/>
              </a:prstGeom>
              <a:solidFill>
                <a:schemeClr val="accent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600" dirty="0"/>
                  <a:t>Water resources / Cryosphere</a:t>
                </a:r>
              </a:p>
            </p:txBody>
          </p:sp>
          <p:sp>
            <p:nvSpPr>
              <p:cNvPr id="7" name="Hexágono 6">
                <a:extLst>
                  <a:ext uri="{FF2B5EF4-FFF2-40B4-BE49-F238E27FC236}">
                    <a16:creationId xmlns:a16="http://schemas.microsoft.com/office/drawing/2014/main" id="{C21F6CB9-DEC3-1BE0-9A2B-CF11E6B2913C}"/>
                  </a:ext>
                </a:extLst>
              </p:cNvPr>
              <p:cNvSpPr/>
              <p:nvPr/>
            </p:nvSpPr>
            <p:spPr>
              <a:xfrm>
                <a:off x="43753" y="4052983"/>
                <a:ext cx="12079176" cy="681814"/>
              </a:xfrm>
              <a:prstGeom prst="hexagon">
                <a:avLst/>
              </a:prstGeom>
              <a:solidFill>
                <a:schemeClr val="tx2">
                  <a:alpha val="66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2000" dirty="0"/>
                  <a:t>Information and data sharing </a:t>
                </a:r>
                <a:r>
                  <a:rPr lang="es-PE" sz="2000" dirty="0"/>
                  <a:t>platform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1C98C515-C8AB-E138-6CB8-13974CCD6F16}"/>
                  </a:ext>
                </a:extLst>
              </p:cNvPr>
              <p:cNvSpPr txBox="1"/>
              <p:nvPr/>
            </p:nvSpPr>
            <p:spPr>
              <a:xfrm>
                <a:off x="9319694" y="2399318"/>
                <a:ext cx="25552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PE" i="1" dirty="0">
                    <a:solidFill>
                      <a:schemeClr val="accent2">
                        <a:lumMod val="75000"/>
                      </a:schemeClr>
                    </a:solidFill>
                  </a:rPr>
                  <a:t>Integrative theme 3:</a:t>
                </a:r>
              </a:p>
              <a:p>
                <a:pPr algn="ctr"/>
                <a:r>
                  <a:rPr lang="es-PE" dirty="0">
                    <a:solidFill>
                      <a:schemeClr val="accent2">
                        <a:lumMod val="75000"/>
                      </a:schemeClr>
                    </a:solidFill>
                  </a:rPr>
                  <a:t>Science underpinning sustainable development</a:t>
                </a:r>
              </a:p>
            </p:txBody>
          </p:sp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05750BED-2E14-C857-F09E-3BC3E93791A1}"/>
                  </a:ext>
                </a:extLst>
              </p:cNvPr>
              <p:cNvGrpSpPr/>
              <p:nvPr/>
            </p:nvGrpSpPr>
            <p:grpSpPr>
              <a:xfrm>
                <a:off x="19542" y="3006215"/>
                <a:ext cx="2361149" cy="877359"/>
                <a:chOff x="206664" y="5782962"/>
                <a:chExt cx="2361149" cy="877359"/>
              </a:xfrm>
            </p:grpSpPr>
            <p:sp>
              <p:nvSpPr>
                <p:cNvPr id="38" name="Hexágono 37">
                  <a:extLst>
                    <a:ext uri="{FF2B5EF4-FFF2-40B4-BE49-F238E27FC236}">
                      <a16:creationId xmlns:a16="http://schemas.microsoft.com/office/drawing/2014/main" id="{8DCFB4C9-50D9-1851-453F-08EA185DED4D}"/>
                    </a:ext>
                  </a:extLst>
                </p:cNvPr>
                <p:cNvSpPr/>
                <p:nvPr/>
              </p:nvSpPr>
              <p:spPr>
                <a:xfrm>
                  <a:off x="206664" y="5782962"/>
                  <a:ext cx="2361149" cy="877359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sp>
              <p:nvSpPr>
                <p:cNvPr id="39" name="CuadroTexto 38">
                  <a:extLst>
                    <a:ext uri="{FF2B5EF4-FFF2-40B4-BE49-F238E27FC236}">
                      <a16:creationId xmlns:a16="http://schemas.microsoft.com/office/drawing/2014/main" id="{C9FD5846-1B27-29D8-6B49-EEF6F0F77A55}"/>
                    </a:ext>
                  </a:extLst>
                </p:cNvPr>
                <p:cNvSpPr txBox="1"/>
                <p:nvPr/>
              </p:nvSpPr>
              <p:spPr>
                <a:xfrm>
                  <a:off x="313680" y="5870196"/>
                  <a:ext cx="208743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PE" i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Integrative theme 2:</a:t>
                  </a:r>
                </a:p>
                <a:p>
                  <a:pPr algn="ctr"/>
                  <a:r>
                    <a:rPr lang="es-PE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Numerical modeling</a:t>
                  </a:r>
                </a:p>
              </p:txBody>
            </p: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1D3B5EA6-9962-8273-A748-09E0F916B6EE}"/>
                  </a:ext>
                </a:extLst>
              </p:cNvPr>
              <p:cNvGrpSpPr/>
              <p:nvPr/>
            </p:nvGrpSpPr>
            <p:grpSpPr>
              <a:xfrm>
                <a:off x="8951" y="1951666"/>
                <a:ext cx="2361149" cy="877359"/>
                <a:chOff x="206664" y="5782962"/>
                <a:chExt cx="2361149" cy="877359"/>
              </a:xfrm>
            </p:grpSpPr>
            <p:sp>
              <p:nvSpPr>
                <p:cNvPr id="53" name="Hexágono 52">
                  <a:extLst>
                    <a:ext uri="{FF2B5EF4-FFF2-40B4-BE49-F238E27FC236}">
                      <a16:creationId xmlns:a16="http://schemas.microsoft.com/office/drawing/2014/main" id="{FC706A82-F51F-3618-016D-4662B0013F00}"/>
                    </a:ext>
                  </a:extLst>
                </p:cNvPr>
                <p:cNvSpPr/>
                <p:nvPr/>
              </p:nvSpPr>
              <p:spPr>
                <a:xfrm>
                  <a:off x="206664" y="5782962"/>
                  <a:ext cx="2361149" cy="877359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sp>
              <p:nvSpPr>
                <p:cNvPr id="54" name="CuadroTexto 53">
                  <a:extLst>
                    <a:ext uri="{FF2B5EF4-FFF2-40B4-BE49-F238E27FC236}">
                      <a16:creationId xmlns:a16="http://schemas.microsoft.com/office/drawing/2014/main" id="{3B4C625C-70AE-346F-678A-B0F7030946BF}"/>
                    </a:ext>
                  </a:extLst>
                </p:cNvPr>
                <p:cNvSpPr txBox="1"/>
                <p:nvPr/>
              </p:nvSpPr>
              <p:spPr>
                <a:xfrm>
                  <a:off x="211087" y="5870196"/>
                  <a:ext cx="229261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PE" i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Integrative theme 1:</a:t>
                  </a:r>
                </a:p>
                <a:p>
                  <a:pPr algn="ctr"/>
                  <a:r>
                    <a:rPr lang="es-PE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Observations and data</a:t>
                  </a:r>
                </a:p>
              </p:txBody>
            </p:sp>
          </p:grpSp>
          <p:sp>
            <p:nvSpPr>
              <p:cNvPr id="15" name="Rectángulo redondeado 14">
                <a:extLst>
                  <a:ext uri="{FF2B5EF4-FFF2-40B4-BE49-F238E27FC236}">
                    <a16:creationId xmlns:a16="http://schemas.microsoft.com/office/drawing/2014/main" id="{21DE7C0A-BDAF-2B7E-C895-19965207749B}"/>
                  </a:ext>
                </a:extLst>
              </p:cNvPr>
              <p:cNvSpPr/>
              <p:nvPr/>
            </p:nvSpPr>
            <p:spPr>
              <a:xfrm>
                <a:off x="6012238" y="558635"/>
                <a:ext cx="2718784" cy="873737"/>
              </a:xfrm>
              <a:prstGeom prst="round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i="1" dirty="0"/>
                  <a:t>Main Theme 2:</a:t>
                </a:r>
                <a:endParaRPr lang="es-PE" sz="1600" i="1" dirty="0"/>
              </a:p>
              <a:p>
                <a:pPr algn="ctr"/>
                <a:r>
                  <a:rPr lang="es-PE" sz="2000" dirty="0"/>
                  <a:t>High impact events</a:t>
                </a:r>
              </a:p>
            </p:txBody>
          </p:sp>
          <p:sp>
            <p:nvSpPr>
              <p:cNvPr id="16" name="Rectángulo redondeado 15">
                <a:extLst>
                  <a:ext uri="{FF2B5EF4-FFF2-40B4-BE49-F238E27FC236}">
                    <a16:creationId xmlns:a16="http://schemas.microsoft.com/office/drawing/2014/main" id="{F4706673-7CB7-0DFF-E701-5556742BB1E5}"/>
                  </a:ext>
                </a:extLst>
              </p:cNvPr>
              <p:cNvSpPr/>
              <p:nvPr/>
            </p:nvSpPr>
            <p:spPr>
              <a:xfrm>
                <a:off x="3200360" y="558635"/>
                <a:ext cx="2718784" cy="873737"/>
              </a:xfrm>
              <a:prstGeom prst="round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i="1" dirty="0"/>
                  <a:t>Main Theme 1:</a:t>
                </a:r>
                <a:endParaRPr lang="es-PE" sz="1600" i="1" dirty="0"/>
              </a:p>
              <a:p>
                <a:pPr algn="ctr"/>
                <a:r>
                  <a:rPr lang="es-PE" sz="2000" dirty="0"/>
                  <a:t>Water security </a:t>
                </a:r>
                <a:r>
                  <a:rPr lang="es-PE" sz="2000" dirty="0" err="1"/>
                  <a:t>for</a:t>
                </a:r>
                <a:r>
                  <a:rPr lang="es-PE" sz="2000" dirty="0"/>
                  <a:t> </a:t>
                </a:r>
                <a:r>
                  <a:rPr lang="es-PE" sz="2000" dirty="0" err="1"/>
                  <a:t>Andean</a:t>
                </a:r>
                <a:r>
                  <a:rPr lang="es-PE" sz="2000" dirty="0"/>
                  <a:t> </a:t>
                </a:r>
                <a:r>
                  <a:rPr lang="es-PE" sz="2000" dirty="0" err="1"/>
                  <a:t>populations</a:t>
                </a:r>
                <a:endParaRPr lang="es-PE" sz="2000" dirty="0"/>
              </a:p>
            </p:txBody>
          </p:sp>
          <p:sp>
            <p:nvSpPr>
              <p:cNvPr id="17" name="Hexágono 16">
                <a:extLst>
                  <a:ext uri="{FF2B5EF4-FFF2-40B4-BE49-F238E27FC236}">
                    <a16:creationId xmlns:a16="http://schemas.microsoft.com/office/drawing/2014/main" id="{1420EE56-3DF2-121A-52EC-81728C6B8134}"/>
                  </a:ext>
                </a:extLst>
              </p:cNvPr>
              <p:cNvSpPr/>
              <p:nvPr/>
            </p:nvSpPr>
            <p:spPr>
              <a:xfrm>
                <a:off x="19542" y="4734797"/>
                <a:ext cx="12079176" cy="681814"/>
              </a:xfrm>
              <a:prstGeom prst="hexagon">
                <a:avLst/>
              </a:prstGeom>
              <a:solidFill>
                <a:schemeClr val="tx2">
                  <a:alpha val="66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Communication / Education</a:t>
                </a:r>
                <a:endParaRPr lang="es-PE" sz="2000" dirty="0"/>
              </a:p>
            </p:txBody>
          </p:sp>
          <p:sp>
            <p:nvSpPr>
              <p:cNvPr id="20" name="Hexágono 19">
                <a:extLst>
                  <a:ext uri="{FF2B5EF4-FFF2-40B4-BE49-F238E27FC236}">
                    <a16:creationId xmlns:a16="http://schemas.microsoft.com/office/drawing/2014/main" id="{A91DF672-C8B1-2838-70BE-0DEDAA5BB518}"/>
                  </a:ext>
                </a:extLst>
              </p:cNvPr>
              <p:cNvSpPr/>
              <p:nvPr/>
            </p:nvSpPr>
            <p:spPr>
              <a:xfrm>
                <a:off x="-13413" y="5455611"/>
                <a:ext cx="12079176" cy="681814"/>
              </a:xfrm>
              <a:prstGeom prst="hexagon">
                <a:avLst/>
              </a:prstGeom>
              <a:solidFill>
                <a:schemeClr val="tx2">
                  <a:alpha val="66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Capacity Building</a:t>
                </a:r>
                <a:endParaRPr lang="es-PE" sz="2000" dirty="0"/>
              </a:p>
            </p:txBody>
          </p:sp>
        </p:grp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6EBFB4B-2755-D979-F709-0DC61C569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61654" y="437637"/>
              <a:ext cx="2017366" cy="1610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3211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0A1606D-F214-0045-A80C-51FA88DB9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92" y="0"/>
            <a:ext cx="12192000" cy="68580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D70E3BD-0B86-FF41-96FF-260FA61F711B}"/>
              </a:ext>
            </a:extLst>
          </p:cNvPr>
          <p:cNvGrpSpPr/>
          <p:nvPr/>
        </p:nvGrpSpPr>
        <p:grpSpPr>
          <a:xfrm>
            <a:off x="5471524" y="1874153"/>
            <a:ext cx="6854737" cy="2573817"/>
            <a:chOff x="5614215" y="262945"/>
            <a:chExt cx="6854737" cy="1520651"/>
          </a:xfrm>
        </p:grpSpPr>
        <p:sp>
          <p:nvSpPr>
            <p:cNvPr id="3" name="Rectangle 1098">
              <a:extLst>
                <a:ext uri="{FF2B5EF4-FFF2-40B4-BE49-F238E27FC236}">
                  <a16:creationId xmlns:a16="http://schemas.microsoft.com/office/drawing/2014/main" id="{926F1F30-5FFE-2544-8593-AB79DB504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4509" y="262945"/>
              <a:ext cx="6534150" cy="30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PE" sz="2800" dirty="0">
                  <a:solidFill>
                    <a:srgbClr val="FFC715"/>
                  </a:solidFill>
                </a:rPr>
                <a:t>Muchas gracias</a:t>
              </a:r>
            </a:p>
          </p:txBody>
        </p:sp>
        <p:sp>
          <p:nvSpPr>
            <p:cNvPr id="4" name="Rectángulo redondeado 3">
              <a:extLst>
                <a:ext uri="{FF2B5EF4-FFF2-40B4-BE49-F238E27FC236}">
                  <a16:creationId xmlns:a16="http://schemas.microsoft.com/office/drawing/2014/main" id="{CFD9BEED-9115-3C47-BAD1-D6D3D584EBEE}"/>
                </a:ext>
              </a:extLst>
            </p:cNvPr>
            <p:cNvSpPr/>
            <p:nvPr/>
          </p:nvSpPr>
          <p:spPr bwMode="auto">
            <a:xfrm>
              <a:off x="5614215" y="1039859"/>
              <a:ext cx="6854737" cy="743737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algn="ctr">
                <a:spcBef>
                  <a:spcPct val="0"/>
                </a:spcBef>
              </a:pPr>
              <a:endParaRPr lang="fr" sz="1713" dirty="0">
                <a:solidFill>
                  <a:srgbClr val="FFC715"/>
                </a:solidFill>
                <a:ea typeface="ヒラギノ角ゴ Pro W3" panose="020B0300000000000000" pitchFamily="34" charset="-128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6D40F923-E40C-0F48-AF33-2DA66D0FB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55" y="1574333"/>
            <a:ext cx="3803621" cy="30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6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4CE109E-FF5A-3ECE-3334-BFF96B63096D}"/>
              </a:ext>
            </a:extLst>
          </p:cNvPr>
          <p:cNvSpPr txBox="1"/>
          <p:nvPr/>
        </p:nvSpPr>
        <p:spPr>
          <a:xfrm>
            <a:off x="336884" y="1347538"/>
            <a:ext cx="112711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ANDEX </a:t>
            </a:r>
            <a:r>
              <a:rPr lang="es-ES_tradnl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_tradn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prediction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relevant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hydroclimatic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processes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across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Andes,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coordinating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efforts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scientists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Andean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hydroclimatology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in-house</a:t>
            </a:r>
            <a:r>
              <a:rPr lang="es-ES_tradn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_tradn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abroad</a:t>
            </a:r>
            <a:r>
              <a:rPr lang="es-ES_tradn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_tradn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3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61326B-E5EA-7342-9979-881586B3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CAA418F-654D-155F-AEAB-F911D1538DB2}"/>
              </a:ext>
            </a:extLst>
          </p:cNvPr>
          <p:cNvSpPr txBox="1"/>
          <p:nvPr/>
        </p:nvSpPr>
        <p:spPr>
          <a:xfrm>
            <a:off x="5974081" y="1289788"/>
            <a:ext cx="21849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2800" dirty="0" err="1">
                <a:solidFill>
                  <a:srgbClr val="FF0000"/>
                </a:solidFill>
              </a:rPr>
              <a:t>An</a:t>
            </a:r>
            <a:r>
              <a:rPr lang="es-AR" sz="2800" dirty="0">
                <a:solidFill>
                  <a:srgbClr val="FF0000"/>
                </a:solidFill>
              </a:rPr>
              <a:t> </a:t>
            </a:r>
            <a:r>
              <a:rPr lang="es-AR" sz="2800" dirty="0" err="1">
                <a:solidFill>
                  <a:srgbClr val="FF0000"/>
                </a:solidFill>
              </a:rPr>
              <a:t>Initiating</a:t>
            </a:r>
            <a:r>
              <a:rPr lang="es-AR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26C4AB0-489F-CE3D-C3A3-A9CCBFA985AF}"/>
              </a:ext>
            </a:extLst>
          </p:cNvPr>
          <p:cNvSpPr/>
          <p:nvPr/>
        </p:nvSpPr>
        <p:spPr>
          <a:xfrm>
            <a:off x="1876926" y="5688531"/>
            <a:ext cx="2213811" cy="1010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8259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7A9DA1-B255-E202-687F-617E35811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4" t="20639" r="4064" b="3013"/>
          <a:stretch/>
        </p:blipFill>
        <p:spPr>
          <a:xfrm>
            <a:off x="6096000" y="187890"/>
            <a:ext cx="5801308" cy="371354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B2D059F-7A2F-A522-883D-2DA06BA4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52" b="32632"/>
          <a:stretch/>
        </p:blipFill>
        <p:spPr>
          <a:xfrm>
            <a:off x="0" y="3614364"/>
            <a:ext cx="10124740" cy="324363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45634589-7E38-87F0-AFF7-68ED2D98B74D}"/>
              </a:ext>
            </a:extLst>
          </p:cNvPr>
          <p:cNvGrpSpPr/>
          <p:nvPr/>
        </p:nvGrpSpPr>
        <p:grpSpPr>
          <a:xfrm>
            <a:off x="1" y="187890"/>
            <a:ext cx="4485372" cy="3426474"/>
            <a:chOff x="1" y="187890"/>
            <a:chExt cx="4485372" cy="3426474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07E4C30-0DC3-667D-5A59-D2481356B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237" t="20274" r="7077" b="16895"/>
            <a:stretch/>
          </p:blipFill>
          <p:spPr>
            <a:xfrm>
              <a:off x="150312" y="187890"/>
              <a:ext cx="4335061" cy="3366278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FCE5600F-8D72-B497-E714-2039F9366EF1}"/>
                </a:ext>
              </a:extLst>
            </p:cNvPr>
            <p:cNvSpPr/>
            <p:nvPr/>
          </p:nvSpPr>
          <p:spPr>
            <a:xfrm>
              <a:off x="1" y="924025"/>
              <a:ext cx="1597794" cy="26903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15708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458B701-94D2-664F-97A7-FAEFD7BBD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99"/>
          <a:stretch/>
        </p:blipFill>
        <p:spPr>
          <a:xfrm>
            <a:off x="835070" y="1778696"/>
            <a:ext cx="10492402" cy="50521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7F6BF08-2535-C60B-E1C8-D73947C49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90"/>
          <a:stretch/>
        </p:blipFill>
        <p:spPr>
          <a:xfrm>
            <a:off x="1676400" y="27140"/>
            <a:ext cx="9144000" cy="170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31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58D8FA2-5FAE-EA0B-8327-FCBAF8F0D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178" y="0"/>
            <a:ext cx="1570078" cy="1253803"/>
          </a:xfrm>
          <a:prstGeom prst="rect">
            <a:avLst/>
          </a:prstGeom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DFECBFC4-CB4C-6FBD-DEDA-D699EDAFF7D8}"/>
              </a:ext>
            </a:extLst>
          </p:cNvPr>
          <p:cNvCxnSpPr/>
          <p:nvPr/>
        </p:nvCxnSpPr>
        <p:spPr>
          <a:xfrm>
            <a:off x="0" y="1284932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>
            <a:extLst>
              <a:ext uri="{FF2B5EF4-FFF2-40B4-BE49-F238E27FC236}">
                <a16:creationId xmlns:a16="http://schemas.microsoft.com/office/drawing/2014/main" id="{A9E0CE17-9146-1D5D-DD18-461A48D9F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9" y="2312843"/>
            <a:ext cx="4301721" cy="1623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31EEDDFC-F275-CCA4-1817-06A4BEED76BE}"/>
              </a:ext>
            </a:extLst>
          </p:cNvPr>
          <p:cNvSpPr/>
          <p:nvPr/>
        </p:nvSpPr>
        <p:spPr>
          <a:xfrm>
            <a:off x="0" y="1316062"/>
            <a:ext cx="121621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dirty="0"/>
              <a:t>Review papers published in </a:t>
            </a:r>
            <a:r>
              <a:rPr lang="es-PE" sz="2800" dirty="0" err="1"/>
              <a:t>Frontiers</a:t>
            </a:r>
            <a:r>
              <a:rPr lang="es-PE" sz="2800" dirty="0"/>
              <a:t> (2020-21): Connecting Mountain Hydroclimate Through the American Cordilleras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4CD7ED23-BAD2-7EF2-B78A-93D1D3CDD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227" y="2312843"/>
            <a:ext cx="4159469" cy="17820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ACC7FD3-820C-F27F-0C86-E176082F8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392" y="2263434"/>
            <a:ext cx="4274791" cy="18314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4C0CFC1-0EB1-518B-6996-3D8B59265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26712"/>
            <a:ext cx="4047901" cy="1623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F7C090B5-B927-DD30-B769-BC9773DAC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7392" y="4226997"/>
            <a:ext cx="4274789" cy="22227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0534402-F6F2-1408-FC18-F52E4854F2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491" y="4226712"/>
            <a:ext cx="4155518" cy="16363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3458A83D-A6C1-85C8-57BE-D9B07AAE0382}"/>
              </a:ext>
            </a:extLst>
          </p:cNvPr>
          <p:cNvSpPr txBox="1"/>
          <p:nvPr/>
        </p:nvSpPr>
        <p:spPr>
          <a:xfrm>
            <a:off x="4221096" y="2694442"/>
            <a:ext cx="123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i="1" dirty="0"/>
              <a:t>Cited by 23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BDA4FC6-8ECC-78B6-8D3C-FFD948075582}"/>
              </a:ext>
            </a:extLst>
          </p:cNvPr>
          <p:cNvSpPr txBox="1"/>
          <p:nvPr/>
        </p:nvSpPr>
        <p:spPr>
          <a:xfrm>
            <a:off x="8204696" y="2694442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i="1" dirty="0"/>
              <a:t>Cited by 44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80098D6-C662-BD77-0C02-175ED80D53C1}"/>
              </a:ext>
            </a:extLst>
          </p:cNvPr>
          <p:cNvSpPr txBox="1"/>
          <p:nvPr/>
        </p:nvSpPr>
        <p:spPr>
          <a:xfrm>
            <a:off x="72262" y="4668900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i="1" dirty="0"/>
              <a:t>Cited by 49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ADA8C16-114A-821F-41EA-6DAB8842DAB7}"/>
              </a:ext>
            </a:extLst>
          </p:cNvPr>
          <p:cNvSpPr txBox="1"/>
          <p:nvPr/>
        </p:nvSpPr>
        <p:spPr>
          <a:xfrm>
            <a:off x="87740" y="2712357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i="1" dirty="0"/>
              <a:t>Cited by 66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CEE572D-E7AF-9F0B-D950-3699506DB6B0}"/>
              </a:ext>
            </a:extLst>
          </p:cNvPr>
          <p:cNvSpPr txBox="1"/>
          <p:nvPr/>
        </p:nvSpPr>
        <p:spPr>
          <a:xfrm>
            <a:off x="8625452" y="4704089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i="1" dirty="0"/>
              <a:t>Cited by 26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C60E3EC-3AEF-260A-7FE8-62D5F8E6FD82}"/>
              </a:ext>
            </a:extLst>
          </p:cNvPr>
          <p:cNvSpPr txBox="1"/>
          <p:nvPr/>
        </p:nvSpPr>
        <p:spPr>
          <a:xfrm>
            <a:off x="4304609" y="4569118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i="1" dirty="0"/>
              <a:t>Cited by 58</a:t>
            </a:r>
          </a:p>
        </p:txBody>
      </p:sp>
    </p:spTree>
    <p:extLst>
      <p:ext uri="{BB962C8B-B14F-4D97-AF65-F5344CB8AC3E}">
        <p14:creationId xmlns:p14="http://schemas.microsoft.com/office/powerpoint/2010/main" val="3134257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7C92A3-9DE0-BE24-EECD-E8910C34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178" y="0"/>
            <a:ext cx="1570078" cy="1253803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6949E60-32D7-994A-3A84-A67C7266A6BF}"/>
              </a:ext>
            </a:extLst>
          </p:cNvPr>
          <p:cNvCxnSpPr/>
          <p:nvPr/>
        </p:nvCxnSpPr>
        <p:spPr>
          <a:xfrm>
            <a:off x="0" y="1284932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11A825A-FF3E-571D-9019-413DA6F328F7}"/>
              </a:ext>
            </a:extLst>
          </p:cNvPr>
          <p:cNvGrpSpPr/>
          <p:nvPr/>
        </p:nvGrpSpPr>
        <p:grpSpPr>
          <a:xfrm>
            <a:off x="4094922" y="1461058"/>
            <a:ext cx="7494104" cy="4989429"/>
            <a:chOff x="4293704" y="1743882"/>
            <a:chExt cx="6768548" cy="443019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A2C8F0A-FC73-1479-4DF0-2EC95DC1A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3704" y="1743882"/>
              <a:ext cx="6768548" cy="4430194"/>
            </a:xfrm>
            <a:prstGeom prst="rect">
              <a:avLst/>
            </a:prstGeom>
          </p:spPr>
        </p:pic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4DD0070-1A80-BFEF-8920-31108C118CA4}"/>
                </a:ext>
              </a:extLst>
            </p:cNvPr>
            <p:cNvCxnSpPr/>
            <p:nvPr/>
          </p:nvCxnSpPr>
          <p:spPr>
            <a:xfrm>
              <a:off x="8537713" y="5573068"/>
              <a:ext cx="191825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4AB88D8-2661-9342-B9BA-E488DA9CEB75}"/>
                </a:ext>
              </a:extLst>
            </p:cNvPr>
            <p:cNvCxnSpPr>
              <a:cxnSpLocks/>
            </p:cNvCxnSpPr>
            <p:nvPr/>
          </p:nvCxnSpPr>
          <p:spPr>
            <a:xfrm>
              <a:off x="4436165" y="5785103"/>
              <a:ext cx="662608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A184F9AA-18FC-D36F-5F56-946F6A87A594}"/>
                </a:ext>
              </a:extLst>
            </p:cNvPr>
            <p:cNvCxnSpPr>
              <a:cxnSpLocks/>
            </p:cNvCxnSpPr>
            <p:nvPr/>
          </p:nvCxnSpPr>
          <p:spPr>
            <a:xfrm>
              <a:off x="4436164" y="5967321"/>
              <a:ext cx="662608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C4CABA27-8076-4E02-4A4B-CB20F2FA7F5D}"/>
                </a:ext>
              </a:extLst>
            </p:cNvPr>
            <p:cNvCxnSpPr>
              <a:cxnSpLocks/>
            </p:cNvCxnSpPr>
            <p:nvPr/>
          </p:nvCxnSpPr>
          <p:spPr>
            <a:xfrm>
              <a:off x="4364934" y="6174076"/>
              <a:ext cx="4172779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DEC7958-8283-B0A8-6F1F-A551052CBF88}"/>
              </a:ext>
            </a:extLst>
          </p:cNvPr>
          <p:cNvSpPr txBox="1"/>
          <p:nvPr/>
        </p:nvSpPr>
        <p:spPr>
          <a:xfrm>
            <a:off x="289768" y="1869456"/>
            <a:ext cx="3548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/>
              <a:t>In March 2022 ANDEX becomes an Initiating RHP</a:t>
            </a:r>
          </a:p>
        </p:txBody>
      </p:sp>
    </p:spTree>
    <p:extLst>
      <p:ext uri="{BB962C8B-B14F-4D97-AF65-F5344CB8AC3E}">
        <p14:creationId xmlns:p14="http://schemas.microsoft.com/office/powerpoint/2010/main" val="254267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7C92A3-9DE0-BE24-EECD-E8910C34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178" y="0"/>
            <a:ext cx="1570078" cy="1253803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6949E60-32D7-994A-3A84-A67C7266A6BF}"/>
              </a:ext>
            </a:extLst>
          </p:cNvPr>
          <p:cNvCxnSpPr/>
          <p:nvPr/>
        </p:nvCxnSpPr>
        <p:spPr>
          <a:xfrm>
            <a:off x="0" y="1284932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11A825A-FF3E-571D-9019-413DA6F328F7}"/>
              </a:ext>
            </a:extLst>
          </p:cNvPr>
          <p:cNvGrpSpPr/>
          <p:nvPr/>
        </p:nvGrpSpPr>
        <p:grpSpPr>
          <a:xfrm>
            <a:off x="4094922" y="1461059"/>
            <a:ext cx="7494104" cy="4989428"/>
            <a:chOff x="4293704" y="1743883"/>
            <a:chExt cx="6768548" cy="443019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A2C8F0A-FC73-1479-4DF0-2EC95DC1A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8035"/>
            <a:stretch/>
          </p:blipFill>
          <p:spPr>
            <a:xfrm>
              <a:off x="4293704" y="1743883"/>
              <a:ext cx="6768548" cy="2745161"/>
            </a:xfrm>
            <a:prstGeom prst="rect">
              <a:avLst/>
            </a:prstGeom>
          </p:spPr>
        </p:pic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4DD0070-1A80-BFEF-8920-31108C118CA4}"/>
                </a:ext>
              </a:extLst>
            </p:cNvPr>
            <p:cNvCxnSpPr/>
            <p:nvPr/>
          </p:nvCxnSpPr>
          <p:spPr>
            <a:xfrm>
              <a:off x="8537713" y="5573068"/>
              <a:ext cx="191825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4AB88D8-2661-9342-B9BA-E488DA9CEB75}"/>
                </a:ext>
              </a:extLst>
            </p:cNvPr>
            <p:cNvCxnSpPr>
              <a:cxnSpLocks/>
            </p:cNvCxnSpPr>
            <p:nvPr/>
          </p:nvCxnSpPr>
          <p:spPr>
            <a:xfrm>
              <a:off x="4436165" y="5785103"/>
              <a:ext cx="662608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A184F9AA-18FC-D36F-5F56-946F6A87A594}"/>
                </a:ext>
              </a:extLst>
            </p:cNvPr>
            <p:cNvCxnSpPr>
              <a:cxnSpLocks/>
            </p:cNvCxnSpPr>
            <p:nvPr/>
          </p:nvCxnSpPr>
          <p:spPr>
            <a:xfrm>
              <a:off x="4436164" y="5967321"/>
              <a:ext cx="662608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C4CABA27-8076-4E02-4A4B-CB20F2FA7F5D}"/>
                </a:ext>
              </a:extLst>
            </p:cNvPr>
            <p:cNvCxnSpPr>
              <a:cxnSpLocks/>
            </p:cNvCxnSpPr>
            <p:nvPr/>
          </p:nvCxnSpPr>
          <p:spPr>
            <a:xfrm>
              <a:off x="4364934" y="6174076"/>
              <a:ext cx="4172779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DEC7958-8283-B0A8-6F1F-A551052CBF88}"/>
              </a:ext>
            </a:extLst>
          </p:cNvPr>
          <p:cNvSpPr txBox="1"/>
          <p:nvPr/>
        </p:nvSpPr>
        <p:spPr>
          <a:xfrm>
            <a:off x="278296" y="1791267"/>
            <a:ext cx="3548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/>
              <a:t>In March 2022 ANDEX becomes an Initiating RHP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25ABA88-BE76-B88D-7F0F-4E693491FE50}"/>
              </a:ext>
            </a:extLst>
          </p:cNvPr>
          <p:cNvSpPr txBox="1"/>
          <p:nvPr/>
        </p:nvSpPr>
        <p:spPr>
          <a:xfrm>
            <a:off x="278296" y="3464188"/>
            <a:ext cx="11531902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provided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GEWEX panel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define timelines and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milestones</a:t>
            </a:r>
            <a:endParaRPr lang="es-A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Tx/>
              <a:buChar char="-"/>
            </a:pP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enlarge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disciplines in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</a:t>
            </a:r>
            <a:endParaRPr lang="es-A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Tx/>
              <a:buChar char="-"/>
            </a:pP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wider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hydro-climatic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Andes</a:t>
            </a:r>
          </a:p>
          <a:p>
            <a:pPr marL="457200" indent="-457200">
              <a:buFontTx/>
              <a:buChar char="-"/>
            </a:pPr>
            <a:r>
              <a:rPr lang="es-A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</a:t>
            </a:r>
            <a:r>
              <a:rPr lang="es-P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mechanisms</a:t>
            </a:r>
            <a:r>
              <a:rPr lang="es-PE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s-PE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collecting</a:t>
            </a:r>
            <a:r>
              <a:rPr lang="es-PE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P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managing</a:t>
            </a:r>
            <a:r>
              <a:rPr lang="es-PE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es-P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providing</a:t>
            </a:r>
            <a:r>
              <a:rPr lang="es-PE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</a:t>
            </a:r>
            <a:r>
              <a:rPr lang="es-PE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PE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hydro-climatological</a:t>
            </a:r>
            <a:r>
              <a:rPr lang="es-PE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</a:t>
            </a:r>
            <a:endParaRPr lang="es-A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07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352C721-BB36-07CF-2860-9DA3DD8F40B2}"/>
              </a:ext>
            </a:extLst>
          </p:cNvPr>
          <p:cNvSpPr/>
          <p:nvPr/>
        </p:nvSpPr>
        <p:spPr>
          <a:xfrm>
            <a:off x="219064" y="1740289"/>
            <a:ext cx="55891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>
                <a:latin typeface="Helvetica" pitchFamily="2" charset="0"/>
              </a:rPr>
              <a:t>Spanish-speaking webinars for the entire Andean hydroclimate community: </a:t>
            </a:r>
          </a:p>
          <a:p>
            <a:endParaRPr lang="es-PE" dirty="0">
              <a:latin typeface="Helvetica" pitchFamily="2" charset="0"/>
            </a:endParaRPr>
          </a:p>
          <a:p>
            <a:pPr algn="ctr"/>
            <a:r>
              <a:rPr lang="es-PE" dirty="0">
                <a:latin typeface="Helvetica" pitchFamily="2" charset="0"/>
              </a:rPr>
              <a:t>“</a:t>
            </a:r>
            <a:r>
              <a:rPr lang="en-US" b="1" dirty="0">
                <a:latin typeface="Helvetica" pitchFamily="2" charset="0"/>
              </a:rPr>
              <a:t>Advances and challenges of the hydroclimate of the Andes: From science to policy</a:t>
            </a:r>
            <a:r>
              <a:rPr lang="es-PE" dirty="0">
                <a:latin typeface="Helvetica" pitchFamily="2" charset="0"/>
              </a:rPr>
              <a:t>”</a:t>
            </a:r>
          </a:p>
          <a:p>
            <a:endParaRPr lang="es-PE" dirty="0">
              <a:latin typeface="Helvetica" pitchFamily="2" charset="0"/>
            </a:endParaRPr>
          </a:p>
          <a:p>
            <a:pPr algn="just"/>
            <a:r>
              <a:rPr lang="es-PE" dirty="0">
                <a:latin typeface="Helvetica" pitchFamily="2" charset="0"/>
              </a:rPr>
              <a:t>Spanish-English simultaneus translation and zoom plateform for each webinar is financed by </a:t>
            </a:r>
            <a:r>
              <a:rPr lang="es-PE" i="1" dirty="0">
                <a:latin typeface="Helvetica" pitchFamily="2" charset="0"/>
              </a:rPr>
              <a:t>Pontificia Universidad Catolica del Peru</a:t>
            </a:r>
            <a:r>
              <a:rPr lang="es-PE" dirty="0">
                <a:latin typeface="Helvetica" pitchFamily="2" charset="0"/>
              </a:rPr>
              <a:t> (PUCP). Additional contributions from GEWEX and </a:t>
            </a:r>
            <a:r>
              <a:rPr lang="es-PE" i="1" dirty="0">
                <a:latin typeface="Helvetica" pitchFamily="2" charset="0"/>
              </a:rPr>
              <a:t>Univesidad de Antioquia</a:t>
            </a:r>
            <a:r>
              <a:rPr lang="es-PE" dirty="0">
                <a:latin typeface="Helvetica" pitchFamily="2" charset="0"/>
              </a:rPr>
              <a:t> (Colombia).</a:t>
            </a:r>
          </a:p>
          <a:p>
            <a:endParaRPr lang="es-PE" dirty="0">
              <a:latin typeface="Helvetica" pitchFamily="2" charset="0"/>
            </a:endParaRPr>
          </a:p>
          <a:p>
            <a:r>
              <a:rPr lang="es-PE" dirty="0">
                <a:latin typeface="Helvetica" pitchFamily="2" charset="0"/>
              </a:rPr>
              <a:t>First session: July 15, 80 people attended.</a:t>
            </a:r>
          </a:p>
          <a:p>
            <a:endParaRPr lang="es-PE" dirty="0">
              <a:effectLst/>
              <a:latin typeface="Helvetica" pitchFamily="2" charset="0"/>
            </a:endParaRPr>
          </a:p>
          <a:p>
            <a:r>
              <a:rPr lang="es-PE" dirty="0">
                <a:effectLst/>
                <a:latin typeface="Helvetica" pitchFamily="2" charset="0"/>
              </a:rPr>
              <a:t>Sessions are recorded and available in the ANDEX website.</a:t>
            </a:r>
          </a:p>
          <a:p>
            <a:endParaRPr lang="es-PE" dirty="0">
              <a:effectLst/>
              <a:latin typeface="Helvetica" pitchFamily="2" charset="0"/>
            </a:endParaRPr>
          </a:p>
          <a:p>
            <a:r>
              <a:rPr lang="es-PE" dirty="0">
                <a:effectLst/>
                <a:latin typeface="Helvetica" pitchFamily="2" charset="0"/>
              </a:rPr>
              <a:t>Second session</a:t>
            </a:r>
            <a:r>
              <a:rPr lang="es-PE" dirty="0">
                <a:latin typeface="Helvetica" pitchFamily="2" charset="0"/>
              </a:rPr>
              <a:t>: August 26</a:t>
            </a:r>
            <a:endParaRPr lang="es-PE" dirty="0">
              <a:effectLst/>
              <a:latin typeface="Helvetica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90D400-4577-7A8D-53EB-C3ED789E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676" y="21089"/>
            <a:ext cx="1570078" cy="125380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98F56CA-78E2-5175-AFB0-C929D0DF76A7}"/>
              </a:ext>
            </a:extLst>
          </p:cNvPr>
          <p:cNvCxnSpPr/>
          <p:nvPr/>
        </p:nvCxnSpPr>
        <p:spPr>
          <a:xfrm>
            <a:off x="0" y="1637877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EA6C83E-69E5-73CE-0196-467E7C842020}"/>
              </a:ext>
            </a:extLst>
          </p:cNvPr>
          <p:cNvSpPr txBox="1"/>
          <p:nvPr/>
        </p:nvSpPr>
        <p:spPr>
          <a:xfrm>
            <a:off x="2272684" y="1225197"/>
            <a:ext cx="155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 err="1">
                <a:solidFill>
                  <a:srgbClr val="FF0000"/>
                </a:solidFill>
              </a:rPr>
              <a:t>Webinars</a:t>
            </a:r>
            <a:endParaRPr lang="es-PE" sz="2800" dirty="0">
              <a:solidFill>
                <a:srgbClr val="FF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62AF15-8B68-F28C-F329-9F83576D9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4976" r="1129" b="13575"/>
          <a:stretch/>
        </p:blipFill>
        <p:spPr>
          <a:xfrm rot="5400000">
            <a:off x="6055860" y="581348"/>
            <a:ext cx="5888450" cy="602173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38E7CC7-79B4-C37A-4BB8-56E7B118C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832" y="1312484"/>
            <a:ext cx="5589107" cy="55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3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718</Words>
  <Application>Microsoft Office PowerPoint</Application>
  <PresentationFormat>Panorámica</PresentationFormat>
  <Paragraphs>103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jhan carlo Espinoza</dc:creator>
  <cp:lastModifiedBy>Mariano Masiokas</cp:lastModifiedBy>
  <cp:revision>36</cp:revision>
  <dcterms:created xsi:type="dcterms:W3CDTF">2022-07-19T07:34:56Z</dcterms:created>
  <dcterms:modified xsi:type="dcterms:W3CDTF">2022-09-09T14:24:23Z</dcterms:modified>
</cp:coreProperties>
</file>