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"/>
  </p:notesMasterIdLst>
  <p:sldIdLst>
    <p:sldId id="336" r:id="rId2"/>
    <p:sldId id="334" r:id="rId3"/>
    <p:sldId id="337" r:id="rId4"/>
    <p:sldId id="338" r:id="rId5"/>
    <p:sldId id="282" r:id="rId6"/>
    <p:sldId id="330" r:id="rId7"/>
    <p:sldId id="279" r:id="rId8"/>
    <p:sldId id="288" r:id="rId9"/>
    <p:sldId id="355" r:id="rId10"/>
    <p:sldId id="356" r:id="rId11"/>
    <p:sldId id="303" r:id="rId1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A799F204-2A11-EA9F-A3D2-67AFAD506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6CD49AFE-71B7-E442-72CF-AD95840DC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6BF3F523-563D-A88A-E421-B835713D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302631A-C003-61F4-9EC2-FDC0408C8FE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8445525-D3A0-D8C4-7B73-6922D842147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AR" altLang="es-AR"/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2A9A6C73-BFA2-A8CE-AD72-43DBAA84C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3BF4EEF-9B84-86D3-8096-DCDADF0AD8F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5900" algn="r">
              <a:buSzPct val="45000"/>
              <a:buFont typeface="Wingdings" panose="05000000000000000000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36880CAF-EDD4-4F2B-BFDA-F767E01076B5}" type="slidenum">
              <a:rPr lang="en-US" altLang="es-AR"/>
              <a:pPr/>
              <a:t>‹Nº›</a:t>
            </a:fld>
            <a:endParaRPr lang="en-US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01A080EB-F997-34C9-1E4B-1EB733FD351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9C43D7-96B8-4925-933F-58C045EE61B9}" type="slidenum">
              <a:rPr lang="en-US" altLang="es-AR"/>
              <a:pPr/>
              <a:t>1</a:t>
            </a:fld>
            <a:endParaRPr lang="en-US" altLang="es-AR"/>
          </a:p>
        </p:txBody>
      </p:sp>
      <p:sp>
        <p:nvSpPr>
          <p:cNvPr id="93185" name="Rectangle 1">
            <a:extLst>
              <a:ext uri="{FF2B5EF4-FFF2-40B4-BE49-F238E27FC236}">
                <a16:creationId xmlns:a16="http://schemas.microsoft.com/office/drawing/2014/main" id="{03AD45A5-26C7-BE67-EB35-51688DC6DAB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E56CC3C4-6C97-69DD-4615-C5552CA7A4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 altLang="es-A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F6CA0302-52D7-5EBF-4E7C-79B41A90A1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9119B7-E3BE-4DB0-97EE-3B6828203238}" type="slidenum">
              <a:rPr lang="en-US" altLang="es-AR"/>
              <a:pPr/>
              <a:t>8</a:t>
            </a:fld>
            <a:endParaRPr lang="en-US" altLang="es-AR"/>
          </a:p>
        </p:txBody>
      </p:sp>
      <p:sp>
        <p:nvSpPr>
          <p:cNvPr id="114689" name="Rectangle 1">
            <a:extLst>
              <a:ext uri="{FF2B5EF4-FFF2-40B4-BE49-F238E27FC236}">
                <a16:creationId xmlns:a16="http://schemas.microsoft.com/office/drawing/2014/main" id="{2F39E74E-7261-1ABC-F0BC-CA210D50DB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43D55D47-64FE-2B5A-CB05-CD49E9D4E3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 altLang="es-A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EABA0675-B7E7-3989-8F6B-8D430F23C73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84E8E5-0160-4D80-9047-B15AABF52720}" type="slidenum">
              <a:rPr lang="en-US" altLang="es-AR"/>
              <a:pPr/>
              <a:t>11</a:t>
            </a:fld>
            <a:endParaRPr lang="en-US" altLang="es-AR"/>
          </a:p>
        </p:txBody>
      </p:sp>
      <p:sp>
        <p:nvSpPr>
          <p:cNvPr id="130049" name="Rectangle 1">
            <a:extLst>
              <a:ext uri="{FF2B5EF4-FFF2-40B4-BE49-F238E27FC236}">
                <a16:creationId xmlns:a16="http://schemas.microsoft.com/office/drawing/2014/main" id="{EE733A66-F85B-6860-CB4B-2B10B673CBE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FC775B48-16BD-418C-3A02-31FC8198BF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 alt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2C43D-E173-AA44-49A7-1ACFD0823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EF00E9-8137-1E18-75EC-CADA45C79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AD6CC7-B4E6-13A5-95AE-FE21A4DA691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42C474-EDF9-3B9F-2008-CAC40CB8343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56FBF98-AE34-4BED-A7DF-8DC29B9F4B46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96848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81607C-9643-0ED8-8768-858036EBD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AEEC96-93A2-6625-7F5D-BB3591C74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4C1E00-AB13-D328-D70A-950768A7D97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50AA11-503E-47F2-0280-02E79099F7C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F4DC5E6-3274-4682-923A-0F3098082F8A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29833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F11D57-2752-496F-578E-5F73C8C832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86B7A1-2225-717B-21D8-99C338CE1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2ED009-E99B-0BBA-94E2-9FDD881C74A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E35A6B7-6FF2-8509-62EB-F0D8B67088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AFC0E8-17EC-4E31-9447-183606C44A0F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353933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285C-CC95-350C-D2AA-99E2C033F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D22C5F-16A8-4B24-6693-DED6A4E91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F012A2-36E9-58C0-887A-ABE831B5A7C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9BFCDC4-5328-EE63-AB07-6A9D0FA63A7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85D7ED9-70CC-4928-9095-664BD5124AFE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60716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EDC256-D539-CDBF-9C55-C5B79CCF9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271293-E063-8215-9E67-8801C1C3C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51DEAF-5B8A-EB35-86C5-394DB9C8671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AB6AB1-4AC0-405C-9E05-2310091F4CE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84D5EA-3E75-48D2-83BE-BC26DC22C3BC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12131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5E5EF4-11E4-E0E1-96EE-A57D5D2B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531492-4611-4A50-DECF-2EE1562B4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422D51-EA5F-79C1-4696-8F70C9552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620D59-DA4A-585E-E715-190B610D0C2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A4FB30-3922-0267-74F7-4F5F738D2CF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2662C46-6B49-4426-AFB8-C9247BE3D317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628391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FF9E04-9D4F-486E-E559-78600F24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4A7E5E-2BA8-F70B-D22D-37EC9DDCB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9CE5D91-5D53-9B93-6876-6C8990F9D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972805-B330-B7F9-79D7-BDBA555B9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2CACAFB-7ECE-DF60-F56F-D9B30B164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34422B8-D77D-7DB9-DA05-4708D24FBAA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6CBB0E28-0A3B-A0F3-D2FB-780885AD93F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4F7C649-F12D-45E5-9B17-BAAB848A7267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213521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9C054-795B-6751-5340-A52F7F77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543D13C-C499-9B64-E4B6-9016D212BBE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58CD58-9061-CFE3-99D8-FC85FF95546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527C4E2-FFAA-4A18-B4DC-64BD60405044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90974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644F774-8164-AD4E-ECF5-A163A68D5A6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05772FE-DFB4-A1DC-9FD4-5AD5F78A325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BCCF350-7843-40EB-98BD-ED4307B98A38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43098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960295-A441-D926-588D-586B04CF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B15389-A657-3130-46C9-B646BF749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477167-378E-2DF2-7F07-A3DFC91C8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758894-D7CC-CB5A-E189-95DEC3CDEB9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2CA428-EA89-BEAA-2D37-5C8F98AABBA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77462C8-E6F9-49F7-9514-7198D4F1A8FA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07880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9833D-A008-3E00-0456-661BC8374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D726C32-43F7-15EA-498A-CC683367E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71C123-F78C-B18F-C9D1-B13DAAE2D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7662D2-24AB-BA98-3E6E-21D38D86240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E8DD98-B39B-59FC-5936-2133488A36A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CED414-ACDC-4244-9B64-CFAB4F28EF4A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81606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A28BD13D-D8D9-CC11-7338-EEA3D03303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AR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D5D13098-3E34-C14A-366B-2B1E63C2D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AR"/>
              <a:t>Click to edit the outline text format</a:t>
            </a:r>
          </a:p>
          <a:p>
            <a:pPr lvl="1"/>
            <a:r>
              <a:rPr lang="en-GB" altLang="es-AR"/>
              <a:t>Second Outline Level</a:t>
            </a:r>
          </a:p>
          <a:p>
            <a:pPr lvl="2"/>
            <a:r>
              <a:rPr lang="en-GB" altLang="es-AR"/>
              <a:t>Third Outline Level</a:t>
            </a:r>
          </a:p>
          <a:p>
            <a:pPr lvl="3"/>
            <a:r>
              <a:rPr lang="en-GB" altLang="es-AR"/>
              <a:t>Fourth Outline Level</a:t>
            </a:r>
          </a:p>
          <a:p>
            <a:pPr lvl="4"/>
            <a:r>
              <a:rPr lang="en-GB" altLang="es-AR"/>
              <a:t>Fifth Outline Level</a:t>
            </a:r>
          </a:p>
          <a:p>
            <a:pPr lvl="4"/>
            <a:r>
              <a:rPr lang="en-GB" altLang="es-AR"/>
              <a:t>Sixth Outline Level</a:t>
            </a:r>
          </a:p>
          <a:p>
            <a:pPr lvl="4"/>
            <a:r>
              <a:rPr lang="en-GB" altLang="es-AR"/>
              <a:t>Seventh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786AA74-0179-E10C-A5BF-BBAF0B6F586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5900">
              <a:buSzPct val="45000"/>
              <a:buFont typeface="Wingdings" panose="05000000000000000000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s-ES" altLang="es-AR"/>
          </a:p>
        </p:txBody>
      </p:sp>
      <p:sp>
        <p:nvSpPr>
          <p:cNvPr id="1028" name="Text Box 4">
            <a:extLst>
              <a:ext uri="{FF2B5EF4-FFF2-40B4-BE49-F238E27FC236}">
                <a16:creationId xmlns:a16="http://schemas.microsoft.com/office/drawing/2014/main" id="{BA991C18-C64D-41FC-C4BC-FEB7A53F2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BF157EA-6B95-D487-A568-3E1D0F7CF59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5900" algn="r">
              <a:buSzPct val="45000"/>
              <a:buFont typeface="Wingdings" panose="05000000000000000000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463577F1-AC53-48AF-9D92-A18E404ADF52}" type="slidenum">
              <a:rPr lang="es-ES" altLang="es-AR"/>
              <a:pPr/>
              <a:t>‹Nº›</a:t>
            </a:fld>
            <a:endParaRPr lang="es-ES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2CBA33F8-AD7A-E8E2-DD0E-58712ED75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5400"/>
            <a:ext cx="916781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512B6BF1-8A75-C4F9-8B07-6F024B64E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8" y="1650426"/>
            <a:ext cx="5295379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altLang="es-A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</a:t>
            </a: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altLang="es-A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altLang="es-A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altLang="es-A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altLang="es-A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glacier</a:t>
            </a: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altLang="es-A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</a:t>
            </a: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ES" altLang="es-A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altLang="es-A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altLang="es-A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climatic</a:t>
            </a: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altLang="es-A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forcings</a:t>
            </a: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altLang="es-A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</a:t>
            </a: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altLang="es-A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alt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B6468C3-C208-0D68-3102-23D635F39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981" y="5466850"/>
            <a:ext cx="5295379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ES" altLang="es-A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Mariano Masiokas</a:t>
            </a:r>
          </a:p>
          <a:p>
            <a:pPr algn="ctr">
              <a:buClrTx/>
              <a:buFontTx/>
              <a:buNone/>
            </a:pPr>
            <a:r>
              <a:rPr lang="es-ES" altLang="es-A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IANIGLA-CONICET</a:t>
            </a:r>
          </a:p>
          <a:p>
            <a:pPr algn="ctr">
              <a:buClrTx/>
              <a:buFontTx/>
              <a:buNone/>
            </a:pPr>
            <a:r>
              <a:rPr lang="es-ES" altLang="es-A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Mendoza, Argentina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9D88D36-A726-D161-E3F4-187B23C62A2C}"/>
              </a:ext>
            </a:extLst>
          </p:cNvPr>
          <p:cNvSpPr txBox="1"/>
          <p:nvPr/>
        </p:nvSpPr>
        <p:spPr>
          <a:xfrm>
            <a:off x="323528" y="1886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es-A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thoughts</a:t>
            </a:r>
            <a:endParaRPr lang="es-A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6302EE-B2FC-36C1-FF3E-C1CD06C83FF2}"/>
              </a:ext>
            </a:extLst>
          </p:cNvPr>
          <p:cNvSpPr txBox="1"/>
          <p:nvPr/>
        </p:nvSpPr>
        <p:spPr>
          <a:xfrm>
            <a:off x="107504" y="764704"/>
            <a:ext cx="88569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err="1">
                <a:solidFill>
                  <a:schemeClr val="tx1"/>
                </a:solidFill>
              </a:rPr>
              <a:t>The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Andean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glaciers</a:t>
            </a:r>
            <a:r>
              <a:rPr lang="es-AR" sz="2000" dirty="0">
                <a:solidFill>
                  <a:schemeClr val="tx1"/>
                </a:solidFill>
              </a:rPr>
              <a:t> are </a:t>
            </a:r>
            <a:r>
              <a:rPr lang="es-AR" sz="2000" dirty="0" err="1">
                <a:solidFill>
                  <a:schemeClr val="tx1"/>
                </a:solidFill>
              </a:rPr>
              <a:t>the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most</a:t>
            </a:r>
            <a:r>
              <a:rPr lang="es-AR" sz="2000" dirty="0">
                <a:solidFill>
                  <a:schemeClr val="tx1"/>
                </a:solidFill>
              </a:rPr>
              <a:t> diverse </a:t>
            </a:r>
            <a:r>
              <a:rPr lang="es-AR" sz="2000" dirty="0" err="1">
                <a:solidFill>
                  <a:schemeClr val="tx1"/>
                </a:solidFill>
              </a:rPr>
              <a:t>on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Earth</a:t>
            </a:r>
            <a:r>
              <a:rPr lang="es-AR" sz="2000" dirty="0">
                <a:solidFill>
                  <a:schemeClr val="tx1"/>
                </a:solidFill>
              </a:rPr>
              <a:t> and </a:t>
            </a:r>
            <a:r>
              <a:rPr lang="es-AR" sz="2000" dirty="0" err="1">
                <a:solidFill>
                  <a:schemeClr val="tx1"/>
                </a:solidFill>
              </a:rPr>
              <a:t>result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from</a:t>
            </a:r>
            <a:r>
              <a:rPr lang="es-AR" sz="2000" dirty="0">
                <a:solidFill>
                  <a:schemeClr val="tx1"/>
                </a:solidFill>
              </a:rPr>
              <a:t> a </a:t>
            </a:r>
            <a:r>
              <a:rPr lang="es-AR" sz="2000" dirty="0" err="1">
                <a:solidFill>
                  <a:schemeClr val="tx1"/>
                </a:solidFill>
              </a:rPr>
              <a:t>wide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variety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of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climatic</a:t>
            </a:r>
            <a:r>
              <a:rPr lang="es-AR" sz="2000" dirty="0">
                <a:solidFill>
                  <a:schemeClr val="tx1"/>
                </a:solidFill>
              </a:rPr>
              <a:t> and </a:t>
            </a:r>
            <a:r>
              <a:rPr lang="es-AR" sz="2000" dirty="0" err="1">
                <a:solidFill>
                  <a:schemeClr val="tx1"/>
                </a:solidFill>
              </a:rPr>
              <a:t>topographic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conditions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</a:p>
          <a:p>
            <a:endParaRPr lang="es-AR" sz="2000" dirty="0">
              <a:solidFill>
                <a:schemeClr val="tx1"/>
              </a:solidFill>
            </a:endParaRPr>
          </a:p>
          <a:p>
            <a:r>
              <a:rPr lang="es-AR" sz="2000" dirty="0" err="1">
                <a:solidFill>
                  <a:schemeClr val="tx1"/>
                </a:solidFill>
              </a:rPr>
              <a:t>The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current</a:t>
            </a:r>
            <a:r>
              <a:rPr lang="es-AR" sz="2000" dirty="0">
                <a:solidFill>
                  <a:schemeClr val="tx1"/>
                </a:solidFill>
              </a:rPr>
              <a:t> status and </a:t>
            </a:r>
            <a:r>
              <a:rPr lang="es-AR" sz="2000" dirty="0" err="1">
                <a:solidFill>
                  <a:schemeClr val="tx1"/>
                </a:solidFill>
              </a:rPr>
              <a:t>recent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variations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of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Andean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glaciers</a:t>
            </a:r>
            <a:r>
              <a:rPr lang="es-AR" sz="2000" dirty="0">
                <a:solidFill>
                  <a:schemeClr val="tx1"/>
                </a:solidFill>
              </a:rPr>
              <a:t> are </a:t>
            </a:r>
            <a:r>
              <a:rPr lang="es-AR" sz="2000" dirty="0" err="1">
                <a:solidFill>
                  <a:schemeClr val="tx1"/>
                </a:solidFill>
              </a:rPr>
              <a:t>well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documented</a:t>
            </a:r>
            <a:endParaRPr lang="es-AR" sz="2000" dirty="0">
              <a:solidFill>
                <a:schemeClr val="tx1"/>
              </a:solidFill>
            </a:endParaRPr>
          </a:p>
          <a:p>
            <a:endParaRPr lang="es-AR" sz="2000" dirty="0">
              <a:solidFill>
                <a:schemeClr val="tx1"/>
              </a:solidFill>
            </a:endParaRPr>
          </a:p>
          <a:p>
            <a:r>
              <a:rPr lang="es-AR" sz="2000" dirty="0" err="1">
                <a:solidFill>
                  <a:schemeClr val="tx1"/>
                </a:solidFill>
              </a:rPr>
              <a:t>The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glacier-climate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relationships</a:t>
            </a:r>
            <a:r>
              <a:rPr lang="es-AR" sz="2000" dirty="0">
                <a:solidFill>
                  <a:schemeClr val="tx1"/>
                </a:solidFill>
              </a:rPr>
              <a:t> are </a:t>
            </a:r>
            <a:r>
              <a:rPr lang="es-AR" sz="2000" dirty="0" err="1">
                <a:solidFill>
                  <a:schemeClr val="tx1"/>
                </a:solidFill>
              </a:rPr>
              <a:t>complex</a:t>
            </a:r>
            <a:r>
              <a:rPr lang="es-AR" sz="2000" dirty="0">
                <a:solidFill>
                  <a:schemeClr val="tx1"/>
                </a:solidFill>
              </a:rPr>
              <a:t> and </a:t>
            </a:r>
            <a:r>
              <a:rPr lang="es-AR" sz="2000" dirty="0" err="1">
                <a:solidFill>
                  <a:schemeClr val="tx1"/>
                </a:solidFill>
              </a:rPr>
              <a:t>vary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across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the</a:t>
            </a:r>
            <a:r>
              <a:rPr lang="es-AR" sz="2000" dirty="0">
                <a:solidFill>
                  <a:schemeClr val="tx1"/>
                </a:solidFill>
              </a:rPr>
              <a:t> Andes</a:t>
            </a:r>
          </a:p>
          <a:p>
            <a:endParaRPr lang="es-AR" sz="2000" dirty="0">
              <a:solidFill>
                <a:schemeClr val="tx1"/>
              </a:solidFill>
            </a:endParaRPr>
          </a:p>
          <a:p>
            <a:r>
              <a:rPr lang="es-AR" sz="2000" dirty="0">
                <a:solidFill>
                  <a:schemeClr val="tx1"/>
                </a:solidFill>
              </a:rPr>
              <a:t>High-</a:t>
            </a:r>
            <a:r>
              <a:rPr lang="es-AR" sz="2000" dirty="0" err="1">
                <a:solidFill>
                  <a:schemeClr val="tx1"/>
                </a:solidFill>
              </a:rPr>
              <a:t>resolution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climate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modelling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could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help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to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better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resolve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the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spatio</a:t>
            </a:r>
            <a:r>
              <a:rPr lang="es-AR" sz="2000" dirty="0">
                <a:solidFill>
                  <a:schemeClr val="tx1"/>
                </a:solidFill>
              </a:rPr>
              <a:t>-temporal </a:t>
            </a:r>
            <a:r>
              <a:rPr lang="es-AR" sz="2000" dirty="0" err="1">
                <a:solidFill>
                  <a:schemeClr val="tx1"/>
                </a:solidFill>
              </a:rPr>
              <a:t>variability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of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key</a:t>
            </a:r>
            <a:r>
              <a:rPr lang="es-AR" sz="2000" dirty="0">
                <a:solidFill>
                  <a:schemeClr val="tx1"/>
                </a:solidFill>
              </a:rPr>
              <a:t> variables </a:t>
            </a:r>
            <a:r>
              <a:rPr lang="es-AR" sz="2000" dirty="0" err="1">
                <a:solidFill>
                  <a:schemeClr val="tx1"/>
                </a:solidFill>
              </a:rPr>
              <a:t>affecting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glaciers</a:t>
            </a:r>
            <a:endParaRPr lang="es-AR" sz="2000" dirty="0">
              <a:solidFill>
                <a:schemeClr val="tx1"/>
              </a:solidFill>
            </a:endParaRPr>
          </a:p>
          <a:p>
            <a:endParaRPr lang="es-AR" sz="2000" dirty="0">
              <a:solidFill>
                <a:schemeClr val="tx1"/>
              </a:solidFill>
            </a:endParaRPr>
          </a:p>
          <a:p>
            <a:r>
              <a:rPr lang="es-AR" sz="2000" dirty="0" err="1">
                <a:solidFill>
                  <a:schemeClr val="tx1"/>
                </a:solidFill>
              </a:rPr>
              <a:t>This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would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also</a:t>
            </a:r>
            <a:r>
              <a:rPr lang="es-AR" sz="2000" dirty="0">
                <a:solidFill>
                  <a:schemeClr val="tx1"/>
                </a:solidFill>
              </a:rPr>
              <a:t> be </a:t>
            </a:r>
            <a:r>
              <a:rPr lang="es-AR" sz="2000" dirty="0" err="1">
                <a:solidFill>
                  <a:schemeClr val="tx1"/>
                </a:solidFill>
              </a:rPr>
              <a:t>useful</a:t>
            </a:r>
            <a:r>
              <a:rPr lang="es-AR" sz="2000" dirty="0">
                <a:solidFill>
                  <a:schemeClr val="tx1"/>
                </a:solidFill>
              </a:rPr>
              <a:t> and </a:t>
            </a:r>
            <a:r>
              <a:rPr lang="es-AR" sz="2000" dirty="0" err="1">
                <a:solidFill>
                  <a:schemeClr val="tx1"/>
                </a:solidFill>
              </a:rPr>
              <a:t>relevant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for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s-AR" sz="2000" dirty="0" err="1">
                <a:solidFill>
                  <a:schemeClr val="tx1"/>
                </a:solidFill>
              </a:rPr>
              <a:t>Validation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of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climate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model</a:t>
            </a:r>
            <a:r>
              <a:rPr lang="es-AR" sz="2000" dirty="0">
                <a:solidFill>
                  <a:schemeClr val="tx1"/>
                </a:solidFill>
              </a:rPr>
              <a:t> outputs in </a:t>
            </a:r>
            <a:r>
              <a:rPr lang="es-AR" sz="2000" dirty="0" err="1">
                <a:solidFill>
                  <a:schemeClr val="tx1"/>
                </a:solidFill>
              </a:rPr>
              <a:t>complex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terrain</a:t>
            </a:r>
            <a:endParaRPr lang="es-AR" sz="20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s-AR" sz="2000" dirty="0" err="1">
                <a:solidFill>
                  <a:schemeClr val="tx1"/>
                </a:solidFill>
              </a:rPr>
              <a:t>Improved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understanding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of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glacier-climate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relationships</a:t>
            </a:r>
            <a:endParaRPr lang="es-AR" sz="20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s-AR" sz="2000" dirty="0" err="1">
                <a:solidFill>
                  <a:schemeClr val="tx1"/>
                </a:solidFill>
              </a:rPr>
              <a:t>Better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glaciological</a:t>
            </a:r>
            <a:r>
              <a:rPr lang="es-AR" sz="2000" dirty="0">
                <a:solidFill>
                  <a:schemeClr val="tx1"/>
                </a:solidFill>
              </a:rPr>
              <a:t> and </a:t>
            </a:r>
            <a:r>
              <a:rPr lang="es-AR" sz="2000" dirty="0" err="1">
                <a:solidFill>
                  <a:schemeClr val="tx1"/>
                </a:solidFill>
              </a:rPr>
              <a:t>hydrological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models</a:t>
            </a:r>
            <a:endParaRPr lang="es-AR" sz="20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s-AR" sz="2000" dirty="0" err="1">
                <a:solidFill>
                  <a:schemeClr val="tx1"/>
                </a:solidFill>
              </a:rPr>
              <a:t>Improved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estimations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of</a:t>
            </a:r>
            <a:r>
              <a:rPr lang="es-AR" sz="2000" dirty="0">
                <a:solidFill>
                  <a:schemeClr val="tx1"/>
                </a:solidFill>
              </a:rPr>
              <a:t> future </a:t>
            </a:r>
            <a:r>
              <a:rPr lang="es-AR" sz="2000" dirty="0" err="1">
                <a:solidFill>
                  <a:schemeClr val="tx1"/>
                </a:solidFill>
              </a:rPr>
              <a:t>scenarios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for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Andean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water</a:t>
            </a:r>
            <a:r>
              <a:rPr lang="es-AR" sz="2000" dirty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resources</a:t>
            </a:r>
            <a:endParaRPr lang="es-AR" sz="20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s-AR" sz="2000" dirty="0">
                <a:solidFill>
                  <a:schemeClr val="tx1"/>
                </a:solidFill>
              </a:rPr>
              <a:t>…  </a:t>
            </a:r>
          </a:p>
        </p:txBody>
      </p:sp>
    </p:spTree>
    <p:extLst>
      <p:ext uri="{BB962C8B-B14F-4D97-AF65-F5344CB8AC3E}">
        <p14:creationId xmlns:p14="http://schemas.microsoft.com/office/powerpoint/2010/main" val="2474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>
            <a:extLst>
              <a:ext uri="{FF2B5EF4-FFF2-40B4-BE49-F238E27FC236}">
                <a16:creationId xmlns:a16="http://schemas.microsoft.com/office/drawing/2014/main" id="{E21CCAC1-3ED6-7B37-3733-EBA72ACE9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601200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D35B979-128D-F00B-3D72-28C655ADA0DE}"/>
              </a:ext>
            </a:extLst>
          </p:cNvPr>
          <p:cNvSpPr txBox="1"/>
          <p:nvPr/>
        </p:nvSpPr>
        <p:spPr>
          <a:xfrm>
            <a:off x="611560" y="260648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endParaRPr lang="es-A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A9BFBF-FDDD-A039-9ED0-E3C27BF87301}"/>
              </a:ext>
            </a:extLst>
          </p:cNvPr>
          <p:cNvSpPr txBox="1"/>
          <p:nvPr/>
        </p:nvSpPr>
        <p:spPr>
          <a:xfrm>
            <a:off x="4788024" y="6270411"/>
            <a:ext cx="3678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Cerro Aconcagua,6962 m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Mendoza, Argentina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0" descr="Diagrama&#10;&#10;Descripción generada automáticamente">
            <a:extLst>
              <a:ext uri="{FF2B5EF4-FFF2-40B4-BE49-F238E27FC236}">
                <a16:creationId xmlns:a16="http://schemas.microsoft.com/office/drawing/2014/main" id="{A8052DC1-5BB9-7813-45CE-2827B7F45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3" b="1009"/>
          <a:stretch/>
        </p:blipFill>
        <p:spPr bwMode="auto">
          <a:xfrm>
            <a:off x="-19319" y="23571"/>
            <a:ext cx="914398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915" r="2000" b="13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17C3B38-3A01-8ED9-BDE4-46D25D793AB5}"/>
              </a:ext>
            </a:extLst>
          </p:cNvPr>
          <p:cNvSpPr txBox="1"/>
          <p:nvPr/>
        </p:nvSpPr>
        <p:spPr>
          <a:xfrm>
            <a:off x="6876256" y="573325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Garreaud</a:t>
            </a:r>
            <a:r>
              <a:rPr lang="es-AR" dirty="0"/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51203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8D9AD30-7AE6-5AE4-619D-6A03EF32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17801" r="33462" b="-399"/>
          <a:stretch/>
        </p:blipFill>
        <p:spPr>
          <a:xfrm>
            <a:off x="1259632" y="-1"/>
            <a:ext cx="5616624" cy="69037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315D0F6-4860-D5A4-ABAA-FA8E88537E81}"/>
              </a:ext>
            </a:extLst>
          </p:cNvPr>
          <p:cNvSpPr txBox="1"/>
          <p:nvPr/>
        </p:nvSpPr>
        <p:spPr>
          <a:xfrm>
            <a:off x="6588224" y="620769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tx1"/>
                </a:solidFill>
              </a:rPr>
              <a:t>UNESCO 2018</a:t>
            </a:r>
          </a:p>
        </p:txBody>
      </p:sp>
    </p:spTree>
    <p:extLst>
      <p:ext uri="{BB962C8B-B14F-4D97-AF65-F5344CB8AC3E}">
        <p14:creationId xmlns:p14="http://schemas.microsoft.com/office/powerpoint/2010/main" val="103952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D11BC7-645D-052D-D9AC-AB22026E7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17801" r="33462" b="1001"/>
          <a:stretch/>
        </p:blipFill>
        <p:spPr>
          <a:xfrm>
            <a:off x="1619672" y="32546"/>
            <a:ext cx="5616624" cy="678675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6C7F69D-0BD1-95E9-7ADC-93A6495F8568}"/>
              </a:ext>
            </a:extLst>
          </p:cNvPr>
          <p:cNvSpPr txBox="1"/>
          <p:nvPr/>
        </p:nvSpPr>
        <p:spPr>
          <a:xfrm>
            <a:off x="-16728" y="635763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tx1"/>
                </a:solidFill>
              </a:rPr>
              <a:t>UNESCO 2018</a:t>
            </a:r>
          </a:p>
        </p:txBody>
      </p:sp>
    </p:spTree>
    <p:extLst>
      <p:ext uri="{BB962C8B-B14F-4D97-AF65-F5344CB8AC3E}">
        <p14:creationId xmlns:p14="http://schemas.microsoft.com/office/powerpoint/2010/main" val="111224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n 2"/>
          <p:cNvPicPr/>
          <p:nvPr/>
        </p:nvPicPr>
        <p:blipFill rotWithShape="1">
          <a:blip r:embed="rId2"/>
          <a:srcRect l="16236" t="22957" r="21000" b="42448"/>
          <a:stretch/>
        </p:blipFill>
        <p:spPr>
          <a:xfrm>
            <a:off x="107504" y="0"/>
            <a:ext cx="4632863" cy="1243528"/>
          </a:xfrm>
          <a:prstGeom prst="rect">
            <a:avLst/>
          </a:prstGeom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94D2DDC-E360-9558-5821-41E0E4576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29" t="26055" r="42063" b="3003"/>
          <a:stretch/>
        </p:blipFill>
        <p:spPr>
          <a:xfrm>
            <a:off x="1115616" y="1124744"/>
            <a:ext cx="5760640" cy="56831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n 202"/>
          <p:cNvPicPr/>
          <p:nvPr/>
        </p:nvPicPr>
        <p:blipFill rotWithShape="1">
          <a:blip r:embed="rId2"/>
          <a:srcRect l="10692" t="24793" r="37449" b="31978"/>
          <a:stretch/>
        </p:blipFill>
        <p:spPr>
          <a:xfrm>
            <a:off x="23428" y="230170"/>
            <a:ext cx="6204755" cy="2982806"/>
          </a:xfrm>
          <a:prstGeom prst="rect">
            <a:avLst/>
          </a:prstGeom>
          <a:ln>
            <a:noFill/>
          </a:ln>
        </p:spPr>
      </p:pic>
      <p:pic>
        <p:nvPicPr>
          <p:cNvPr id="3" name="Imagen 2" descr="Gráfico, Mapa, Gráfico de dispersión&#10;&#10;Descripción generada automáticamente">
            <a:extLst>
              <a:ext uri="{FF2B5EF4-FFF2-40B4-BE49-F238E27FC236}">
                <a16:creationId xmlns:a16="http://schemas.microsoft.com/office/drawing/2014/main" id="{B7E1537B-BD99-B765-13E6-C8C04BC55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18" y="2296914"/>
            <a:ext cx="5783164" cy="4138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A7035995-9084-06FF-65FC-9592E9C21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0750"/>
            <a:ext cx="9124990" cy="596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03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B34E46C1-71FD-BCE8-E745-59652E51C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552450"/>
            <a:ext cx="523557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6" name="Text Box 2">
            <a:extLst>
              <a:ext uri="{FF2B5EF4-FFF2-40B4-BE49-F238E27FC236}">
                <a16:creationId xmlns:a16="http://schemas.microsoft.com/office/drawing/2014/main" id="{FE04F700-A9AE-5B68-5C13-8748D53AD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1371600"/>
            <a:ext cx="62739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altLang="es-AR" dirty="0"/>
              <a:t>RH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7F9F346A-F0B5-2B9D-820F-E474504DD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2551113"/>
            <a:ext cx="5857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altLang="es-AR"/>
              <a:t>PP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6BBC440A-620E-9913-6E89-0F37D05EC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017713"/>
            <a:ext cx="3667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altLang="es-AR"/>
              <a:t>T</a:t>
            </a:r>
          </a:p>
        </p:txBody>
      </p:sp>
      <p:sp>
        <p:nvSpPr>
          <p:cNvPr id="36869" name="Line 5">
            <a:extLst>
              <a:ext uri="{FF2B5EF4-FFF2-40B4-BE49-F238E27FC236}">
                <a16:creationId xmlns:a16="http://schemas.microsoft.com/office/drawing/2014/main" id="{4F47C028-E2F3-33AC-AA0E-F8ED7E3DFE9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1636713"/>
            <a:ext cx="1295400" cy="4968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36870" name="Line 6">
            <a:extLst>
              <a:ext uri="{FF2B5EF4-FFF2-40B4-BE49-F238E27FC236}">
                <a16:creationId xmlns:a16="http://schemas.microsoft.com/office/drawing/2014/main" id="{CD3A7896-77C8-66BF-2FBA-B108556E0F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2284413"/>
            <a:ext cx="1371600" cy="396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36871" name="Line 7">
            <a:extLst>
              <a:ext uri="{FF2B5EF4-FFF2-40B4-BE49-F238E27FC236}">
                <a16:creationId xmlns:a16="http://schemas.microsoft.com/office/drawing/2014/main" id="{DF1EE562-23E2-46E2-8D11-7A928DABBA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2513013"/>
            <a:ext cx="990600" cy="2682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C9ACE2A6-CD73-A770-20B7-8C3F8FACC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76200"/>
            <a:ext cx="606663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altLang="es-A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Climatic</a:t>
            </a:r>
            <a:r>
              <a:rPr lang="es-ES" altLang="es-A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altLang="es-A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conditions</a:t>
            </a:r>
            <a:r>
              <a:rPr lang="es-ES" altLang="es-A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at </a:t>
            </a:r>
            <a:r>
              <a:rPr lang="es-ES" altLang="es-A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glacier</a:t>
            </a:r>
            <a:r>
              <a:rPr lang="es-ES" altLang="es-A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sites </a:t>
            </a:r>
            <a:r>
              <a:rPr lang="es-ES" altLang="es-A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across</a:t>
            </a:r>
            <a:r>
              <a:rPr lang="es-ES" altLang="es-A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altLang="es-A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" altLang="es-A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Andes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4D626748-CDBF-0C52-AA04-F039B6E58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381328"/>
            <a:ext cx="883590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altLang="es-AR" sz="1400" dirty="0"/>
              <a:t>Sagredo &amp; Lowell, 2012. </a:t>
            </a:r>
            <a:r>
              <a:rPr lang="es-ES" altLang="es-AR" sz="1400" dirty="0" err="1"/>
              <a:t>Climatology</a:t>
            </a:r>
            <a:r>
              <a:rPr lang="es-ES" altLang="es-AR" sz="1400" dirty="0"/>
              <a:t> </a:t>
            </a:r>
            <a:r>
              <a:rPr lang="es-ES" altLang="es-AR" sz="1400" dirty="0" err="1"/>
              <a:t>of</a:t>
            </a:r>
            <a:r>
              <a:rPr lang="es-ES" altLang="es-AR" sz="1400" dirty="0"/>
              <a:t> </a:t>
            </a:r>
            <a:r>
              <a:rPr lang="es-ES" altLang="es-AR" sz="1400" dirty="0" err="1"/>
              <a:t>Andean</a:t>
            </a:r>
            <a:r>
              <a:rPr lang="es-ES" altLang="es-AR" sz="1400" dirty="0"/>
              <a:t> </a:t>
            </a:r>
            <a:r>
              <a:rPr lang="es-ES" altLang="es-AR" sz="1400" dirty="0" err="1"/>
              <a:t>glaciers</a:t>
            </a:r>
            <a:r>
              <a:rPr lang="es-ES" altLang="es-AR" sz="1400" dirty="0"/>
              <a:t>: A </a:t>
            </a:r>
            <a:r>
              <a:rPr lang="es-ES" altLang="es-AR" sz="1400" dirty="0" err="1"/>
              <a:t>framework</a:t>
            </a:r>
            <a:r>
              <a:rPr lang="es-ES" altLang="es-AR" sz="1400" dirty="0"/>
              <a:t> </a:t>
            </a:r>
            <a:r>
              <a:rPr lang="es-ES" altLang="es-AR" sz="1400" dirty="0" err="1"/>
              <a:t>to</a:t>
            </a:r>
            <a:r>
              <a:rPr lang="es-ES" altLang="es-AR" sz="1400" dirty="0"/>
              <a:t> </a:t>
            </a:r>
            <a:r>
              <a:rPr lang="es-ES" altLang="es-AR" sz="1400" dirty="0" err="1"/>
              <a:t>understand</a:t>
            </a:r>
            <a:r>
              <a:rPr lang="es-ES" altLang="es-AR" sz="1400" dirty="0"/>
              <a:t> </a:t>
            </a:r>
            <a:r>
              <a:rPr lang="es-ES" altLang="es-AR" sz="1400" dirty="0" err="1"/>
              <a:t>glacier</a:t>
            </a:r>
            <a:r>
              <a:rPr lang="es-ES" altLang="es-AR" sz="1400" dirty="0"/>
              <a:t> response </a:t>
            </a:r>
            <a:r>
              <a:rPr lang="es-ES" altLang="es-AR" sz="1400" dirty="0" err="1"/>
              <a:t>to</a:t>
            </a:r>
            <a:r>
              <a:rPr lang="es-ES" altLang="es-AR" sz="1400" dirty="0"/>
              <a:t> </a:t>
            </a:r>
            <a:r>
              <a:rPr lang="es-ES" altLang="es-AR" sz="1400" dirty="0" err="1"/>
              <a:t>climate</a:t>
            </a:r>
            <a:r>
              <a:rPr lang="es-ES" altLang="es-AR" sz="1400" dirty="0"/>
              <a:t> </a:t>
            </a:r>
            <a:r>
              <a:rPr lang="es-ES" altLang="es-AR" sz="1400" dirty="0" err="1"/>
              <a:t>change</a:t>
            </a:r>
            <a:r>
              <a:rPr lang="es-ES" altLang="es-AR" sz="1400" dirty="0"/>
              <a:t>. Global and </a:t>
            </a:r>
            <a:r>
              <a:rPr lang="es-ES" altLang="es-AR" sz="1400" dirty="0" err="1"/>
              <a:t>Planetary</a:t>
            </a:r>
            <a:r>
              <a:rPr lang="es-ES" altLang="es-AR" sz="1400" dirty="0"/>
              <a:t> Change 86-87, 101-109.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0EBD25-2277-4B4E-8D46-4D070F6FC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71" t="16444" r="62743" b="13869"/>
          <a:stretch/>
        </p:blipFill>
        <p:spPr>
          <a:xfrm>
            <a:off x="251520" y="-1"/>
            <a:ext cx="2719529" cy="649177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03040B8-F988-1D68-1D67-23ED55B0975B}"/>
              </a:ext>
            </a:extLst>
          </p:cNvPr>
          <p:cNvSpPr txBox="1"/>
          <p:nvPr/>
        </p:nvSpPr>
        <p:spPr>
          <a:xfrm>
            <a:off x="7499757" y="6106416"/>
            <a:ext cx="1644244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52" dirty="0"/>
              <a:t>Caro et al. 2021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DC693B-3512-C2F6-F861-E6898A441F93}"/>
              </a:ext>
            </a:extLst>
          </p:cNvPr>
          <p:cNvSpPr txBox="1"/>
          <p:nvPr/>
        </p:nvSpPr>
        <p:spPr>
          <a:xfrm>
            <a:off x="6948264" y="6372000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600" dirty="0">
                <a:solidFill>
                  <a:schemeClr val="tx1"/>
                </a:solidFill>
              </a:rPr>
              <a:t>Caro et al. 2021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358A76-CA6B-54FA-73A9-6A1E22EA0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38" t="16444" r="23519" b="10324"/>
          <a:stretch/>
        </p:blipFill>
        <p:spPr>
          <a:xfrm>
            <a:off x="3203848" y="-27384"/>
            <a:ext cx="2013643" cy="68577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320614-95FC-4ABB-0098-96A3CC0A8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38" t="16444" r="45194" b="71313"/>
          <a:stretch/>
        </p:blipFill>
        <p:spPr>
          <a:xfrm>
            <a:off x="5450290" y="19463"/>
            <a:ext cx="2448273" cy="151559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24185F9-4821-61DC-AB0F-779E14D5D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68" t="21907" r="18970" b="13763"/>
          <a:stretch/>
        </p:blipFill>
        <p:spPr>
          <a:xfrm>
            <a:off x="5466316" y="4149080"/>
            <a:ext cx="3668171" cy="215058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7EEB187-40CB-05D9-5C3D-EE89AEE2FC4E}"/>
              </a:ext>
            </a:extLst>
          </p:cNvPr>
          <p:cNvSpPr/>
          <p:nvPr/>
        </p:nvSpPr>
        <p:spPr bwMode="auto">
          <a:xfrm>
            <a:off x="2483768" y="0"/>
            <a:ext cx="710566" cy="66693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A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7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A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A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4287</TotalTime>
  <Words>186</Words>
  <Application>Microsoft Office PowerPoint</Application>
  <PresentationFormat>Presentación en pantalla (4:3)</PresentationFormat>
  <Paragraphs>35</Paragraphs>
  <Slides>11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ricardo</dc:creator>
  <cp:lastModifiedBy>Mariano Masiokas</cp:lastModifiedBy>
  <cp:revision>231</cp:revision>
  <cp:lastPrinted>1601-01-01T00:00:00Z</cp:lastPrinted>
  <dcterms:created xsi:type="dcterms:W3CDTF">2008-09-22T23:00:17Z</dcterms:created>
  <dcterms:modified xsi:type="dcterms:W3CDTF">2022-09-08T11:55:17Z</dcterms:modified>
</cp:coreProperties>
</file>