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980" r:id="rId3"/>
    <p:sldId id="1038" r:id="rId4"/>
    <p:sldId id="257" r:id="rId5"/>
    <p:sldId id="258" r:id="rId6"/>
    <p:sldId id="356" r:id="rId7"/>
    <p:sldId id="362" r:id="rId8"/>
    <p:sldId id="1039" r:id="rId9"/>
    <p:sldId id="1040" r:id="rId10"/>
    <p:sldId id="259" r:id="rId11"/>
    <p:sldId id="1041" r:id="rId12"/>
    <p:sldId id="267" r:id="rId13"/>
    <p:sldId id="1042" r:id="rId14"/>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532313-C358-A74D-B848-00C710B784CB}" v="43" dt="2022-09-07T17:45:41.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32"/>
    <p:restoredTop sz="95833"/>
  </p:normalViewPr>
  <p:slideViewPr>
    <p:cSldViewPr snapToGrid="0" snapToObjects="1">
      <p:cViewPr varScale="1">
        <p:scale>
          <a:sx n="107" d="100"/>
          <a:sy n="107" d="100"/>
        </p:scale>
        <p:origin x="10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2EC00-30FC-C14C-BA33-0159B953A126}" type="datetimeFigureOut">
              <a:rPr lang="en-NO" smtClean="0"/>
              <a:t>07/09/2022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1325A-F0FD-7044-A824-B6DC37A56CB4}" type="slidenum">
              <a:rPr lang="en-NO" smtClean="0"/>
              <a:t>‹#›</a:t>
            </a:fld>
            <a:endParaRPr lang="en-NO"/>
          </a:p>
        </p:txBody>
      </p:sp>
    </p:spTree>
    <p:extLst>
      <p:ext uri="{BB962C8B-B14F-4D97-AF65-F5344CB8AC3E}">
        <p14:creationId xmlns:p14="http://schemas.microsoft.com/office/powerpoint/2010/main" val="3488868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f4e8e4a3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f4e8e4a3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24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Pdf of the fractional contribution to the total precipitation for JJA. The model uncertainty contribution to total uncertainty is indicated in blue for RCM and is in average around 46% while for CPM in red is of 30%  and drops at ~20% for extremes while for the RCMs is stable at ~50%.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convergence in CPMs is likely to be linked to the explicit representation of convection. In fact, in DJF the model uncertainty can explain only between 32% and 35% of the total uncertainty for both CPMs and RCMs in either time slices and all precipitation intensities.</a:t>
            </a:r>
            <a:endParaRPr lang="en-GB"/>
          </a:p>
        </p:txBody>
      </p:sp>
      <p:sp>
        <p:nvSpPr>
          <p:cNvPr id="4" name="Slide Number Placeholder 3"/>
          <p:cNvSpPr>
            <a:spLocks noGrp="1"/>
          </p:cNvSpPr>
          <p:nvPr>
            <p:ph type="sldNum" sz="quarter" idx="5"/>
          </p:nvPr>
        </p:nvSpPr>
        <p:spPr/>
        <p:txBody>
          <a:bodyPr/>
          <a:lstStyle/>
          <a:p>
            <a:fld id="{D262B7FA-AB46-4993-BA79-F306F77A2046}" type="slidenum">
              <a:rPr lang="en-GB" smtClean="0"/>
              <a:t>7</a:t>
            </a:fld>
            <a:endParaRPr lang="en-GB"/>
          </a:p>
        </p:txBody>
      </p:sp>
    </p:spTree>
    <p:extLst>
      <p:ext uri="{BB962C8B-B14F-4D97-AF65-F5344CB8AC3E}">
        <p14:creationId xmlns:p14="http://schemas.microsoft.com/office/powerpoint/2010/main" val="97231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Using a physically-based algorithm to separate precipitation types we show that, despite strong overall drying in the greater Alpine region (most pronounced in the summer months), there are singificant increasess in convective extremes (intensity, duration, frequency). Although present in all seasons this shift is most pronounced in the summer -&gt; fall months.  </a:t>
            </a:r>
            <a:r>
              <a:rPr lang="en-NO"/>
              <a:t>We surther show that the largests contributions, across all scales, to the total precipitation changes in the Apline region come from convective preciptation and not orographic or stratiform. </a:t>
            </a:r>
            <a:endParaRPr lang="en-NO" dirty="0"/>
          </a:p>
        </p:txBody>
      </p:sp>
      <p:sp>
        <p:nvSpPr>
          <p:cNvPr id="4" name="Slide Number Placeholder 3"/>
          <p:cNvSpPr>
            <a:spLocks noGrp="1"/>
          </p:cNvSpPr>
          <p:nvPr>
            <p:ph type="sldNum" sz="quarter" idx="5"/>
          </p:nvPr>
        </p:nvSpPr>
        <p:spPr/>
        <p:txBody>
          <a:bodyPr/>
          <a:lstStyle/>
          <a:p>
            <a:fld id="{126AD0F0-90F9-BA44-B56F-78439B85B21A}" type="slidenum">
              <a:rPr lang="en-NO" smtClean="0"/>
              <a:t>10</a:t>
            </a:fld>
            <a:endParaRPr lang="en-NO"/>
          </a:p>
        </p:txBody>
      </p:sp>
    </p:spTree>
    <p:extLst>
      <p:ext uri="{BB962C8B-B14F-4D97-AF65-F5344CB8AC3E}">
        <p14:creationId xmlns:p14="http://schemas.microsoft.com/office/powerpoint/2010/main" val="17802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45E7-6DC6-B14A-AD0E-E89E653B39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472BA0E-B63E-D84B-A576-DE268D0A3C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B33BDC-9AD6-3845-875A-75D4CB881B3A}"/>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5" name="Footer Placeholder 4">
            <a:extLst>
              <a:ext uri="{FF2B5EF4-FFF2-40B4-BE49-F238E27FC236}">
                <a16:creationId xmlns:a16="http://schemas.microsoft.com/office/drawing/2014/main" id="{78B803D7-899A-5044-B87B-CC0570E9B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74446-2BA5-3A43-B766-8E78EDE7166A}"/>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207650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9FF0-D44E-A349-8ADE-60305BBFFF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B821D56-5E6A-6941-82D1-1ACE42587C0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DBFBB5-3057-F44F-8FE8-EEF5E355151A}"/>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5" name="Footer Placeholder 4">
            <a:extLst>
              <a:ext uri="{FF2B5EF4-FFF2-40B4-BE49-F238E27FC236}">
                <a16:creationId xmlns:a16="http://schemas.microsoft.com/office/drawing/2014/main" id="{B1559E3B-D55A-AB47-8ACE-BE0F74C41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9C0CB-C980-9649-9E2A-5790B210D13E}"/>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1425342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833938-539C-C140-A678-D6F0BEE8F41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C8FA1F-B3DD-C847-8525-4A12028D39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6C2ECB-50B7-2046-8C27-9DD4E5775ADC}"/>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5" name="Footer Placeholder 4">
            <a:extLst>
              <a:ext uri="{FF2B5EF4-FFF2-40B4-BE49-F238E27FC236}">
                <a16:creationId xmlns:a16="http://schemas.microsoft.com/office/drawing/2014/main" id="{D03962B9-21EB-6040-98D1-0DEB83411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A33DA-4DE6-7E41-A9D7-F76025E51E0A}"/>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331792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pic>
        <p:nvPicPr>
          <p:cNvPr id="7" name="Immagin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95850" y="6315075"/>
            <a:ext cx="7296151" cy="542926"/>
          </a:xfrm>
          <a:prstGeom prst="rect">
            <a:avLst/>
          </a:prstGeom>
        </p:spPr>
      </p:pic>
      <p:sp>
        <p:nvSpPr>
          <p:cNvPr id="6" name="Segnaposto numero diapositiva 5"/>
          <p:cNvSpPr>
            <a:spLocks noGrp="1"/>
          </p:cNvSpPr>
          <p:nvPr>
            <p:ph type="sldNum" sz="quarter" idx="12"/>
          </p:nvPr>
        </p:nvSpPr>
        <p:spPr>
          <a:xfrm>
            <a:off x="8610600" y="6441022"/>
            <a:ext cx="2743200" cy="365125"/>
          </a:xfrm>
        </p:spPr>
        <p:txBody>
          <a:bodyPr/>
          <a:lstStyle>
            <a:lvl1pPr>
              <a:defRPr>
                <a:solidFill>
                  <a:schemeClr val="bg1"/>
                </a:solidFill>
                <a:latin typeface="Bodoni BE Regular"/>
              </a:defRPr>
            </a:lvl1pPr>
          </a:lstStyle>
          <a:p>
            <a:fld id="{C5601B2F-97DD-42B6-9DEF-B34C5CB3959F}" type="slidenum">
              <a:rPr lang="it-IT" smtClean="0"/>
              <a:pPr/>
              <a:t>‹#›</a:t>
            </a:fld>
            <a:endParaRPr lang="it-IT"/>
          </a:p>
        </p:txBody>
      </p:sp>
      <p:pic>
        <p:nvPicPr>
          <p:cNvPr id="8" name="Immagine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6315075"/>
            <a:ext cx="7296151" cy="542926"/>
          </a:xfrm>
          <a:prstGeom prst="rect">
            <a:avLst/>
          </a:prstGeom>
        </p:spPr>
      </p:pic>
      <p:sp>
        <p:nvSpPr>
          <p:cNvPr id="9" name="Segnaposto piè di pagina 4"/>
          <p:cNvSpPr>
            <a:spLocks noGrp="1"/>
          </p:cNvSpPr>
          <p:nvPr>
            <p:ph type="ftr" sz="quarter" idx="11"/>
          </p:nvPr>
        </p:nvSpPr>
        <p:spPr>
          <a:xfrm>
            <a:off x="4038600" y="6441022"/>
            <a:ext cx="4114800" cy="365125"/>
          </a:xfrm>
        </p:spPr>
        <p:txBody>
          <a:bodyPr/>
          <a:lstStyle>
            <a:lvl1pPr>
              <a:defRPr>
                <a:solidFill>
                  <a:schemeClr val="bg1"/>
                </a:solidFill>
                <a:latin typeface="Bodoni BE Regular"/>
              </a:defRPr>
            </a:lvl1pPr>
          </a:lstStyle>
          <a:p>
            <a:r>
              <a:rPr lang="it-IT"/>
              <a:t>Scuola Universitaria Superiore IUSS Pavia</a:t>
            </a:r>
          </a:p>
        </p:txBody>
      </p:sp>
      <p:pic>
        <p:nvPicPr>
          <p:cNvPr id="10" name="Immagine 9"/>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6315077"/>
            <a:ext cx="660400" cy="542925"/>
          </a:xfrm>
          <a:prstGeom prst="rect">
            <a:avLst/>
          </a:prstGeom>
        </p:spPr>
      </p:pic>
      <p:pic>
        <p:nvPicPr>
          <p:cNvPr id="12" name="Immagine 11"/>
          <p:cNvPicPr>
            <a:picLocks noChangeAspect="1"/>
          </p:cNvPicPr>
          <p:nvPr userDrawn="1"/>
        </p:nvPicPr>
        <p:blipFill rotWithShape="1">
          <a:blip r:embed="rId4">
            <a:extLst>
              <a:ext uri="{28A0092B-C50C-407E-A947-70E740481C1C}">
                <a14:useLocalDpi xmlns:a14="http://schemas.microsoft.com/office/drawing/2010/main"/>
              </a:ext>
            </a:extLst>
          </a:blip>
          <a:srcRect b="-5008"/>
          <a:stretch/>
        </p:blipFill>
        <p:spPr>
          <a:xfrm>
            <a:off x="-23813" y="-4763"/>
            <a:ext cx="12216873" cy="241830"/>
          </a:xfrm>
          <a:prstGeom prst="rect">
            <a:avLst/>
          </a:prstGeom>
        </p:spPr>
      </p:pic>
      <p:sp>
        <p:nvSpPr>
          <p:cNvPr id="13" name="Segnaposto contenuto 2"/>
          <p:cNvSpPr>
            <a:spLocks noGrp="1"/>
          </p:cNvSpPr>
          <p:nvPr>
            <p:ph idx="1"/>
          </p:nvPr>
        </p:nvSpPr>
        <p:spPr>
          <a:xfrm>
            <a:off x="186267" y="1195899"/>
            <a:ext cx="11743267" cy="3874235"/>
          </a:xfrm>
        </p:spPr>
        <p:txBody>
          <a:bodyPr/>
          <a:lstStyle>
            <a:lvl1pPr>
              <a:defRPr>
                <a:latin typeface="Bodoni BE Regular"/>
              </a:defRPr>
            </a:lvl1pPr>
            <a:lvl2pPr>
              <a:defRPr>
                <a:solidFill>
                  <a:srgbClr val="395775"/>
                </a:solidFill>
                <a:latin typeface="Bodoni BE Regular"/>
              </a:defRPr>
            </a:lvl2pPr>
            <a:lvl3pPr>
              <a:defRPr>
                <a:latin typeface="Bodoni BE Regular"/>
              </a:defRPr>
            </a:lvl3pPr>
            <a:lvl4pPr>
              <a:defRPr>
                <a:latin typeface="Bodoni BE Regular"/>
              </a:defRPr>
            </a:lvl4pPr>
            <a:lvl5pPr>
              <a:defRPr>
                <a:latin typeface="Bodoni BE Regular"/>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4" name="Titolo 1"/>
          <p:cNvSpPr>
            <a:spLocks noGrp="1"/>
          </p:cNvSpPr>
          <p:nvPr>
            <p:ph type="title"/>
          </p:nvPr>
        </p:nvSpPr>
        <p:spPr>
          <a:xfrm>
            <a:off x="186267" y="-538"/>
            <a:ext cx="11743267" cy="1027794"/>
          </a:xfrm>
        </p:spPr>
        <p:txBody>
          <a:bodyPr/>
          <a:lstStyle>
            <a:lvl1pPr>
              <a:defRPr>
                <a:latin typeface="Bodoni BE Regular"/>
              </a:defRPr>
            </a:lvl1pPr>
          </a:lstStyle>
          <a:p>
            <a:r>
              <a:rPr lang="it-IT"/>
              <a:t>Fare clic per modificare lo stile del titolo</a:t>
            </a:r>
          </a:p>
        </p:txBody>
      </p:sp>
    </p:spTree>
    <p:extLst>
      <p:ext uri="{BB962C8B-B14F-4D97-AF65-F5344CB8AC3E}">
        <p14:creationId xmlns:p14="http://schemas.microsoft.com/office/powerpoint/2010/main" val="3207064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127" y="272987"/>
            <a:ext cx="10971684" cy="1145066"/>
          </a:xfrm>
          <a:prstGeom prst="rect">
            <a:avLst/>
          </a:prstGeom>
        </p:spPr>
        <p:txBody>
          <a:bodyPr lIns="0" tIns="0" rIns="0" bIns="0" anchor="ctr">
            <a:noAutofit/>
          </a:bodyPr>
          <a:lstStyle/>
          <a:p>
            <a:pPr algn="ctr"/>
            <a:endParaRPr lang="de-DE" sz="3483" b="0" strike="noStrike" spc="-1">
              <a:latin typeface="LM Mono 12"/>
            </a:endParaRPr>
          </a:p>
        </p:txBody>
      </p:sp>
      <p:sp>
        <p:nvSpPr>
          <p:cNvPr id="49" name="PlaceHolder 2"/>
          <p:cNvSpPr>
            <a:spLocks noGrp="1"/>
          </p:cNvSpPr>
          <p:nvPr>
            <p:ph type="body"/>
          </p:nvPr>
        </p:nvSpPr>
        <p:spPr>
          <a:xfrm>
            <a:off x="609127" y="1603963"/>
            <a:ext cx="10971684" cy="3976819"/>
          </a:xfrm>
          <a:prstGeom prst="rect">
            <a:avLst/>
          </a:prstGeom>
        </p:spPr>
        <p:txBody>
          <a:bodyPr lIns="0" tIns="0" rIns="0" bIns="0">
            <a:normAutofit/>
          </a:bodyPr>
          <a:lstStyle/>
          <a:p>
            <a:endParaRPr lang="de-DE" sz="2177" b="0" strike="noStrike" spc="-1">
              <a:latin typeface="LM Mono 12"/>
            </a:endParaRPr>
          </a:p>
        </p:txBody>
      </p:sp>
    </p:spTree>
    <p:extLst>
      <p:ext uri="{BB962C8B-B14F-4D97-AF65-F5344CB8AC3E}">
        <p14:creationId xmlns:p14="http://schemas.microsoft.com/office/powerpoint/2010/main" val="115316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5A27-8360-AF44-BF41-765D74EAABA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D16D35-0CE7-254F-98C1-F5966ABC22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350B16-B1AC-CB4C-AFF7-E489F06463A6}"/>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5" name="Footer Placeholder 4">
            <a:extLst>
              <a:ext uri="{FF2B5EF4-FFF2-40B4-BE49-F238E27FC236}">
                <a16:creationId xmlns:a16="http://schemas.microsoft.com/office/drawing/2014/main" id="{E2420ECC-7C87-5B4F-BBD9-6110A5308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DB9EE-77FC-5B4D-B1AA-DBBC16A2CC45}"/>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41796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31A7-1C90-D741-AE1C-0E9F8582B16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B43C08B-28BD-274F-8C62-BE24031424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98C104-B2CE-DE4C-B9BD-85D8B40B62D3}"/>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5" name="Footer Placeholder 4">
            <a:extLst>
              <a:ext uri="{FF2B5EF4-FFF2-40B4-BE49-F238E27FC236}">
                <a16:creationId xmlns:a16="http://schemas.microsoft.com/office/drawing/2014/main" id="{82092BA9-7880-AD40-A021-0A246D20C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BE19E-64AF-6A48-B786-FBA2E65BDFD0}"/>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212492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9EA9-6C89-9D45-8FC5-B000A5A57A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D0581A-55AF-7245-AC6B-8472B16102E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4DDB65-082C-3648-A8F7-A318F5A513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33541E8-9389-424B-BC06-B68512C4C0E2}"/>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6" name="Footer Placeholder 5">
            <a:extLst>
              <a:ext uri="{FF2B5EF4-FFF2-40B4-BE49-F238E27FC236}">
                <a16:creationId xmlns:a16="http://schemas.microsoft.com/office/drawing/2014/main" id="{0B1CCCCD-F6D2-EE4E-8596-130D91285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B8EB8-7A3C-7F40-A133-AF2A08C6D282}"/>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39336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9CDF-56F7-3D41-9CC3-0B38DDB6781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3B88F6-C1F3-7043-9999-190C3A21CE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CD2309A-263F-AC46-97DC-51362ED865C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79D2D02-B1E1-2E4A-9E96-29ED2CE9E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959BB6-9EC9-574E-84D3-77F02E7E08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FABB52B-3A8D-1B43-AEA2-08E88F1CD430}"/>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8" name="Footer Placeholder 7">
            <a:extLst>
              <a:ext uri="{FF2B5EF4-FFF2-40B4-BE49-F238E27FC236}">
                <a16:creationId xmlns:a16="http://schemas.microsoft.com/office/drawing/2014/main" id="{97C6AC12-31F7-5746-9706-960C52EA92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F2AB07-E276-8746-95C1-21FABE55D062}"/>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96054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4A6A-8688-EE41-B276-3E86B550BB9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BD4D4EF-783E-6040-B2EB-134C89CA758F}"/>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4" name="Footer Placeholder 3">
            <a:extLst>
              <a:ext uri="{FF2B5EF4-FFF2-40B4-BE49-F238E27FC236}">
                <a16:creationId xmlns:a16="http://schemas.microsoft.com/office/drawing/2014/main" id="{BAF004A6-3DE1-2D48-858C-E0132D484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9D825-48B4-454A-B014-31D03DF31A13}"/>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56636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D07CC-9514-9B41-BFF3-2D27EFDF600D}"/>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3" name="Footer Placeholder 2">
            <a:extLst>
              <a:ext uri="{FF2B5EF4-FFF2-40B4-BE49-F238E27FC236}">
                <a16:creationId xmlns:a16="http://schemas.microsoft.com/office/drawing/2014/main" id="{ADB23137-D039-5348-A4AA-E1CD142B87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E5E1B7-8E2F-3D46-817C-45881421879C}"/>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18102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D08A-99DF-3241-82FB-365006AFB0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28E57F1-29B6-CD44-976C-4B33AE28AD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8BB6784-0DA0-104C-9C2B-2582B6A80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41FB86-39CF-4C49-B69C-D0522C6F4972}"/>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6" name="Footer Placeholder 5">
            <a:extLst>
              <a:ext uri="{FF2B5EF4-FFF2-40B4-BE49-F238E27FC236}">
                <a16:creationId xmlns:a16="http://schemas.microsoft.com/office/drawing/2014/main" id="{CD266347-2AF5-254C-9A5D-37082A9D6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DFBD86-66BB-544C-AB16-FBFEC65990DB}"/>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414474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7E4F-0AAC-014D-B030-448ED820B5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C9C80A-943F-FB4A-A31E-260CCF18E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52F00B-B5CD-A844-8566-3C45D59DD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517B09-F072-4E4B-91D1-E736DD4E4E19}"/>
              </a:ext>
            </a:extLst>
          </p:cNvPr>
          <p:cNvSpPr>
            <a:spLocks noGrp="1"/>
          </p:cNvSpPr>
          <p:nvPr>
            <p:ph type="dt" sz="half" idx="10"/>
          </p:nvPr>
        </p:nvSpPr>
        <p:spPr/>
        <p:txBody>
          <a:bodyPr/>
          <a:lstStyle/>
          <a:p>
            <a:fld id="{8B94AF86-0B2E-7F4E-AEDE-E6C12317BE93}" type="datetimeFigureOut">
              <a:rPr lang="en-US" smtClean="0"/>
              <a:t>9/7/22</a:t>
            </a:fld>
            <a:endParaRPr lang="en-US"/>
          </a:p>
        </p:txBody>
      </p:sp>
      <p:sp>
        <p:nvSpPr>
          <p:cNvPr id="6" name="Footer Placeholder 5">
            <a:extLst>
              <a:ext uri="{FF2B5EF4-FFF2-40B4-BE49-F238E27FC236}">
                <a16:creationId xmlns:a16="http://schemas.microsoft.com/office/drawing/2014/main" id="{F2628480-32C2-DF4D-A800-AA2E7BF9E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8EA53-1B06-BE44-A3A3-0F4B144C2C18}"/>
              </a:ext>
            </a:extLst>
          </p:cNvPr>
          <p:cNvSpPr>
            <a:spLocks noGrp="1"/>
          </p:cNvSpPr>
          <p:nvPr>
            <p:ph type="sldNum" sz="quarter" idx="12"/>
          </p:nvPr>
        </p:nvSpPr>
        <p:spPr/>
        <p:txBody>
          <a:bodyPr/>
          <a:lstStyle/>
          <a:p>
            <a:fld id="{64643BB0-BFFB-4A47-9B8B-F6669789BF93}" type="slidenum">
              <a:rPr lang="en-US" smtClean="0"/>
              <a:t>‹#›</a:t>
            </a:fld>
            <a:endParaRPr lang="en-US"/>
          </a:p>
        </p:txBody>
      </p:sp>
    </p:spTree>
    <p:extLst>
      <p:ext uri="{BB962C8B-B14F-4D97-AF65-F5344CB8AC3E}">
        <p14:creationId xmlns:p14="http://schemas.microsoft.com/office/powerpoint/2010/main" val="355906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1EC3CD-B217-8D43-B6D2-4F6723E556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183BEC-FDF7-2545-9C3C-90684127A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1D4A8B-B875-B246-82F4-DE9FCBC8B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4AF86-0B2E-7F4E-AEDE-E6C12317BE93}" type="datetimeFigureOut">
              <a:rPr lang="en-US" smtClean="0"/>
              <a:t>9/7/22</a:t>
            </a:fld>
            <a:endParaRPr lang="en-US"/>
          </a:p>
        </p:txBody>
      </p:sp>
      <p:sp>
        <p:nvSpPr>
          <p:cNvPr id="5" name="Footer Placeholder 4">
            <a:extLst>
              <a:ext uri="{FF2B5EF4-FFF2-40B4-BE49-F238E27FC236}">
                <a16:creationId xmlns:a16="http://schemas.microsoft.com/office/drawing/2014/main" id="{F5D9C456-703A-5041-907B-6134036750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93B181-AE46-484C-AF6D-194C9B805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43BB0-BFFB-4A47-9B8B-F6669789BF93}" type="slidenum">
              <a:rPr lang="en-US" smtClean="0"/>
              <a:t>‹#›</a:t>
            </a:fld>
            <a:endParaRPr lang="en-US"/>
          </a:p>
        </p:txBody>
      </p:sp>
    </p:spTree>
    <p:extLst>
      <p:ext uri="{BB962C8B-B14F-4D97-AF65-F5344CB8AC3E}">
        <p14:creationId xmlns:p14="http://schemas.microsoft.com/office/powerpoint/2010/main" val="1851059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ink.springer.com/article/10.1007%2Fs00382-021-05657-4"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link.springer.com/article/10.1007%2Fs00382-021-05657-4"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emf"/><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A184-CB2B-4E41-9D31-A623CA385265}"/>
              </a:ext>
            </a:extLst>
          </p:cNvPr>
          <p:cNvSpPr>
            <a:spLocks noGrp="1"/>
          </p:cNvSpPr>
          <p:nvPr>
            <p:ph type="ctrTitle"/>
          </p:nvPr>
        </p:nvSpPr>
        <p:spPr>
          <a:xfrm>
            <a:off x="853241" y="819358"/>
            <a:ext cx="10485516" cy="1740962"/>
          </a:xfrm>
        </p:spPr>
        <p:txBody>
          <a:bodyPr>
            <a:normAutofit/>
          </a:bodyPr>
          <a:lstStyle/>
          <a:p>
            <a:r>
              <a:rPr lang="en-GB" sz="3200" b="1" i="1" dirty="0"/>
              <a:t>Highlight findings from the WCRP CORDEX Flagship Pilot Study on Convection over Europe and Mediterranean (FPSCONV)</a:t>
            </a:r>
            <a:br>
              <a:rPr lang="en-GB" sz="3200" b="1" i="1" dirty="0"/>
            </a:br>
            <a:r>
              <a:rPr lang="en-GB" sz="2000" b="1" dirty="0">
                <a:solidFill>
                  <a:schemeClr val="tx1">
                    <a:lumMod val="50000"/>
                    <a:lumOff val="50000"/>
                  </a:schemeClr>
                </a:solidFill>
              </a:rPr>
              <a:t>Stefan </a:t>
            </a:r>
            <a:r>
              <a:rPr lang="en-GB" sz="2000" b="1" dirty="0" err="1">
                <a:solidFill>
                  <a:schemeClr val="tx1">
                    <a:lumMod val="50000"/>
                    <a:lumOff val="50000"/>
                  </a:schemeClr>
                </a:solidFill>
              </a:rPr>
              <a:t>Sobolowski</a:t>
            </a:r>
            <a:r>
              <a:rPr lang="en-GB" sz="2000" dirty="0">
                <a:solidFill>
                  <a:schemeClr val="tx1">
                    <a:lumMod val="50000"/>
                    <a:lumOff val="50000"/>
                  </a:schemeClr>
                </a:solidFill>
              </a:rPr>
              <a:t>, Erika Coppola &amp; the entire FPSCONV Team</a:t>
            </a:r>
            <a:br>
              <a:rPr lang="en-GB" sz="2000" dirty="0">
                <a:solidFill>
                  <a:schemeClr val="tx1">
                    <a:lumMod val="50000"/>
                    <a:lumOff val="50000"/>
                  </a:schemeClr>
                </a:solidFill>
              </a:rPr>
            </a:br>
            <a:r>
              <a:rPr lang="en-NO" sz="2000" i="1" dirty="0">
                <a:solidFill>
                  <a:schemeClr val="tx1">
                    <a:lumMod val="50000"/>
                    <a:lumOff val="50000"/>
                  </a:schemeClr>
                </a:solidFill>
              </a:rPr>
              <a:t>VI CPCM Workshop, 7-9 September 2023, Buenos Aries Argentina</a:t>
            </a:r>
            <a:endParaRPr lang="en-US" sz="2000" b="1" dirty="0">
              <a:solidFill>
                <a:schemeClr val="tx1">
                  <a:lumMod val="50000"/>
                  <a:lumOff val="50000"/>
                </a:schemeClr>
              </a:solidFill>
            </a:endParaRPr>
          </a:p>
        </p:txBody>
      </p:sp>
      <p:pic>
        <p:nvPicPr>
          <p:cNvPr id="4" name="Picture 3" descr="Cordex">
            <a:extLst>
              <a:ext uri="{FF2B5EF4-FFF2-40B4-BE49-F238E27FC236}">
                <a16:creationId xmlns:a16="http://schemas.microsoft.com/office/drawing/2014/main" id="{15FFCAD6-E1AE-5340-896B-29C9DFAB799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 1">
            <a:extLst>
              <a:ext uri="{FF2B5EF4-FFF2-40B4-BE49-F238E27FC236}">
                <a16:creationId xmlns:a16="http://schemas.microsoft.com/office/drawing/2014/main" id="{B3E1BB6C-DD74-9B44-89A9-C7C1F857B0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1415" y="3028879"/>
            <a:ext cx="3969167" cy="38291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CE95B7-1035-31C6-2996-F46B80432C0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72200"/>
            <a:ext cx="2394067" cy="685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eader">
            <a:extLst>
              <a:ext uri="{FF2B5EF4-FFF2-40B4-BE49-F238E27FC236}">
                <a16:creationId xmlns:a16="http://schemas.microsoft.com/office/drawing/2014/main" id="{1501E31D-1B21-138A-C831-405A5E9506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3087" y="6348413"/>
            <a:ext cx="3998913"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951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3427D-45E0-9F78-BB27-FE7550F7E1AC}"/>
              </a:ext>
            </a:extLst>
          </p:cNvPr>
          <p:cNvSpPr>
            <a:spLocks noGrp="1"/>
          </p:cNvSpPr>
          <p:nvPr>
            <p:ph type="title"/>
          </p:nvPr>
        </p:nvSpPr>
        <p:spPr>
          <a:xfrm>
            <a:off x="2734942" y="172616"/>
            <a:ext cx="8618858" cy="1325563"/>
          </a:xfrm>
        </p:spPr>
        <p:txBody>
          <a:bodyPr>
            <a:normAutofit/>
          </a:bodyPr>
          <a:lstStyle/>
          <a:p>
            <a:r>
              <a:rPr lang="en-NO" sz="3200" dirty="0"/>
              <a:t>Despite strong overall drying, convective extremes increase significantly across the Alpine region</a:t>
            </a:r>
          </a:p>
        </p:txBody>
      </p:sp>
      <p:pic>
        <p:nvPicPr>
          <p:cNvPr id="7" name="Picture 6" descr="Map&#10;&#10;Description automatically generated">
            <a:extLst>
              <a:ext uri="{FF2B5EF4-FFF2-40B4-BE49-F238E27FC236}">
                <a16:creationId xmlns:a16="http://schemas.microsoft.com/office/drawing/2014/main" id="{6C6B8C95-15F8-FDAC-85D6-DC649C5FED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2768" y="1420152"/>
            <a:ext cx="5917284" cy="4203802"/>
          </a:xfrm>
          <a:prstGeom prst="rect">
            <a:avLst/>
          </a:prstGeom>
        </p:spPr>
      </p:pic>
      <p:sp>
        <p:nvSpPr>
          <p:cNvPr id="10" name="TextBox 9">
            <a:extLst>
              <a:ext uri="{FF2B5EF4-FFF2-40B4-BE49-F238E27FC236}">
                <a16:creationId xmlns:a16="http://schemas.microsoft.com/office/drawing/2014/main" id="{E69556DD-04C7-EF19-8F5C-A9BA92DD0C26}"/>
              </a:ext>
            </a:extLst>
          </p:cNvPr>
          <p:cNvSpPr txBox="1"/>
          <p:nvPr/>
        </p:nvSpPr>
        <p:spPr>
          <a:xfrm>
            <a:off x="6150894" y="5692534"/>
            <a:ext cx="5441032" cy="584775"/>
          </a:xfrm>
          <a:prstGeom prst="rect">
            <a:avLst/>
          </a:prstGeom>
          <a:noFill/>
        </p:spPr>
        <p:txBody>
          <a:bodyPr wrap="square" rtlCol="0">
            <a:spAutoFit/>
          </a:bodyPr>
          <a:lstStyle/>
          <a:p>
            <a:r>
              <a:rPr lang="en-NO" sz="1600" dirty="0"/>
              <a:t>Mean annual changes in convective (top right), orographic (bottom left) and stratiform (bottom right) precipitation</a:t>
            </a:r>
          </a:p>
        </p:txBody>
      </p:sp>
      <p:pic>
        <p:nvPicPr>
          <p:cNvPr id="12" name="Picture 11" descr="A picture containing graphical user interface&#10;&#10;Description automatically generated">
            <a:extLst>
              <a:ext uri="{FF2B5EF4-FFF2-40B4-BE49-F238E27FC236}">
                <a16:creationId xmlns:a16="http://schemas.microsoft.com/office/drawing/2014/main" id="{44832E62-8DB3-C63C-271F-8894AFDB50E0}"/>
              </a:ext>
            </a:extLst>
          </p:cNvPr>
          <p:cNvPicPr>
            <a:picLocks noChangeAspect="1"/>
          </p:cNvPicPr>
          <p:nvPr/>
        </p:nvPicPr>
        <p:blipFill>
          <a:blip r:embed="rId4"/>
          <a:stretch>
            <a:fillRect/>
          </a:stretch>
        </p:blipFill>
        <p:spPr>
          <a:xfrm>
            <a:off x="361948" y="1573504"/>
            <a:ext cx="4316181" cy="4043705"/>
          </a:xfrm>
          <a:prstGeom prst="rect">
            <a:avLst/>
          </a:prstGeom>
        </p:spPr>
      </p:pic>
      <p:sp>
        <p:nvSpPr>
          <p:cNvPr id="13" name="TextBox 12">
            <a:extLst>
              <a:ext uri="{FF2B5EF4-FFF2-40B4-BE49-F238E27FC236}">
                <a16:creationId xmlns:a16="http://schemas.microsoft.com/office/drawing/2014/main" id="{7B44F857-BFEB-61C4-2F31-A0D134C4EFAC}"/>
              </a:ext>
            </a:extLst>
          </p:cNvPr>
          <p:cNvSpPr txBox="1"/>
          <p:nvPr/>
        </p:nvSpPr>
        <p:spPr>
          <a:xfrm>
            <a:off x="361948" y="5692534"/>
            <a:ext cx="4316180" cy="830997"/>
          </a:xfrm>
          <a:prstGeom prst="rect">
            <a:avLst/>
          </a:prstGeom>
          <a:noFill/>
        </p:spPr>
        <p:txBody>
          <a:bodyPr wrap="square" rtlCol="0">
            <a:spAutoFit/>
          </a:bodyPr>
          <a:lstStyle/>
          <a:p>
            <a:r>
              <a:rPr lang="en-NO" sz="1600" dirty="0"/>
              <a:t>Seasonal IDF changes in convective precipitation fover the southern Alps (n.b. patterns are the same for other Alpine regions)</a:t>
            </a:r>
          </a:p>
        </p:txBody>
      </p:sp>
      <p:cxnSp>
        <p:nvCxnSpPr>
          <p:cNvPr id="16" name="Straight Arrow Connector 15">
            <a:extLst>
              <a:ext uri="{FF2B5EF4-FFF2-40B4-BE49-F238E27FC236}">
                <a16:creationId xmlns:a16="http://schemas.microsoft.com/office/drawing/2014/main" id="{CA97A039-6697-D708-EA0A-D953809CC979}"/>
              </a:ext>
            </a:extLst>
          </p:cNvPr>
          <p:cNvCxnSpPr>
            <a:cxnSpLocks/>
          </p:cNvCxnSpPr>
          <p:nvPr/>
        </p:nvCxnSpPr>
        <p:spPr>
          <a:xfrm flipV="1">
            <a:off x="4678129" y="2388870"/>
            <a:ext cx="2679934" cy="1137907"/>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B64AE8-F248-7593-E2C6-388654B0A186}"/>
              </a:ext>
            </a:extLst>
          </p:cNvPr>
          <p:cNvSpPr txBox="1"/>
          <p:nvPr/>
        </p:nvSpPr>
        <p:spPr>
          <a:xfrm>
            <a:off x="582905" y="2841737"/>
            <a:ext cx="510589" cy="369332"/>
          </a:xfrm>
          <a:prstGeom prst="rect">
            <a:avLst/>
          </a:prstGeom>
          <a:noFill/>
        </p:spPr>
        <p:txBody>
          <a:bodyPr wrap="none" rtlCol="0">
            <a:spAutoFit/>
          </a:bodyPr>
          <a:lstStyle/>
          <a:p>
            <a:r>
              <a:rPr lang="en-NO" b="1" dirty="0"/>
              <a:t>DJF</a:t>
            </a:r>
          </a:p>
        </p:txBody>
      </p:sp>
      <p:sp>
        <p:nvSpPr>
          <p:cNvPr id="20" name="TextBox 19">
            <a:extLst>
              <a:ext uri="{FF2B5EF4-FFF2-40B4-BE49-F238E27FC236}">
                <a16:creationId xmlns:a16="http://schemas.microsoft.com/office/drawing/2014/main" id="{F6A1F51C-9D49-2764-6C62-E0FDFD45526B}"/>
              </a:ext>
            </a:extLst>
          </p:cNvPr>
          <p:cNvSpPr txBox="1"/>
          <p:nvPr/>
        </p:nvSpPr>
        <p:spPr>
          <a:xfrm>
            <a:off x="2818899" y="2841737"/>
            <a:ext cx="728084" cy="369332"/>
          </a:xfrm>
          <a:prstGeom prst="rect">
            <a:avLst/>
          </a:prstGeom>
          <a:noFill/>
        </p:spPr>
        <p:txBody>
          <a:bodyPr wrap="none" rtlCol="0">
            <a:spAutoFit/>
          </a:bodyPr>
          <a:lstStyle/>
          <a:p>
            <a:r>
              <a:rPr lang="en-NO" b="1" dirty="0"/>
              <a:t>MAM</a:t>
            </a:r>
          </a:p>
        </p:txBody>
      </p:sp>
      <p:sp>
        <p:nvSpPr>
          <p:cNvPr id="21" name="TextBox 20">
            <a:extLst>
              <a:ext uri="{FF2B5EF4-FFF2-40B4-BE49-F238E27FC236}">
                <a16:creationId xmlns:a16="http://schemas.microsoft.com/office/drawing/2014/main" id="{29A86EBD-7137-E834-FF56-86CFB66E08B9}"/>
              </a:ext>
            </a:extLst>
          </p:cNvPr>
          <p:cNvSpPr txBox="1"/>
          <p:nvPr/>
        </p:nvSpPr>
        <p:spPr>
          <a:xfrm>
            <a:off x="582904" y="4891100"/>
            <a:ext cx="472950" cy="369332"/>
          </a:xfrm>
          <a:prstGeom prst="rect">
            <a:avLst/>
          </a:prstGeom>
          <a:noFill/>
        </p:spPr>
        <p:txBody>
          <a:bodyPr wrap="none" rtlCol="0">
            <a:spAutoFit/>
          </a:bodyPr>
          <a:lstStyle/>
          <a:p>
            <a:r>
              <a:rPr lang="en-NO" b="1" dirty="0"/>
              <a:t>JJA</a:t>
            </a:r>
          </a:p>
        </p:txBody>
      </p:sp>
      <p:sp>
        <p:nvSpPr>
          <p:cNvPr id="22" name="TextBox 21">
            <a:extLst>
              <a:ext uri="{FF2B5EF4-FFF2-40B4-BE49-F238E27FC236}">
                <a16:creationId xmlns:a16="http://schemas.microsoft.com/office/drawing/2014/main" id="{C637DE5C-17CA-5982-CB24-83749D6BD1BB}"/>
              </a:ext>
            </a:extLst>
          </p:cNvPr>
          <p:cNvSpPr txBox="1"/>
          <p:nvPr/>
        </p:nvSpPr>
        <p:spPr>
          <a:xfrm>
            <a:off x="2818899" y="4891100"/>
            <a:ext cx="601447" cy="369332"/>
          </a:xfrm>
          <a:prstGeom prst="rect">
            <a:avLst/>
          </a:prstGeom>
          <a:noFill/>
        </p:spPr>
        <p:txBody>
          <a:bodyPr wrap="none" rtlCol="0">
            <a:spAutoFit/>
          </a:bodyPr>
          <a:lstStyle/>
          <a:p>
            <a:r>
              <a:rPr lang="en-NO" b="1" dirty="0"/>
              <a:t>SON</a:t>
            </a:r>
          </a:p>
        </p:txBody>
      </p:sp>
      <p:sp>
        <p:nvSpPr>
          <p:cNvPr id="23" name="TextBox 22">
            <a:extLst>
              <a:ext uri="{FF2B5EF4-FFF2-40B4-BE49-F238E27FC236}">
                <a16:creationId xmlns:a16="http://schemas.microsoft.com/office/drawing/2014/main" id="{CC87D005-3AB1-4BA3-0C45-30E33987BF52}"/>
              </a:ext>
            </a:extLst>
          </p:cNvPr>
          <p:cNvSpPr txBox="1"/>
          <p:nvPr/>
        </p:nvSpPr>
        <p:spPr>
          <a:xfrm>
            <a:off x="8920741" y="3211069"/>
            <a:ext cx="748859" cy="369332"/>
          </a:xfrm>
          <a:prstGeom prst="rect">
            <a:avLst/>
          </a:prstGeom>
          <a:noFill/>
        </p:spPr>
        <p:txBody>
          <a:bodyPr wrap="none" rtlCol="0">
            <a:spAutoFit/>
          </a:bodyPr>
          <a:lstStyle/>
          <a:p>
            <a:r>
              <a:rPr lang="en-NO" b="1" dirty="0"/>
              <a:t>CONV</a:t>
            </a:r>
          </a:p>
        </p:txBody>
      </p:sp>
      <p:sp>
        <p:nvSpPr>
          <p:cNvPr id="24" name="TextBox 23">
            <a:extLst>
              <a:ext uri="{FF2B5EF4-FFF2-40B4-BE49-F238E27FC236}">
                <a16:creationId xmlns:a16="http://schemas.microsoft.com/office/drawing/2014/main" id="{70516D2F-E829-CDD3-7133-C2A6E560A6BE}"/>
              </a:ext>
            </a:extLst>
          </p:cNvPr>
          <p:cNvSpPr txBox="1"/>
          <p:nvPr/>
        </p:nvSpPr>
        <p:spPr>
          <a:xfrm>
            <a:off x="8920741" y="5332649"/>
            <a:ext cx="770339" cy="369332"/>
          </a:xfrm>
          <a:prstGeom prst="rect">
            <a:avLst/>
          </a:prstGeom>
          <a:noFill/>
        </p:spPr>
        <p:txBody>
          <a:bodyPr wrap="none" rtlCol="0">
            <a:spAutoFit/>
          </a:bodyPr>
          <a:lstStyle/>
          <a:p>
            <a:r>
              <a:rPr lang="en-NO" b="1" dirty="0"/>
              <a:t>STRAT</a:t>
            </a:r>
          </a:p>
        </p:txBody>
      </p:sp>
      <p:sp>
        <p:nvSpPr>
          <p:cNvPr id="25" name="TextBox 24">
            <a:extLst>
              <a:ext uri="{FF2B5EF4-FFF2-40B4-BE49-F238E27FC236}">
                <a16:creationId xmlns:a16="http://schemas.microsoft.com/office/drawing/2014/main" id="{62EB38F1-9659-050A-1E8B-FC40A05457E3}"/>
              </a:ext>
            </a:extLst>
          </p:cNvPr>
          <p:cNvSpPr txBox="1"/>
          <p:nvPr/>
        </p:nvSpPr>
        <p:spPr>
          <a:xfrm>
            <a:off x="6002655" y="5323202"/>
            <a:ext cx="623248" cy="369332"/>
          </a:xfrm>
          <a:prstGeom prst="rect">
            <a:avLst/>
          </a:prstGeom>
          <a:noFill/>
        </p:spPr>
        <p:txBody>
          <a:bodyPr wrap="none" rtlCol="0">
            <a:spAutoFit/>
          </a:bodyPr>
          <a:lstStyle/>
          <a:p>
            <a:r>
              <a:rPr lang="en-NO" b="1" dirty="0"/>
              <a:t>ORO</a:t>
            </a:r>
          </a:p>
        </p:txBody>
      </p:sp>
      <p:pic>
        <p:nvPicPr>
          <p:cNvPr id="2" name="Picture 4">
            <a:extLst>
              <a:ext uri="{FF2B5EF4-FFF2-40B4-BE49-F238E27FC236}">
                <a16:creationId xmlns:a16="http://schemas.microsoft.com/office/drawing/2014/main" id="{34918CE6-20F6-365A-EEE7-3A80F2E25C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69600" y="6154199"/>
            <a:ext cx="2394067"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rdex">
            <a:extLst>
              <a:ext uri="{FF2B5EF4-FFF2-40B4-BE49-F238E27FC236}">
                <a16:creationId xmlns:a16="http://schemas.microsoft.com/office/drawing/2014/main" id="{4425E470-A56D-DF2D-FDA4-9B56C629051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B0BEC3-F24E-66B2-A58F-7F9E7EA1FF39}"/>
              </a:ext>
            </a:extLst>
          </p:cNvPr>
          <p:cNvSpPr txBox="1"/>
          <p:nvPr/>
        </p:nvSpPr>
        <p:spPr>
          <a:xfrm>
            <a:off x="5912768" y="6439320"/>
            <a:ext cx="2549929" cy="369332"/>
          </a:xfrm>
          <a:prstGeom prst="rect">
            <a:avLst/>
          </a:prstGeom>
          <a:noFill/>
        </p:spPr>
        <p:txBody>
          <a:bodyPr wrap="none" rtlCol="0">
            <a:spAutoFit/>
          </a:bodyPr>
          <a:lstStyle/>
          <a:p>
            <a:r>
              <a:rPr lang="en-NO" dirty="0"/>
              <a:t>Sobolowski et al., in-prep</a:t>
            </a:r>
          </a:p>
        </p:txBody>
      </p:sp>
    </p:spTree>
    <p:extLst>
      <p:ext uri="{BB962C8B-B14F-4D97-AF65-F5344CB8AC3E}">
        <p14:creationId xmlns:p14="http://schemas.microsoft.com/office/powerpoint/2010/main" val="263198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A9364E-46D0-C9C8-8DE1-CAEE76382927}"/>
              </a:ext>
            </a:extLst>
          </p:cNvPr>
          <p:cNvSpPr txBox="1">
            <a:spLocks/>
          </p:cNvSpPr>
          <p:nvPr/>
        </p:nvSpPr>
        <p:spPr>
          <a:xfrm>
            <a:off x="0" y="-1"/>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en-US" sz="3200" b="1" dirty="0"/>
              <a:t>Heat waves are heavily modified by fine scale processes in the FPS ensemble</a:t>
            </a:r>
          </a:p>
        </p:txBody>
      </p:sp>
      <p:sp>
        <p:nvSpPr>
          <p:cNvPr id="3" name="TextBox 2">
            <a:extLst>
              <a:ext uri="{FF2B5EF4-FFF2-40B4-BE49-F238E27FC236}">
                <a16:creationId xmlns:a16="http://schemas.microsoft.com/office/drawing/2014/main" id="{AC8978AF-149B-AA27-B85B-6A111F494022}"/>
              </a:ext>
            </a:extLst>
          </p:cNvPr>
          <p:cNvSpPr txBox="1"/>
          <p:nvPr/>
        </p:nvSpPr>
        <p:spPr>
          <a:xfrm>
            <a:off x="121920" y="1462772"/>
            <a:ext cx="5273040" cy="3170099"/>
          </a:xfrm>
          <a:prstGeom prst="rect">
            <a:avLst/>
          </a:prstGeom>
          <a:noFill/>
        </p:spPr>
        <p:txBody>
          <a:bodyPr wrap="square" rtlCol="0">
            <a:spAutoFit/>
          </a:bodyPr>
          <a:lstStyle/>
          <a:p>
            <a:r>
              <a:rPr lang="en-US" sz="2000" b="1" dirty="0"/>
              <a:t>General considerations for all the HW metrics.</a:t>
            </a:r>
          </a:p>
          <a:p>
            <a:pPr marL="285750" indent="-285750">
              <a:buFont typeface="Arial" panose="020B0604020202020204" pitchFamily="34" charset="0"/>
              <a:buChar char="•"/>
            </a:pPr>
            <a:r>
              <a:rPr lang="en-US" sz="2000" dirty="0"/>
              <a:t>Heat waves systematically intensified at CP scale</a:t>
            </a:r>
          </a:p>
          <a:p>
            <a:pPr marL="285750" indent="-285750">
              <a:buFont typeface="Arial" panose="020B0604020202020204" pitchFamily="34" charset="0"/>
              <a:buChar char="•"/>
            </a:pPr>
            <a:r>
              <a:rPr lang="en-US" sz="2000" dirty="0"/>
              <a:t>Driven by drier soil conditions and higher latent heat fluxes</a:t>
            </a:r>
          </a:p>
          <a:p>
            <a:pPr marL="285750" indent="-285750">
              <a:buFont typeface="Arial" panose="020B0604020202020204" pitchFamily="34" charset="0"/>
              <a:buChar char="•"/>
            </a:pPr>
            <a:r>
              <a:rPr lang="en-US" sz="2000" dirty="0"/>
              <a:t>CP ensemble also exhibits longer dry spell lengths</a:t>
            </a:r>
          </a:p>
          <a:p>
            <a:pPr marL="285750" indent="-285750">
              <a:buFont typeface="Arial" panose="020B0604020202020204" pitchFamily="34" charset="0"/>
              <a:buChar char="•"/>
            </a:pPr>
            <a:r>
              <a:rPr lang="en-US" sz="2000" dirty="0"/>
              <a:t>This behavior appears to be more realistic, with caveats</a:t>
            </a:r>
          </a:p>
          <a:p>
            <a:pPr marL="285750" indent="-285750">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B4BE6922-D222-0490-20AB-02577F601094}"/>
              </a:ext>
            </a:extLst>
          </p:cNvPr>
          <p:cNvSpPr txBox="1"/>
          <p:nvPr/>
        </p:nvSpPr>
        <p:spPr>
          <a:xfrm>
            <a:off x="9207337" y="6324600"/>
            <a:ext cx="2984663" cy="369332"/>
          </a:xfrm>
          <a:prstGeom prst="rect">
            <a:avLst/>
          </a:prstGeom>
          <a:noFill/>
        </p:spPr>
        <p:txBody>
          <a:bodyPr wrap="none" rtlCol="0">
            <a:spAutoFit/>
          </a:bodyPr>
          <a:lstStyle/>
          <a:p>
            <a:r>
              <a:rPr lang="en-NO" dirty="0"/>
              <a:t>Sangelantoni et al., submitted</a:t>
            </a:r>
          </a:p>
        </p:txBody>
      </p:sp>
      <p:pic>
        <p:nvPicPr>
          <p:cNvPr id="6" name="Picture 5">
            <a:extLst>
              <a:ext uri="{FF2B5EF4-FFF2-40B4-BE49-F238E27FC236}">
                <a16:creationId xmlns:a16="http://schemas.microsoft.com/office/drawing/2014/main" id="{A80BD33E-53DB-0191-FF6D-B5B17E6F7FB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11037" y="662780"/>
            <a:ext cx="3963166" cy="3566160"/>
          </a:xfrm>
          <a:prstGeom prst="rect">
            <a:avLst/>
          </a:prstGeom>
        </p:spPr>
      </p:pic>
      <p:pic>
        <p:nvPicPr>
          <p:cNvPr id="10" name="Picture 9" descr="Diagram&#10;&#10;Description automatically generated">
            <a:extLst>
              <a:ext uri="{FF2B5EF4-FFF2-40B4-BE49-F238E27FC236}">
                <a16:creationId xmlns:a16="http://schemas.microsoft.com/office/drawing/2014/main" id="{888F020D-22A0-539F-0875-782B4EAB4A2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2440" y="4632871"/>
            <a:ext cx="4126434" cy="2225129"/>
          </a:xfrm>
          <a:prstGeom prst="rect">
            <a:avLst/>
          </a:prstGeom>
        </p:spPr>
      </p:pic>
      <p:pic>
        <p:nvPicPr>
          <p:cNvPr id="12" name="Picture 11">
            <a:extLst>
              <a:ext uri="{FF2B5EF4-FFF2-40B4-BE49-F238E27FC236}">
                <a16:creationId xmlns:a16="http://schemas.microsoft.com/office/drawing/2014/main" id="{48DA969A-0BE1-B6CE-37CE-8011E4D9247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49394" y="4366150"/>
            <a:ext cx="3123286" cy="246888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C5C122A-9B85-E9E6-2A8C-E6D0D27465E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11037" y="5582557"/>
            <a:ext cx="1568806" cy="1248585"/>
          </a:xfrm>
          <a:prstGeom prst="rect">
            <a:avLst/>
          </a:prstGeom>
        </p:spPr>
      </p:pic>
      <p:sp>
        <p:nvSpPr>
          <p:cNvPr id="15" name="TextBox 14">
            <a:extLst>
              <a:ext uri="{FF2B5EF4-FFF2-40B4-BE49-F238E27FC236}">
                <a16:creationId xmlns:a16="http://schemas.microsoft.com/office/drawing/2014/main" id="{A7A68C8D-7A19-18BB-DADD-0E610B3FEA0A}"/>
              </a:ext>
            </a:extLst>
          </p:cNvPr>
          <p:cNvSpPr txBox="1"/>
          <p:nvPr/>
        </p:nvSpPr>
        <p:spPr>
          <a:xfrm>
            <a:off x="8423200" y="4734876"/>
            <a:ext cx="3514800" cy="1477328"/>
          </a:xfrm>
          <a:prstGeom prst="rect">
            <a:avLst/>
          </a:prstGeom>
          <a:noFill/>
        </p:spPr>
        <p:txBody>
          <a:bodyPr wrap="square" rtlCol="0">
            <a:spAutoFit/>
          </a:bodyPr>
          <a:lstStyle/>
          <a:p>
            <a:r>
              <a:rPr lang="en-NO" dirty="0"/>
              <a:t>Soil moisture is more accurately represented (near left)</a:t>
            </a:r>
          </a:p>
          <a:p>
            <a:endParaRPr lang="en-NO" dirty="0"/>
          </a:p>
          <a:p>
            <a:r>
              <a:rPr lang="en-NO" dirty="0"/>
              <a:t>Distributional Added Value is enhanced (far left)</a:t>
            </a:r>
          </a:p>
        </p:txBody>
      </p:sp>
    </p:spTree>
    <p:extLst>
      <p:ext uri="{BB962C8B-B14F-4D97-AF65-F5344CB8AC3E}">
        <p14:creationId xmlns:p14="http://schemas.microsoft.com/office/powerpoint/2010/main" val="410203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2C9AEB5A-5F98-37A9-4FE4-648347299FD3}"/>
              </a:ext>
            </a:extLst>
          </p:cNvPr>
          <p:cNvPicPr>
            <a:picLocks noChangeAspect="1"/>
          </p:cNvPicPr>
          <p:nvPr/>
        </p:nvPicPr>
        <p:blipFill>
          <a:blip r:embed="rId2"/>
          <a:stretch>
            <a:fillRect/>
          </a:stretch>
        </p:blipFill>
        <p:spPr>
          <a:xfrm>
            <a:off x="3149572" y="1458000"/>
            <a:ext cx="5892857" cy="5400000"/>
          </a:xfrm>
          <a:prstGeom prst="rect">
            <a:avLst/>
          </a:prstGeom>
        </p:spPr>
      </p:pic>
      <p:sp>
        <p:nvSpPr>
          <p:cNvPr id="8" name="Title 1">
            <a:extLst>
              <a:ext uri="{FF2B5EF4-FFF2-40B4-BE49-F238E27FC236}">
                <a16:creationId xmlns:a16="http://schemas.microsoft.com/office/drawing/2014/main" id="{93A9364E-46D0-C9C8-8DE1-CAEE76382927}"/>
              </a:ext>
            </a:extLst>
          </p:cNvPr>
          <p:cNvSpPr txBox="1">
            <a:spLocks/>
          </p:cNvSpPr>
          <p:nvPr/>
        </p:nvSpPr>
        <p:spPr>
          <a:xfrm>
            <a:off x="0" y="-1"/>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3200" b="1" dirty="0"/>
              <a:t>Future Heat Waves more intense and robust at CP-scale</a:t>
            </a:r>
          </a:p>
          <a:p>
            <a:pPr>
              <a:lnSpc>
                <a:spcPct val="110000"/>
              </a:lnSpc>
            </a:pPr>
            <a:r>
              <a:rPr lang="en-US" sz="3200" b="1" dirty="0"/>
              <a:t>Mean HWs mean temperature</a:t>
            </a:r>
          </a:p>
        </p:txBody>
      </p:sp>
      <p:sp>
        <p:nvSpPr>
          <p:cNvPr id="2" name="TextBox 1">
            <a:extLst>
              <a:ext uri="{FF2B5EF4-FFF2-40B4-BE49-F238E27FC236}">
                <a16:creationId xmlns:a16="http://schemas.microsoft.com/office/drawing/2014/main" id="{9A57376E-BDF1-2907-02AB-BEC5624FB073}"/>
              </a:ext>
            </a:extLst>
          </p:cNvPr>
          <p:cNvSpPr txBox="1"/>
          <p:nvPr/>
        </p:nvSpPr>
        <p:spPr>
          <a:xfrm>
            <a:off x="9458556" y="719336"/>
            <a:ext cx="2743200" cy="1477328"/>
          </a:xfrm>
          <a:prstGeom prst="rect">
            <a:avLst/>
          </a:prstGeom>
          <a:noFill/>
        </p:spPr>
        <p:txBody>
          <a:bodyPr wrap="square" rtlCol="0">
            <a:spAutoFit/>
          </a:bodyPr>
          <a:lstStyle/>
          <a:p>
            <a:r>
              <a:rPr lang="en-US" dirty="0"/>
              <a:t>Stipples: &gt;= ¾ of models with statistically significant changes (t-test, alpha=0.05), </a:t>
            </a:r>
            <a:r>
              <a:rPr lang="en-US" b="1" dirty="0"/>
              <a:t>Tebaldi et al., 2011</a:t>
            </a:r>
            <a:r>
              <a:rPr lang="en-US" dirty="0"/>
              <a:t> </a:t>
            </a:r>
          </a:p>
        </p:txBody>
      </p:sp>
      <p:sp>
        <p:nvSpPr>
          <p:cNvPr id="3" name="TextBox 2">
            <a:extLst>
              <a:ext uri="{FF2B5EF4-FFF2-40B4-BE49-F238E27FC236}">
                <a16:creationId xmlns:a16="http://schemas.microsoft.com/office/drawing/2014/main" id="{AC8978AF-149B-AA27-B85B-6A111F494022}"/>
              </a:ext>
            </a:extLst>
          </p:cNvPr>
          <p:cNvSpPr txBox="1"/>
          <p:nvPr/>
        </p:nvSpPr>
        <p:spPr>
          <a:xfrm>
            <a:off x="9061940" y="2537678"/>
            <a:ext cx="3130060" cy="3139321"/>
          </a:xfrm>
          <a:prstGeom prst="rect">
            <a:avLst/>
          </a:prstGeom>
          <a:noFill/>
        </p:spPr>
        <p:txBody>
          <a:bodyPr wrap="square" rtlCol="0">
            <a:spAutoFit/>
          </a:bodyPr>
          <a:lstStyle/>
          <a:p>
            <a:r>
              <a:rPr lang="en-US" b="1" dirty="0"/>
              <a:t>General considerations for all the HW metrics CCS.</a:t>
            </a:r>
          </a:p>
          <a:p>
            <a:r>
              <a:rPr lang="en-US" dirty="0"/>
              <a:t>CP ensemble tends to produce a larger CCS, spatially extending related inter-model agreement on statistically significant changes.</a:t>
            </a:r>
          </a:p>
          <a:p>
            <a:r>
              <a:rPr lang="en-US" dirty="0"/>
              <a:t>CP ensemble is also characterized by a lower CCS inter-model spread (ensemble CCS standard deviation).</a:t>
            </a:r>
          </a:p>
        </p:txBody>
      </p:sp>
      <p:sp>
        <p:nvSpPr>
          <p:cNvPr id="4" name="TextBox 3">
            <a:extLst>
              <a:ext uri="{FF2B5EF4-FFF2-40B4-BE49-F238E27FC236}">
                <a16:creationId xmlns:a16="http://schemas.microsoft.com/office/drawing/2014/main" id="{B4BE6922-D222-0490-20AB-02577F601094}"/>
              </a:ext>
            </a:extLst>
          </p:cNvPr>
          <p:cNvSpPr txBox="1"/>
          <p:nvPr/>
        </p:nvSpPr>
        <p:spPr>
          <a:xfrm>
            <a:off x="259080" y="6309360"/>
            <a:ext cx="2710101" cy="369332"/>
          </a:xfrm>
          <a:prstGeom prst="rect">
            <a:avLst/>
          </a:prstGeom>
          <a:noFill/>
        </p:spPr>
        <p:txBody>
          <a:bodyPr wrap="none" rtlCol="0">
            <a:spAutoFit/>
          </a:bodyPr>
          <a:lstStyle/>
          <a:p>
            <a:r>
              <a:rPr lang="en-NO" dirty="0"/>
              <a:t>Sangelantoni et al., in-prep</a:t>
            </a:r>
          </a:p>
        </p:txBody>
      </p:sp>
      <p:pic>
        <p:nvPicPr>
          <p:cNvPr id="5" name="Picture 4" descr="Cordex">
            <a:extLst>
              <a:ext uri="{FF2B5EF4-FFF2-40B4-BE49-F238E27FC236}">
                <a16:creationId xmlns:a16="http://schemas.microsoft.com/office/drawing/2014/main" id="{4A3768FC-F7DF-FD31-17BD-C471D58015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2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26FE-CB52-32A9-C045-67FA00D498A8}"/>
              </a:ext>
            </a:extLst>
          </p:cNvPr>
          <p:cNvSpPr>
            <a:spLocks noGrp="1"/>
          </p:cNvSpPr>
          <p:nvPr>
            <p:ph type="title"/>
          </p:nvPr>
        </p:nvSpPr>
        <p:spPr/>
        <p:txBody>
          <a:bodyPr/>
          <a:lstStyle/>
          <a:p>
            <a:pPr algn="ctr"/>
            <a:r>
              <a:rPr lang="en-NO" dirty="0"/>
              <a:t>Take home messages</a:t>
            </a:r>
          </a:p>
        </p:txBody>
      </p:sp>
      <p:sp>
        <p:nvSpPr>
          <p:cNvPr id="3" name="Content Placeholder 2">
            <a:extLst>
              <a:ext uri="{FF2B5EF4-FFF2-40B4-BE49-F238E27FC236}">
                <a16:creationId xmlns:a16="http://schemas.microsoft.com/office/drawing/2014/main" id="{3BDB9C0C-BB4D-252D-CCD3-3ED054914229}"/>
              </a:ext>
            </a:extLst>
          </p:cNvPr>
          <p:cNvSpPr>
            <a:spLocks noGrp="1"/>
          </p:cNvSpPr>
          <p:nvPr>
            <p:ph idx="1"/>
          </p:nvPr>
        </p:nvSpPr>
        <p:spPr/>
        <p:txBody>
          <a:bodyPr/>
          <a:lstStyle/>
          <a:p>
            <a:r>
              <a:rPr lang="en-NO" dirty="0"/>
              <a:t>Hypothesis that uncertainty/spread is reduced at km scales seems to hold for many (but not all) phenonmena</a:t>
            </a:r>
          </a:p>
          <a:p>
            <a:pPr lvl="1"/>
            <a:r>
              <a:rPr lang="en-NO" dirty="0"/>
              <a:t>More comprehensive work is needed</a:t>
            </a:r>
          </a:p>
          <a:p>
            <a:r>
              <a:rPr lang="en-NO" dirty="0"/>
              <a:t>Heat waves are </a:t>
            </a:r>
            <a:r>
              <a:rPr lang="en-NO" i="1" dirty="0"/>
              <a:t>strongly</a:t>
            </a:r>
            <a:r>
              <a:rPr lang="en-NO" dirty="0"/>
              <a:t> modified at km scales with severe implications for future change</a:t>
            </a:r>
          </a:p>
          <a:p>
            <a:pPr lvl="1"/>
            <a:r>
              <a:rPr lang="en-NO" dirty="0"/>
              <a:t>Better understanding of land-atmosphere coupling in these sims is needed</a:t>
            </a:r>
          </a:p>
          <a:p>
            <a:r>
              <a:rPr lang="en-NO" dirty="0"/>
              <a:t>N</a:t>
            </a:r>
            <a:r>
              <a:rPr lang="en-GB" dirty="0"/>
              <a:t>o</a:t>
            </a:r>
            <a:r>
              <a:rPr lang="en-NO" dirty="0"/>
              <a:t>t shown here but mean/median precipitation amounts are still heavily biased and we don’t really know why </a:t>
            </a:r>
          </a:p>
          <a:p>
            <a:pPr lvl="1"/>
            <a:r>
              <a:rPr lang="en-GB" dirty="0"/>
              <a:t>A</a:t>
            </a:r>
            <a:r>
              <a:rPr lang="en-NO" dirty="0"/>
              <a:t>s a corrollorary: are we getting the right answers for the right reasons?</a:t>
            </a:r>
          </a:p>
          <a:p>
            <a:endParaRPr lang="en-NO" dirty="0"/>
          </a:p>
        </p:txBody>
      </p:sp>
      <p:pic>
        <p:nvPicPr>
          <p:cNvPr id="4" name="Picture 3" descr="Cordex">
            <a:extLst>
              <a:ext uri="{FF2B5EF4-FFF2-40B4-BE49-F238E27FC236}">
                <a16:creationId xmlns:a16="http://schemas.microsoft.com/office/drawing/2014/main" id="{680447F6-EC1B-FA42-279B-7DE1449C89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873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8390" y="1433257"/>
            <a:ext cx="9002063" cy="646331"/>
          </a:xfrm>
          <a:prstGeom prst="rect">
            <a:avLst/>
          </a:prstGeom>
          <a:solidFill>
            <a:srgbClr val="7CC3AF"/>
          </a:solidFill>
        </p:spPr>
        <p:txBody>
          <a:bodyPr wrap="square" rtlCol="0">
            <a:spAutoFit/>
          </a:bodyPr>
          <a:lstStyle/>
          <a:p>
            <a:r>
              <a:rPr lang="en-US" sz="3600" b="1"/>
              <a:t>FPS-Convection Europe:  Objectives</a:t>
            </a:r>
            <a:r>
              <a:rPr lang="en-IE" sz="3600"/>
              <a:t> </a:t>
            </a:r>
            <a:endParaRPr lang="en-US" sz="1600"/>
          </a:p>
        </p:txBody>
      </p:sp>
      <p:sp>
        <p:nvSpPr>
          <p:cNvPr id="7" name="TextBox 6"/>
          <p:cNvSpPr txBox="1"/>
          <p:nvPr/>
        </p:nvSpPr>
        <p:spPr>
          <a:xfrm>
            <a:off x="1598391" y="2438400"/>
            <a:ext cx="9002063" cy="3416320"/>
          </a:xfrm>
          <a:prstGeom prst="rect">
            <a:avLst/>
          </a:prstGeom>
          <a:solidFill>
            <a:srgbClr val="FEBF1D"/>
          </a:solidFill>
        </p:spPr>
        <p:txBody>
          <a:bodyPr wrap="square" rtlCol="0">
            <a:spAutoFit/>
          </a:bodyPr>
          <a:lstStyle/>
          <a:p>
            <a:pPr marL="285750" indent="-285750">
              <a:buFont typeface="Arial"/>
              <a:buChar char="•"/>
            </a:pPr>
            <a:r>
              <a:rPr lang="en-US" sz="2400">
                <a:solidFill>
                  <a:srgbClr val="000000"/>
                </a:solidFill>
              </a:rPr>
              <a:t>Investigate convective-scale events, their processes and their changes in a few key regions of Europe and the Mediterranean using ensembles of convection-permitting RCMs, statistical models and available observations</a:t>
            </a:r>
          </a:p>
          <a:p>
            <a:pPr marL="285750" indent="-285750">
              <a:buFont typeface="Arial"/>
              <a:buChar char="•"/>
            </a:pPr>
            <a:r>
              <a:rPr lang="en-US" sz="2400" dirty="0">
                <a:solidFill>
                  <a:srgbClr val="000000"/>
                </a:solidFill>
              </a:rPr>
              <a:t>Provide a collective assessment of our modeling capacity at convection-permitting scale</a:t>
            </a:r>
          </a:p>
          <a:p>
            <a:pPr marL="285750" indent="-285750">
              <a:buFont typeface="Arial"/>
              <a:buChar char="•"/>
            </a:pPr>
            <a:r>
              <a:rPr lang="en-US" sz="2400" dirty="0">
                <a:solidFill>
                  <a:srgbClr val="000000"/>
                </a:solidFill>
              </a:rPr>
              <a:t>Shape a coherent and robust collective assessment of the consequences of climate change on  convective event impacts at local to regional scales </a:t>
            </a:r>
          </a:p>
        </p:txBody>
      </p:sp>
      <p:pic>
        <p:nvPicPr>
          <p:cNvPr id="9" name="Picture 8" descr="FPS-banner-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98" y="6076"/>
            <a:ext cx="3000375" cy="1247775"/>
          </a:xfrm>
          <a:prstGeom prst="rect">
            <a:avLst/>
          </a:prstGeom>
        </p:spPr>
      </p:pic>
      <p:pic>
        <p:nvPicPr>
          <p:cNvPr id="10" name="Picture 2" descr="head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93087" y="6348413"/>
            <a:ext cx="3998913"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f4e8e4a391_0_0"/>
          <p:cNvSpPr txBox="1"/>
          <p:nvPr/>
        </p:nvSpPr>
        <p:spPr>
          <a:xfrm>
            <a:off x="360500" y="1095924"/>
            <a:ext cx="7183300" cy="421632"/>
          </a:xfrm>
          <a:prstGeom prst="rect">
            <a:avLst/>
          </a:prstGeom>
          <a:noFill/>
          <a:ln>
            <a:noFill/>
          </a:ln>
        </p:spPr>
        <p:txBody>
          <a:bodyPr spcFirstLastPara="1" wrap="square" lIns="68569" tIns="68569" rIns="68569" bIns="68569" anchor="t" anchorCtr="0">
            <a:spAutoFit/>
          </a:bodyPr>
          <a:lstStyle/>
          <a:p>
            <a:pPr algn="ctr">
              <a:lnSpc>
                <a:spcPct val="115000"/>
              </a:lnSpc>
            </a:pPr>
            <a:r>
              <a:rPr lang="en-US" sz="1600" b="1" dirty="0">
                <a:solidFill>
                  <a:schemeClr val="dk1"/>
                </a:solidFill>
                <a:latin typeface="Calibri"/>
                <a:ea typeface="Calibri"/>
                <a:cs typeface="Calibri"/>
                <a:sym typeface="Calibri"/>
              </a:rPr>
              <a:t>FPS contributed to confirm, reinforce and add robustness to the following topics:</a:t>
            </a:r>
            <a:endParaRPr sz="1600" b="1" dirty="0">
              <a:solidFill>
                <a:schemeClr val="dk1"/>
              </a:solidFill>
              <a:latin typeface="Calibri"/>
              <a:ea typeface="Calibri"/>
              <a:cs typeface="Calibri"/>
              <a:sym typeface="Calibri"/>
            </a:endParaRPr>
          </a:p>
        </p:txBody>
      </p:sp>
      <p:sp>
        <p:nvSpPr>
          <p:cNvPr id="185" name="Google Shape;185;gf4e8e4a391_0_0"/>
          <p:cNvSpPr txBox="1"/>
          <p:nvPr/>
        </p:nvSpPr>
        <p:spPr>
          <a:xfrm>
            <a:off x="3389450" y="1393242"/>
            <a:ext cx="8061324" cy="2403713"/>
          </a:xfrm>
          <a:prstGeom prst="rect">
            <a:avLst/>
          </a:prstGeom>
          <a:noFill/>
          <a:ln>
            <a:noFill/>
          </a:ln>
        </p:spPr>
        <p:txBody>
          <a:bodyPr spcFirstLastPara="1" wrap="square" lIns="68569" tIns="68569" rIns="68569" bIns="68569" anchor="t" anchorCtr="0">
            <a:spAutoFit/>
          </a:bodyPr>
          <a:lstStyle/>
          <a:p>
            <a:pPr>
              <a:lnSpc>
                <a:spcPct val="115000"/>
              </a:lnSpc>
            </a:pPr>
            <a:r>
              <a:rPr lang="en-US" sz="1600" dirty="0">
                <a:solidFill>
                  <a:schemeClr val="dk1"/>
                </a:solidFill>
              </a:rPr>
              <a:t>•</a:t>
            </a:r>
            <a:r>
              <a:rPr lang="en-US" sz="1600" dirty="0">
                <a:solidFill>
                  <a:schemeClr val="dk1"/>
                </a:solidFill>
                <a:ea typeface="Calibri"/>
                <a:cs typeface="Calibri"/>
                <a:sym typeface="Calibri"/>
              </a:rPr>
              <a:t>Better represent the </a:t>
            </a:r>
            <a:r>
              <a:rPr lang="en-US" sz="1600" b="1" dirty="0">
                <a:solidFill>
                  <a:schemeClr val="dk1"/>
                </a:solidFill>
                <a:ea typeface="Calibri"/>
                <a:cs typeface="Calibri"/>
                <a:sym typeface="Calibri"/>
              </a:rPr>
              <a:t>spatial</a:t>
            </a:r>
            <a:r>
              <a:rPr lang="en-US" sz="1600" dirty="0">
                <a:solidFill>
                  <a:schemeClr val="dk1"/>
                </a:solidFill>
                <a:ea typeface="Calibri"/>
                <a:cs typeface="Calibri"/>
                <a:sym typeface="Calibri"/>
              </a:rPr>
              <a:t> patterns and </a:t>
            </a:r>
            <a:r>
              <a:rPr lang="en-US" sz="1600" b="1" dirty="0">
                <a:solidFill>
                  <a:schemeClr val="dk1"/>
                </a:solidFill>
                <a:ea typeface="Calibri"/>
                <a:cs typeface="Calibri"/>
                <a:sym typeface="Calibri"/>
              </a:rPr>
              <a:t>variability</a:t>
            </a:r>
            <a:r>
              <a:rPr lang="en-US" sz="1600" dirty="0">
                <a:solidFill>
                  <a:schemeClr val="dk1"/>
                </a:solidFill>
                <a:ea typeface="Calibri"/>
                <a:cs typeface="Calibri"/>
                <a:sym typeface="Calibri"/>
              </a:rPr>
              <a:t> of precipitation at daily and hourly time scales</a:t>
            </a:r>
            <a:endParaRPr sz="1600" dirty="0">
              <a:solidFill>
                <a:schemeClr val="dk1"/>
              </a:solidFill>
              <a:ea typeface="Calibri"/>
              <a:cs typeface="Calibri"/>
              <a:sym typeface="Calibri"/>
            </a:endParaRPr>
          </a:p>
          <a:p>
            <a:pPr>
              <a:lnSpc>
                <a:spcPct val="115000"/>
              </a:lnSpc>
            </a:pPr>
            <a:r>
              <a:rPr lang="en-US" sz="1600" dirty="0">
                <a:solidFill>
                  <a:schemeClr val="dk1"/>
                </a:solidFill>
              </a:rPr>
              <a:t>•</a:t>
            </a:r>
            <a:r>
              <a:rPr lang="en-US" sz="1600" dirty="0">
                <a:solidFill>
                  <a:schemeClr val="dk1"/>
                </a:solidFill>
                <a:ea typeface="Calibri"/>
                <a:cs typeface="Calibri"/>
                <a:sym typeface="Calibri"/>
              </a:rPr>
              <a:t>Improve the representation of </a:t>
            </a:r>
            <a:r>
              <a:rPr lang="en-US" sz="1600" b="1" dirty="0">
                <a:solidFill>
                  <a:schemeClr val="dk1"/>
                </a:solidFill>
                <a:ea typeface="Calibri"/>
                <a:cs typeface="Calibri"/>
                <a:sym typeface="Calibri"/>
              </a:rPr>
              <a:t>hourly frequency and intensity </a:t>
            </a:r>
            <a:r>
              <a:rPr lang="en-US" sz="1600" dirty="0">
                <a:solidFill>
                  <a:schemeClr val="dk1"/>
                </a:solidFill>
                <a:ea typeface="Calibri"/>
                <a:cs typeface="Calibri"/>
                <a:sym typeface="Calibri"/>
              </a:rPr>
              <a:t>of precipitation events</a:t>
            </a:r>
            <a:endParaRPr sz="1600" dirty="0">
              <a:solidFill>
                <a:schemeClr val="dk1"/>
              </a:solidFill>
              <a:ea typeface="Calibri"/>
              <a:cs typeface="Calibri"/>
              <a:sym typeface="Calibri"/>
            </a:endParaRPr>
          </a:p>
          <a:p>
            <a:pPr>
              <a:lnSpc>
                <a:spcPct val="115000"/>
              </a:lnSpc>
            </a:pPr>
            <a:r>
              <a:rPr lang="en-US" sz="1600" dirty="0">
                <a:solidFill>
                  <a:schemeClr val="dk1"/>
                </a:solidFill>
              </a:rPr>
              <a:t>•</a:t>
            </a:r>
            <a:r>
              <a:rPr lang="en-US" sz="1600" dirty="0">
                <a:solidFill>
                  <a:schemeClr val="dk1"/>
                </a:solidFill>
                <a:ea typeface="Calibri"/>
                <a:cs typeface="Calibri"/>
                <a:sym typeface="Calibri"/>
              </a:rPr>
              <a:t>Improve representation of the summer diurnal cycle of precipitation both in terms of </a:t>
            </a:r>
            <a:r>
              <a:rPr lang="en-US" sz="1600" b="1" dirty="0">
                <a:solidFill>
                  <a:schemeClr val="dk1"/>
                </a:solidFill>
                <a:ea typeface="Calibri"/>
                <a:cs typeface="Calibri"/>
                <a:sym typeface="Calibri"/>
              </a:rPr>
              <a:t>timing and intensity </a:t>
            </a:r>
            <a:r>
              <a:rPr lang="en-US" sz="1600" dirty="0">
                <a:solidFill>
                  <a:schemeClr val="dk1"/>
                </a:solidFill>
                <a:ea typeface="Calibri"/>
                <a:cs typeface="Calibri"/>
                <a:sym typeface="Calibri"/>
              </a:rPr>
              <a:t>at the sub-daily scale</a:t>
            </a:r>
            <a:endParaRPr sz="1600" dirty="0">
              <a:solidFill>
                <a:schemeClr val="dk1"/>
              </a:solidFill>
              <a:ea typeface="Calibri"/>
              <a:cs typeface="Calibri"/>
              <a:sym typeface="Calibri"/>
            </a:endParaRPr>
          </a:p>
          <a:p>
            <a:pPr>
              <a:lnSpc>
                <a:spcPct val="115000"/>
              </a:lnSpc>
            </a:pPr>
            <a:r>
              <a:rPr lang="en-US" sz="1600" dirty="0">
                <a:solidFill>
                  <a:schemeClr val="dk1"/>
                </a:solidFill>
              </a:rPr>
              <a:t>•</a:t>
            </a:r>
            <a:r>
              <a:rPr lang="en-US" sz="1600" dirty="0">
                <a:solidFill>
                  <a:schemeClr val="dk1"/>
                </a:solidFill>
                <a:ea typeface="Calibri"/>
                <a:cs typeface="Calibri"/>
                <a:sym typeface="Calibri"/>
              </a:rPr>
              <a:t>Improve the representation of </a:t>
            </a:r>
            <a:r>
              <a:rPr lang="en-US" sz="1600" b="1" dirty="0">
                <a:solidFill>
                  <a:schemeClr val="dk1"/>
                </a:solidFill>
                <a:ea typeface="Calibri"/>
                <a:cs typeface="Calibri"/>
                <a:sym typeface="Calibri"/>
              </a:rPr>
              <a:t>extreme</a:t>
            </a:r>
            <a:r>
              <a:rPr lang="en-US" sz="1600" dirty="0">
                <a:solidFill>
                  <a:schemeClr val="dk1"/>
                </a:solidFill>
                <a:ea typeface="Calibri"/>
                <a:cs typeface="Calibri"/>
                <a:sym typeface="Calibri"/>
              </a:rPr>
              <a:t> events</a:t>
            </a:r>
            <a:endParaRPr sz="1600" dirty="0">
              <a:solidFill>
                <a:schemeClr val="dk1"/>
              </a:solidFill>
              <a:ea typeface="Calibri"/>
              <a:cs typeface="Calibri"/>
              <a:sym typeface="Calibri"/>
            </a:endParaRPr>
          </a:p>
          <a:p>
            <a:pPr>
              <a:lnSpc>
                <a:spcPct val="115000"/>
              </a:lnSpc>
            </a:pPr>
            <a:r>
              <a:rPr lang="en-US" sz="1600" dirty="0">
                <a:solidFill>
                  <a:schemeClr val="dk1"/>
                </a:solidFill>
              </a:rPr>
              <a:t>•</a:t>
            </a:r>
            <a:r>
              <a:rPr lang="en-US" sz="1600" dirty="0">
                <a:solidFill>
                  <a:schemeClr val="dk1"/>
                </a:solidFill>
                <a:ea typeface="Calibri"/>
                <a:cs typeface="Calibri"/>
                <a:sym typeface="Calibri"/>
              </a:rPr>
              <a:t>Refine and </a:t>
            </a:r>
            <a:r>
              <a:rPr lang="en-US" sz="1600" b="1" dirty="0">
                <a:solidFill>
                  <a:schemeClr val="dk1"/>
                </a:solidFill>
                <a:ea typeface="Calibri"/>
                <a:cs typeface="Calibri"/>
                <a:sym typeface="Calibri"/>
              </a:rPr>
              <a:t>enhance the projected patterns </a:t>
            </a:r>
            <a:r>
              <a:rPr lang="en-US" sz="1600" dirty="0">
                <a:solidFill>
                  <a:schemeClr val="dk1"/>
                </a:solidFill>
                <a:ea typeface="Calibri"/>
                <a:cs typeface="Calibri"/>
                <a:sym typeface="Calibri"/>
              </a:rPr>
              <a:t>of change of coarse resolution counterparts. Some climate change sign modifications are found locally (whose reliability is under investigation)</a:t>
            </a:r>
          </a:p>
        </p:txBody>
      </p:sp>
      <p:sp>
        <p:nvSpPr>
          <p:cNvPr id="186" name="Google Shape;186;gf4e8e4a391_0_0"/>
          <p:cNvSpPr txBox="1"/>
          <p:nvPr/>
        </p:nvSpPr>
        <p:spPr>
          <a:xfrm>
            <a:off x="567999" y="4402664"/>
            <a:ext cx="4777650" cy="421632"/>
          </a:xfrm>
          <a:prstGeom prst="rect">
            <a:avLst/>
          </a:prstGeom>
          <a:noFill/>
          <a:ln>
            <a:noFill/>
          </a:ln>
        </p:spPr>
        <p:txBody>
          <a:bodyPr spcFirstLastPara="1" wrap="square" lIns="68569" tIns="68569" rIns="68569" bIns="68569" anchor="t" anchorCtr="0">
            <a:spAutoFit/>
          </a:bodyPr>
          <a:lstStyle/>
          <a:p>
            <a:pPr>
              <a:lnSpc>
                <a:spcPct val="115000"/>
              </a:lnSpc>
            </a:pPr>
            <a:r>
              <a:rPr lang="en-US" sz="1600" b="1" dirty="0">
                <a:solidFill>
                  <a:schemeClr val="dk1"/>
                </a:solidFill>
                <a:latin typeface="Calibri"/>
                <a:ea typeface="Calibri"/>
                <a:cs typeface="Calibri"/>
                <a:sym typeface="Calibri"/>
              </a:rPr>
              <a:t>FPS new research topics and results</a:t>
            </a:r>
            <a:endParaRPr sz="1600" b="1" dirty="0">
              <a:solidFill>
                <a:schemeClr val="dk1"/>
              </a:solidFill>
              <a:latin typeface="Calibri"/>
              <a:ea typeface="Calibri"/>
              <a:cs typeface="Calibri"/>
              <a:sym typeface="Calibri"/>
            </a:endParaRPr>
          </a:p>
        </p:txBody>
      </p:sp>
      <p:sp>
        <p:nvSpPr>
          <p:cNvPr id="187" name="Google Shape;187;gf4e8e4a391_0_0"/>
          <p:cNvSpPr txBox="1"/>
          <p:nvPr/>
        </p:nvSpPr>
        <p:spPr>
          <a:xfrm>
            <a:off x="360500" y="4780053"/>
            <a:ext cx="6263100" cy="2403713"/>
          </a:xfrm>
          <a:prstGeom prst="rect">
            <a:avLst/>
          </a:prstGeom>
          <a:noFill/>
          <a:ln>
            <a:noFill/>
          </a:ln>
        </p:spPr>
        <p:txBody>
          <a:bodyPr spcFirstLastPara="1" wrap="square" lIns="68569" tIns="68569" rIns="68569" bIns="68569" anchor="t" anchorCtr="0">
            <a:spAutoFit/>
          </a:bodyPr>
          <a:lstStyle/>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Added-Value on Precipitation by CMP vs RCM and GCM</a:t>
            </a:r>
            <a:endParaRPr sz="1600" dirty="0">
              <a:solidFill>
                <a:schemeClr val="dk1"/>
              </a:solidFill>
              <a:latin typeface="Calibri"/>
              <a:ea typeface="Calibri"/>
              <a:cs typeface="Calibri"/>
              <a:sym typeface="Calibri"/>
            </a:endParaRPr>
          </a:p>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Storm Tracking Algorithms in convection-permitting numerical models</a:t>
            </a:r>
            <a:endParaRPr sz="1600" dirty="0">
              <a:solidFill>
                <a:schemeClr val="dk1"/>
              </a:solidFill>
              <a:latin typeface="Calibri"/>
              <a:ea typeface="Calibri"/>
              <a:cs typeface="Calibri"/>
              <a:sym typeface="Calibri"/>
            </a:endParaRPr>
          </a:p>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heatwaves in an ensemble of km-scale simulations</a:t>
            </a:r>
            <a:endParaRPr sz="1600" dirty="0">
              <a:solidFill>
                <a:schemeClr val="dk1"/>
              </a:solidFill>
              <a:latin typeface="Calibri"/>
              <a:ea typeface="Calibri"/>
              <a:cs typeface="Calibri"/>
              <a:sym typeface="Calibri"/>
            </a:endParaRPr>
          </a:p>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Evaluation of uncertainties in CPMs and their parent RCM</a:t>
            </a:r>
            <a:endParaRPr sz="1600" dirty="0">
              <a:solidFill>
                <a:schemeClr val="dk1"/>
              </a:solidFill>
              <a:latin typeface="Calibri"/>
              <a:ea typeface="Calibri"/>
              <a:cs typeface="Calibri"/>
              <a:sym typeface="Calibri"/>
            </a:endParaRPr>
          </a:p>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Convective and orographic rainfall over the Alps</a:t>
            </a:r>
            <a:endParaRPr sz="1600" dirty="0">
              <a:solidFill>
                <a:schemeClr val="dk1"/>
              </a:solidFill>
              <a:latin typeface="Calibri"/>
              <a:ea typeface="Calibri"/>
              <a:cs typeface="Calibri"/>
              <a:sym typeface="Calibri"/>
            </a:endParaRPr>
          </a:p>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Added-Value on Temperature CPM vs RCM</a:t>
            </a:r>
            <a:endParaRPr sz="1600" dirty="0">
              <a:solidFill>
                <a:schemeClr val="dk1"/>
              </a:solidFill>
              <a:latin typeface="Calibri"/>
              <a:ea typeface="Calibri"/>
              <a:cs typeface="Calibri"/>
              <a:sym typeface="Calibri"/>
            </a:endParaRPr>
          </a:p>
          <a:p>
            <a:pPr>
              <a:lnSpc>
                <a:spcPct val="115000"/>
              </a:lnSpc>
            </a:pPr>
            <a:r>
              <a:rPr lang="en-US" sz="1600" dirty="0">
                <a:solidFill>
                  <a:schemeClr val="dk1"/>
                </a:solidFill>
              </a:rPr>
              <a:t>•</a:t>
            </a:r>
            <a:r>
              <a:rPr lang="en-US" sz="1600" dirty="0">
                <a:solidFill>
                  <a:schemeClr val="dk1"/>
                </a:solidFill>
                <a:latin typeface="Calibri"/>
                <a:ea typeface="Calibri"/>
                <a:cs typeface="Calibri"/>
                <a:sym typeface="Calibri"/>
              </a:rPr>
              <a:t>Climate Response of Heavy Precipitation Events over the Alps and in the Mediterranean</a:t>
            </a:r>
            <a:endParaRPr sz="1600" dirty="0">
              <a:solidFill>
                <a:schemeClr val="dk1"/>
              </a:solidFill>
              <a:latin typeface="Calibri"/>
              <a:ea typeface="Calibri"/>
              <a:cs typeface="Calibri"/>
              <a:sym typeface="Calibri"/>
            </a:endParaRPr>
          </a:p>
        </p:txBody>
      </p:sp>
      <p:pic>
        <p:nvPicPr>
          <p:cNvPr id="192" name="Google Shape;192;gf4e8e4a391_0_0"/>
          <p:cNvPicPr preferRelativeResize="0"/>
          <p:nvPr/>
        </p:nvPicPr>
        <p:blipFill>
          <a:blip r:embed="rId3">
            <a:alphaModFix/>
          </a:blip>
          <a:stretch>
            <a:fillRect/>
          </a:stretch>
        </p:blipFill>
        <p:spPr>
          <a:xfrm>
            <a:off x="9227026" y="6476202"/>
            <a:ext cx="1440975" cy="375169"/>
          </a:xfrm>
          <a:prstGeom prst="rect">
            <a:avLst/>
          </a:prstGeom>
          <a:noFill/>
          <a:ln>
            <a:noFill/>
          </a:ln>
        </p:spPr>
      </p:pic>
      <p:sp>
        <p:nvSpPr>
          <p:cNvPr id="12" name="Title 1">
            <a:extLst>
              <a:ext uri="{FF2B5EF4-FFF2-40B4-BE49-F238E27FC236}">
                <a16:creationId xmlns:a16="http://schemas.microsoft.com/office/drawing/2014/main" id="{C1B0486A-F02B-E04F-B81E-EE27FFFC51C4}"/>
              </a:ext>
            </a:extLst>
          </p:cNvPr>
          <p:cNvSpPr txBox="1">
            <a:spLocks/>
          </p:cNvSpPr>
          <p:nvPr/>
        </p:nvSpPr>
        <p:spPr>
          <a:xfrm>
            <a:off x="2126650" y="246252"/>
            <a:ext cx="8061325" cy="730250"/>
          </a:xfrm>
          <a:prstGeom prst="rect">
            <a:avLst/>
          </a:prstGeom>
        </p:spPr>
        <p:txBody>
          <a:bodyPr/>
          <a:lst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a:lstStyle>
          <a:p>
            <a:r>
              <a:rPr lang="en-US" sz="3600" dirty="0">
                <a:solidFill>
                  <a:schemeClr val="tx1"/>
                </a:solidFill>
              </a:rPr>
              <a:t>FPS contribution to the CP research</a:t>
            </a:r>
          </a:p>
        </p:txBody>
      </p:sp>
      <p:pic>
        <p:nvPicPr>
          <p:cNvPr id="14" name="Picture 13">
            <a:extLst>
              <a:ext uri="{FF2B5EF4-FFF2-40B4-BE49-F238E27FC236}">
                <a16:creationId xmlns:a16="http://schemas.microsoft.com/office/drawing/2014/main" id="{0950730E-095C-954C-8B39-2486873DE1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640" y="1598839"/>
            <a:ext cx="3221810" cy="2618075"/>
          </a:xfrm>
          <a:prstGeom prst="rect">
            <a:avLst/>
          </a:prstGeom>
        </p:spPr>
      </p:pic>
      <p:pic>
        <p:nvPicPr>
          <p:cNvPr id="4" name="Picture 3">
            <a:extLst>
              <a:ext uri="{FF2B5EF4-FFF2-40B4-BE49-F238E27FC236}">
                <a16:creationId xmlns:a16="http://schemas.microsoft.com/office/drawing/2014/main" id="{0D0BA98C-5B5D-C94A-864F-52A805B36A9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97050" y="4433144"/>
            <a:ext cx="5234450" cy="1708576"/>
          </a:xfrm>
          <a:prstGeom prst="rect">
            <a:avLst/>
          </a:prstGeom>
        </p:spPr>
      </p:pic>
      <p:sp>
        <p:nvSpPr>
          <p:cNvPr id="5" name="TextBox 4">
            <a:extLst>
              <a:ext uri="{FF2B5EF4-FFF2-40B4-BE49-F238E27FC236}">
                <a16:creationId xmlns:a16="http://schemas.microsoft.com/office/drawing/2014/main" id="{F26D6535-5766-7F40-9BEB-3B601757098A}"/>
              </a:ext>
            </a:extLst>
          </p:cNvPr>
          <p:cNvSpPr txBox="1"/>
          <p:nvPr/>
        </p:nvSpPr>
        <p:spPr>
          <a:xfrm>
            <a:off x="6846353" y="4179228"/>
            <a:ext cx="1234633" cy="338554"/>
          </a:xfrm>
          <a:prstGeom prst="rect">
            <a:avLst/>
          </a:prstGeom>
          <a:noFill/>
        </p:spPr>
        <p:txBody>
          <a:bodyPr wrap="none" rtlCol="0">
            <a:spAutoFit/>
          </a:bodyPr>
          <a:lstStyle/>
          <a:p>
            <a:r>
              <a:rPr lang="en-US" sz="1600" dirty="0"/>
              <a:t>Special Issue</a:t>
            </a:r>
          </a:p>
        </p:txBody>
      </p:sp>
      <p:pic>
        <p:nvPicPr>
          <p:cNvPr id="2" name="Picture 1" descr="Cordex">
            <a:extLst>
              <a:ext uri="{FF2B5EF4-FFF2-40B4-BE49-F238E27FC236}">
                <a16:creationId xmlns:a16="http://schemas.microsoft.com/office/drawing/2014/main" id="{D544C637-FA50-4E38-CE77-8947ADA4F5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7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641D-0643-DB4C-9005-8749C9175B47}"/>
              </a:ext>
            </a:extLst>
          </p:cNvPr>
          <p:cNvSpPr>
            <a:spLocks noGrp="1"/>
          </p:cNvSpPr>
          <p:nvPr>
            <p:ph type="title"/>
          </p:nvPr>
        </p:nvSpPr>
        <p:spPr>
          <a:xfrm>
            <a:off x="838199" y="1009807"/>
            <a:ext cx="7833360" cy="1325563"/>
          </a:xfrm>
        </p:spPr>
        <p:txBody>
          <a:bodyPr>
            <a:noAutofit/>
          </a:bodyPr>
          <a:lstStyle/>
          <a:p>
            <a:r>
              <a:rPr lang="en-US" sz="2800" dirty="0"/>
              <a:t>More realistic representation of precipitation with convection-permitting models compared to coarser counterparts</a:t>
            </a:r>
          </a:p>
        </p:txBody>
      </p:sp>
      <p:sp>
        <p:nvSpPr>
          <p:cNvPr id="3" name="Content Placeholder 2">
            <a:extLst>
              <a:ext uri="{FF2B5EF4-FFF2-40B4-BE49-F238E27FC236}">
                <a16:creationId xmlns:a16="http://schemas.microsoft.com/office/drawing/2014/main" id="{FC25FAD0-AED3-714B-A8C6-9155EB4335CD}"/>
              </a:ext>
            </a:extLst>
          </p:cNvPr>
          <p:cNvSpPr>
            <a:spLocks noGrp="1"/>
          </p:cNvSpPr>
          <p:nvPr>
            <p:ph idx="1"/>
          </p:nvPr>
        </p:nvSpPr>
        <p:spPr>
          <a:xfrm>
            <a:off x="952500" y="2388553"/>
            <a:ext cx="4176713" cy="3132138"/>
          </a:xfrm>
        </p:spPr>
        <p:txBody>
          <a:bodyPr/>
          <a:lstStyle/>
          <a:p>
            <a:r>
              <a:rPr lang="en-US" dirty="0"/>
              <a:t>23-member ensemble:</a:t>
            </a:r>
          </a:p>
          <a:p>
            <a:pPr lvl="1"/>
            <a:r>
              <a:rPr lang="en-US" dirty="0"/>
              <a:t>Reduces biases &amp; uncertainty ranges;</a:t>
            </a:r>
          </a:p>
          <a:p>
            <a:pPr lvl="1"/>
            <a:r>
              <a:rPr lang="en-US" dirty="0"/>
              <a:t>Improves diurnal cycles;</a:t>
            </a:r>
          </a:p>
          <a:p>
            <a:pPr lvl="1"/>
            <a:r>
              <a:rPr lang="en-US" dirty="0"/>
              <a:t>Mitigates the “drizzle” problem;</a:t>
            </a:r>
          </a:p>
          <a:p>
            <a:pPr lvl="1"/>
            <a:r>
              <a:rPr lang="en-US" dirty="0"/>
              <a:t>Captures heavy precipitation</a:t>
            </a:r>
          </a:p>
        </p:txBody>
      </p:sp>
      <p:sp>
        <p:nvSpPr>
          <p:cNvPr id="4" name="TextBox 3">
            <a:extLst>
              <a:ext uri="{FF2B5EF4-FFF2-40B4-BE49-F238E27FC236}">
                <a16:creationId xmlns:a16="http://schemas.microsoft.com/office/drawing/2014/main" id="{3E682542-05D5-824F-AAC7-87C2486456B2}"/>
              </a:ext>
            </a:extLst>
          </p:cNvPr>
          <p:cNvSpPr txBox="1"/>
          <p:nvPr/>
        </p:nvSpPr>
        <p:spPr>
          <a:xfrm flipH="1">
            <a:off x="838199" y="6311900"/>
            <a:ext cx="6076949" cy="307777"/>
          </a:xfrm>
          <a:prstGeom prst="rect">
            <a:avLst/>
          </a:prstGeom>
          <a:noFill/>
        </p:spPr>
        <p:txBody>
          <a:bodyPr wrap="square" rtlCol="0">
            <a:spAutoFit/>
          </a:bodyPr>
          <a:lstStyle/>
          <a:p>
            <a:r>
              <a:rPr lang="en-US" sz="1400" dirty="0"/>
              <a:t>Ban et al. 2021 </a:t>
            </a:r>
            <a:r>
              <a:rPr lang="en-US" sz="1400" dirty="0">
                <a:hlinkClick r:id="rId2"/>
              </a:rPr>
              <a:t>https://link.springer.com/article/10.1007%2Fs00382-021-05657-4</a:t>
            </a:r>
            <a:r>
              <a:rPr lang="en-US" sz="1400" dirty="0"/>
              <a:t> </a:t>
            </a:r>
          </a:p>
        </p:txBody>
      </p:sp>
      <p:pic>
        <p:nvPicPr>
          <p:cNvPr id="2050" name="Picture 2" descr="Fig. 2">
            <a:extLst>
              <a:ext uri="{FF2B5EF4-FFF2-40B4-BE49-F238E27FC236}">
                <a16:creationId xmlns:a16="http://schemas.microsoft.com/office/drawing/2014/main" id="{16E35EDD-9B76-D346-9F17-4A63E67BB89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510587" y="1280624"/>
            <a:ext cx="2843213" cy="5577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28695F-F1A9-9E47-83B4-1FC655273208}"/>
              </a:ext>
            </a:extLst>
          </p:cNvPr>
          <p:cNvSpPr txBox="1"/>
          <p:nvPr/>
        </p:nvSpPr>
        <p:spPr>
          <a:xfrm>
            <a:off x="5487618" y="3607647"/>
            <a:ext cx="2474067" cy="923330"/>
          </a:xfrm>
          <a:prstGeom prst="rect">
            <a:avLst/>
          </a:prstGeom>
          <a:noFill/>
          <a:ln w="25400">
            <a:solidFill>
              <a:schemeClr val="accent1"/>
            </a:solidFill>
          </a:ln>
        </p:spPr>
        <p:txBody>
          <a:bodyPr wrap="square" rtlCol="0">
            <a:spAutoFit/>
          </a:bodyPr>
          <a:lstStyle/>
          <a:p>
            <a:r>
              <a:rPr lang="en-US" i="1" dirty="0"/>
              <a:t>Clear improvement in heavy precipitation (P99)</a:t>
            </a:r>
          </a:p>
        </p:txBody>
      </p:sp>
      <p:sp>
        <p:nvSpPr>
          <p:cNvPr id="6" name="Right Arrow 5">
            <a:extLst>
              <a:ext uri="{FF2B5EF4-FFF2-40B4-BE49-F238E27FC236}">
                <a16:creationId xmlns:a16="http://schemas.microsoft.com/office/drawing/2014/main" id="{4F0AC740-BA24-1B4D-B37C-23B4546C16B7}"/>
              </a:ext>
            </a:extLst>
          </p:cNvPr>
          <p:cNvSpPr/>
          <p:nvPr/>
        </p:nvSpPr>
        <p:spPr>
          <a:xfrm rot="21131900">
            <a:off x="8201025" y="3863182"/>
            <a:ext cx="1257300" cy="3659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48580E3-B41E-7242-B53D-9D817AFDF648}"/>
              </a:ext>
            </a:extLst>
          </p:cNvPr>
          <p:cNvSpPr/>
          <p:nvPr/>
        </p:nvSpPr>
        <p:spPr>
          <a:xfrm rot="21131900">
            <a:off x="8201025" y="5661019"/>
            <a:ext cx="1257300" cy="3659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rdex">
            <a:extLst>
              <a:ext uri="{FF2B5EF4-FFF2-40B4-BE49-F238E27FC236}">
                <a16:creationId xmlns:a16="http://schemas.microsoft.com/office/drawing/2014/main" id="{A7A7C0C4-AF7E-1BDF-8EB4-0A76BA24D5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1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641D-0643-DB4C-9005-8749C9175B47}"/>
              </a:ext>
            </a:extLst>
          </p:cNvPr>
          <p:cNvSpPr>
            <a:spLocks noGrp="1"/>
          </p:cNvSpPr>
          <p:nvPr>
            <p:ph type="title"/>
          </p:nvPr>
        </p:nvSpPr>
        <p:spPr>
          <a:xfrm>
            <a:off x="2734941" y="111430"/>
            <a:ext cx="9034965" cy="1461599"/>
          </a:xfrm>
        </p:spPr>
        <p:txBody>
          <a:bodyPr>
            <a:noAutofit/>
          </a:bodyPr>
          <a:lstStyle/>
          <a:p>
            <a:r>
              <a:rPr lang="en-US" sz="3200" dirty="0"/>
              <a:t>Future changes provide yet more evidence of shift to more enhanced convective activity despite overall (mean) drying in the region </a:t>
            </a:r>
          </a:p>
        </p:txBody>
      </p:sp>
      <p:sp>
        <p:nvSpPr>
          <p:cNvPr id="3" name="Content Placeholder 2">
            <a:extLst>
              <a:ext uri="{FF2B5EF4-FFF2-40B4-BE49-F238E27FC236}">
                <a16:creationId xmlns:a16="http://schemas.microsoft.com/office/drawing/2014/main" id="{FC25FAD0-AED3-714B-A8C6-9155EB4335CD}"/>
              </a:ext>
            </a:extLst>
          </p:cNvPr>
          <p:cNvSpPr>
            <a:spLocks noGrp="1"/>
          </p:cNvSpPr>
          <p:nvPr>
            <p:ph idx="1"/>
          </p:nvPr>
        </p:nvSpPr>
        <p:spPr>
          <a:xfrm>
            <a:off x="935207" y="2590854"/>
            <a:ext cx="4176713" cy="3063854"/>
          </a:xfrm>
        </p:spPr>
        <p:txBody>
          <a:bodyPr>
            <a:normAutofit/>
          </a:bodyPr>
          <a:lstStyle/>
          <a:p>
            <a:r>
              <a:rPr lang="en-US" dirty="0"/>
              <a:t>12-member ensemble:</a:t>
            </a:r>
          </a:p>
          <a:p>
            <a:pPr lvl="1"/>
            <a:r>
              <a:rPr lang="en-US" dirty="0"/>
              <a:t>Enhances &amp; refines patterns of change;</a:t>
            </a:r>
          </a:p>
          <a:p>
            <a:pPr lvl="1"/>
            <a:r>
              <a:rPr lang="en-US" dirty="0"/>
              <a:t>More intense less frequent events;</a:t>
            </a:r>
          </a:p>
          <a:p>
            <a:pPr lvl="1"/>
            <a:r>
              <a:rPr lang="en-US" dirty="0"/>
              <a:t>Reduced uncertainty compared to coarse resolutions;</a:t>
            </a:r>
          </a:p>
          <a:p>
            <a:pPr lvl="1"/>
            <a:endParaRPr lang="en-US" dirty="0"/>
          </a:p>
        </p:txBody>
      </p:sp>
      <p:sp>
        <p:nvSpPr>
          <p:cNvPr id="4" name="TextBox 3">
            <a:extLst>
              <a:ext uri="{FF2B5EF4-FFF2-40B4-BE49-F238E27FC236}">
                <a16:creationId xmlns:a16="http://schemas.microsoft.com/office/drawing/2014/main" id="{3E682542-05D5-824F-AAC7-87C2486456B2}"/>
              </a:ext>
            </a:extLst>
          </p:cNvPr>
          <p:cNvSpPr txBox="1"/>
          <p:nvPr/>
        </p:nvSpPr>
        <p:spPr>
          <a:xfrm flipH="1">
            <a:off x="838198" y="6526218"/>
            <a:ext cx="6362701" cy="307777"/>
          </a:xfrm>
          <a:prstGeom prst="rect">
            <a:avLst/>
          </a:prstGeom>
          <a:noFill/>
        </p:spPr>
        <p:txBody>
          <a:bodyPr wrap="square" rtlCol="0">
            <a:spAutoFit/>
          </a:bodyPr>
          <a:lstStyle/>
          <a:p>
            <a:r>
              <a:rPr lang="en-US" sz="1400" dirty="0" err="1"/>
              <a:t>Pichelli</a:t>
            </a:r>
            <a:r>
              <a:rPr lang="en-US" sz="1400" dirty="0"/>
              <a:t> et al. 2021 </a:t>
            </a:r>
            <a:r>
              <a:rPr lang="en-US" sz="1400" dirty="0">
                <a:hlinkClick r:id="rId2"/>
              </a:rPr>
              <a:t>https://link.springer.com/article/10.1007%2Fs00382-021-05657-4</a:t>
            </a:r>
            <a:r>
              <a:rPr lang="en-US" sz="1400" dirty="0"/>
              <a:t> </a:t>
            </a:r>
          </a:p>
        </p:txBody>
      </p:sp>
      <p:sp>
        <p:nvSpPr>
          <p:cNvPr id="5" name="TextBox 4">
            <a:extLst>
              <a:ext uri="{FF2B5EF4-FFF2-40B4-BE49-F238E27FC236}">
                <a16:creationId xmlns:a16="http://schemas.microsoft.com/office/drawing/2014/main" id="{4D28695F-F1A9-9E47-83B4-1FC655273208}"/>
              </a:ext>
            </a:extLst>
          </p:cNvPr>
          <p:cNvSpPr txBox="1"/>
          <p:nvPr/>
        </p:nvSpPr>
        <p:spPr>
          <a:xfrm>
            <a:off x="5348272" y="2522288"/>
            <a:ext cx="1468098" cy="369332"/>
          </a:xfrm>
          <a:prstGeom prst="rect">
            <a:avLst/>
          </a:prstGeom>
          <a:noFill/>
          <a:ln w="25400">
            <a:solidFill>
              <a:schemeClr val="accent1"/>
            </a:solidFill>
          </a:ln>
        </p:spPr>
        <p:txBody>
          <a:bodyPr wrap="square" rtlCol="0">
            <a:spAutoFit/>
          </a:bodyPr>
          <a:lstStyle/>
          <a:p>
            <a:r>
              <a:rPr lang="en-US" i="1" dirty="0"/>
              <a:t>More intense </a:t>
            </a:r>
          </a:p>
        </p:txBody>
      </p:sp>
      <p:pic>
        <p:nvPicPr>
          <p:cNvPr id="3074" name="Picture 2" descr="Fig. 9">
            <a:extLst>
              <a:ext uri="{FF2B5EF4-FFF2-40B4-BE49-F238E27FC236}">
                <a16:creationId xmlns:a16="http://schemas.microsoft.com/office/drawing/2014/main" id="{5792D06A-5C69-6D4D-8072-5D301C8677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1963" y="1726711"/>
            <a:ext cx="4287066" cy="50312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C4E942-AAC6-6047-B8C8-B126E34CF3B3}"/>
              </a:ext>
            </a:extLst>
          </p:cNvPr>
          <p:cNvSpPr txBox="1"/>
          <p:nvPr/>
        </p:nvSpPr>
        <p:spPr>
          <a:xfrm>
            <a:off x="8227235" y="1357379"/>
            <a:ext cx="919675" cy="369332"/>
          </a:xfrm>
          <a:prstGeom prst="rect">
            <a:avLst/>
          </a:prstGeom>
          <a:noFill/>
        </p:spPr>
        <p:txBody>
          <a:bodyPr wrap="none" rtlCol="0">
            <a:spAutoFit/>
          </a:bodyPr>
          <a:lstStyle/>
          <a:p>
            <a:r>
              <a:rPr lang="en-US" dirty="0"/>
              <a:t>3km JJA</a:t>
            </a:r>
          </a:p>
        </p:txBody>
      </p:sp>
      <p:sp>
        <p:nvSpPr>
          <p:cNvPr id="11" name="TextBox 10">
            <a:extLst>
              <a:ext uri="{FF2B5EF4-FFF2-40B4-BE49-F238E27FC236}">
                <a16:creationId xmlns:a16="http://schemas.microsoft.com/office/drawing/2014/main" id="{85A2B474-283A-724E-A21A-45FC689FF979}"/>
              </a:ext>
            </a:extLst>
          </p:cNvPr>
          <p:cNvSpPr txBox="1"/>
          <p:nvPr/>
        </p:nvSpPr>
        <p:spPr>
          <a:xfrm>
            <a:off x="10212627" y="1357379"/>
            <a:ext cx="1036694" cy="369332"/>
          </a:xfrm>
          <a:prstGeom prst="rect">
            <a:avLst/>
          </a:prstGeom>
          <a:noFill/>
        </p:spPr>
        <p:txBody>
          <a:bodyPr wrap="none" rtlCol="0">
            <a:spAutoFit/>
          </a:bodyPr>
          <a:lstStyle/>
          <a:p>
            <a:r>
              <a:rPr lang="en-US" dirty="0"/>
              <a:t>12km JJA</a:t>
            </a:r>
          </a:p>
        </p:txBody>
      </p:sp>
      <p:sp>
        <p:nvSpPr>
          <p:cNvPr id="6" name="Right Arrow 5">
            <a:extLst>
              <a:ext uri="{FF2B5EF4-FFF2-40B4-BE49-F238E27FC236}">
                <a16:creationId xmlns:a16="http://schemas.microsoft.com/office/drawing/2014/main" id="{4F0AC740-BA24-1B4D-B37C-23B4546C16B7}"/>
              </a:ext>
            </a:extLst>
          </p:cNvPr>
          <p:cNvSpPr/>
          <p:nvPr/>
        </p:nvSpPr>
        <p:spPr>
          <a:xfrm rot="21131900">
            <a:off x="6950919" y="2469662"/>
            <a:ext cx="1257300" cy="3659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48580E3-B41E-7242-B53D-9D817AFDF648}"/>
              </a:ext>
            </a:extLst>
          </p:cNvPr>
          <p:cNvSpPr/>
          <p:nvPr/>
        </p:nvSpPr>
        <p:spPr>
          <a:xfrm rot="21131900">
            <a:off x="6950920" y="5677673"/>
            <a:ext cx="1257300" cy="3659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329E591-99EE-9D4B-9B14-0E5C96601A09}"/>
              </a:ext>
            </a:extLst>
          </p:cNvPr>
          <p:cNvSpPr/>
          <p:nvPr/>
        </p:nvSpPr>
        <p:spPr>
          <a:xfrm rot="21131900">
            <a:off x="6950918" y="3983020"/>
            <a:ext cx="1257300" cy="36591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553CC3C-4916-6340-AF73-C5EE0217A7FE}"/>
              </a:ext>
            </a:extLst>
          </p:cNvPr>
          <p:cNvSpPr txBox="1"/>
          <p:nvPr/>
        </p:nvSpPr>
        <p:spPr>
          <a:xfrm>
            <a:off x="5361951" y="3893396"/>
            <a:ext cx="1468098" cy="923330"/>
          </a:xfrm>
          <a:prstGeom prst="rect">
            <a:avLst/>
          </a:prstGeom>
          <a:noFill/>
          <a:ln w="25400">
            <a:solidFill>
              <a:schemeClr val="accent1"/>
            </a:solidFill>
          </a:ln>
        </p:spPr>
        <p:txBody>
          <a:bodyPr wrap="square" rtlCol="0">
            <a:spAutoFit/>
          </a:bodyPr>
          <a:lstStyle/>
          <a:p>
            <a:r>
              <a:rPr lang="en-US" i="1" dirty="0"/>
              <a:t>Frequency reductions more focused</a:t>
            </a:r>
          </a:p>
        </p:txBody>
      </p:sp>
      <p:sp>
        <p:nvSpPr>
          <p:cNvPr id="14" name="TextBox 13">
            <a:extLst>
              <a:ext uri="{FF2B5EF4-FFF2-40B4-BE49-F238E27FC236}">
                <a16:creationId xmlns:a16="http://schemas.microsoft.com/office/drawing/2014/main" id="{963EAB61-0F85-4A42-853D-D4CE8A33E766}"/>
              </a:ext>
            </a:extLst>
          </p:cNvPr>
          <p:cNvSpPr txBox="1"/>
          <p:nvPr/>
        </p:nvSpPr>
        <p:spPr>
          <a:xfrm>
            <a:off x="4286250" y="5360967"/>
            <a:ext cx="2542125" cy="1200329"/>
          </a:xfrm>
          <a:prstGeom prst="rect">
            <a:avLst/>
          </a:prstGeom>
          <a:noFill/>
          <a:ln w="25400">
            <a:solidFill>
              <a:schemeClr val="accent1"/>
            </a:solidFill>
          </a:ln>
        </p:spPr>
        <p:txBody>
          <a:bodyPr wrap="square" rtlCol="0">
            <a:spAutoFit/>
          </a:bodyPr>
          <a:lstStyle/>
          <a:p>
            <a:r>
              <a:rPr lang="en-US" i="1" dirty="0"/>
              <a:t>More realistic heavy precipitation increases/ decreases over Alps/ Mediterranean</a:t>
            </a:r>
          </a:p>
        </p:txBody>
      </p:sp>
      <p:pic>
        <p:nvPicPr>
          <p:cNvPr id="17" name="Picture 16" descr="Cordex">
            <a:extLst>
              <a:ext uri="{FF2B5EF4-FFF2-40B4-BE49-F238E27FC236}">
                <a16:creationId xmlns:a16="http://schemas.microsoft.com/office/drawing/2014/main" id="{EDCF1A75-F2D4-2C0C-56CB-DF543ADCE3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34942" cy="113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23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423392" y="133001"/>
            <a:ext cx="5631076" cy="4215975"/>
          </a:xfrm>
          <a:prstGeom prst="rect">
            <a:avLst/>
          </a:prstGeom>
        </p:spPr>
      </p:pic>
      <p:sp>
        <p:nvSpPr>
          <p:cNvPr id="5" name="Textfeld 4"/>
          <p:cNvSpPr txBox="1"/>
          <p:nvPr/>
        </p:nvSpPr>
        <p:spPr>
          <a:xfrm>
            <a:off x="6557206" y="-20212"/>
            <a:ext cx="5578791" cy="369332"/>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TXxp</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period</a:t>
            </a:r>
            <a:r>
              <a:rPr lang="de-DE" dirty="0">
                <a:latin typeface="Arial" panose="020B0604020202020204" pitchFamily="34" charset="0"/>
                <a:cs typeface="Arial" panose="020B0604020202020204" pitchFamily="34" charset="0"/>
              </a:rPr>
              <a:t> 2090-2099 </a:t>
            </a:r>
            <a:r>
              <a:rPr lang="de-DE" dirty="0" err="1">
                <a:latin typeface="Arial" panose="020B0604020202020204" pitchFamily="34" charset="0"/>
                <a:cs typeface="Arial" panose="020B0604020202020204" pitchFamily="34" charset="0"/>
              </a:rPr>
              <a:t>over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land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points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only</a:t>
            </a:r>
            <a:endParaRPr lang="de-DE" dirty="0">
              <a:latin typeface="Arial" panose="020B0604020202020204" pitchFamily="34" charset="0"/>
              <a:cs typeface="Arial" panose="020B0604020202020204" pitchFamily="34" charset="0"/>
            </a:endParaRPr>
          </a:p>
        </p:txBody>
      </p:sp>
      <p:sp>
        <p:nvSpPr>
          <p:cNvPr id="6" name="Abgerundetes Rechteck 5"/>
          <p:cNvSpPr/>
          <p:nvPr/>
        </p:nvSpPr>
        <p:spPr>
          <a:xfrm>
            <a:off x="7804136" y="4435566"/>
            <a:ext cx="3681058" cy="716297"/>
          </a:xfrm>
          <a:prstGeom prst="roundRect">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de-DE"/>
          </a:p>
        </p:txBody>
      </p:sp>
      <p:sp>
        <p:nvSpPr>
          <p:cNvPr id="7" name="Rechteck 6"/>
          <p:cNvSpPr/>
          <p:nvPr/>
        </p:nvSpPr>
        <p:spPr>
          <a:xfrm>
            <a:off x="7804136" y="4471907"/>
            <a:ext cx="4005007" cy="707886"/>
          </a:xfrm>
          <a:prstGeom prst="rect">
            <a:avLst/>
          </a:prstGeom>
          <a:noFill/>
        </p:spPr>
        <p:txBody>
          <a:bodyPr wrap="square">
            <a:spAutoFit/>
          </a:bodyPr>
          <a:lstStyle/>
          <a:p>
            <a:pPr>
              <a:spcBef>
                <a:spcPts val="600"/>
              </a:spcBef>
              <a:spcAft>
                <a:spcPts val="600"/>
              </a:spcAft>
            </a:pPr>
            <a:r>
              <a:rPr lang="en-US" sz="2000" dirty="0">
                <a:latin typeface="Arial" panose="020B0604020202020204" pitchFamily="34" charset="0"/>
                <a:cs typeface="Arial" panose="020B0604020202020204" pitchFamily="34" charset="0"/>
              </a:rPr>
              <a:t>Slight reduced warm days with CPMs in all percentiles.</a:t>
            </a:r>
          </a:p>
        </p:txBody>
      </p:sp>
      <p:sp>
        <p:nvSpPr>
          <p:cNvPr id="8" name="Fußzeilenplatzhalter 6"/>
          <p:cNvSpPr>
            <a:spLocks noGrp="1"/>
          </p:cNvSpPr>
          <p:nvPr>
            <p:ph type="ftr" sz="quarter" idx="11"/>
          </p:nvPr>
        </p:nvSpPr>
        <p:spPr>
          <a:xfrm>
            <a:off x="4561287" y="6421030"/>
            <a:ext cx="7620000" cy="436970"/>
          </a:xfrm>
        </p:spPr>
        <p:txBody>
          <a:bodyPr/>
          <a:lstStyle/>
          <a:p>
            <a:pPr algn="l"/>
            <a:r>
              <a:rPr lang="en-US" sz="1600" dirty="0">
                <a:solidFill>
                  <a:schemeClr val="accent1">
                    <a:lumMod val="50000"/>
                  </a:schemeClr>
                </a:solidFill>
                <a:cs typeface="Arial" panose="020B0604020202020204" pitchFamily="34" charset="0"/>
              </a:rPr>
              <a:t>Scale dependent analysis of climate change signals of climate indices.</a:t>
            </a:r>
            <a:r>
              <a:rPr lang="de-DE" sz="1600" dirty="0">
                <a:solidFill>
                  <a:schemeClr val="accent1">
                    <a:lumMod val="50000"/>
                  </a:schemeClr>
                </a:solidFill>
                <a:cs typeface="Arial" panose="020B0604020202020204" pitchFamily="34" charset="0"/>
              </a:rPr>
              <a:t> </a:t>
            </a:r>
            <a:r>
              <a:rPr lang="de-DE" sz="1600" dirty="0">
                <a:solidFill>
                  <a:schemeClr val="tx2">
                    <a:lumMod val="75000"/>
                  </a:schemeClr>
                </a:solidFill>
                <a:cs typeface="Arial" panose="020B0604020202020204" pitchFamily="34" charset="0"/>
              </a:rPr>
              <a:t>Tölle et al., in-</a:t>
            </a:r>
            <a:r>
              <a:rPr lang="de-DE" sz="1600" dirty="0" err="1">
                <a:solidFill>
                  <a:schemeClr val="tx2">
                    <a:lumMod val="75000"/>
                  </a:schemeClr>
                </a:solidFill>
                <a:cs typeface="Arial" panose="020B0604020202020204" pitchFamily="34" charset="0"/>
              </a:rPr>
              <a:t>prep</a:t>
            </a:r>
            <a:endParaRPr lang="de-DE" sz="1600" dirty="0">
              <a:solidFill>
                <a:schemeClr val="tx2">
                  <a:lumMod val="75000"/>
                </a:schemeClr>
              </a:solidFill>
              <a:cs typeface="Arial" panose="020B0604020202020204" pitchFamily="34" charset="0"/>
            </a:endParaRPr>
          </a:p>
        </p:txBody>
      </p:sp>
      <p:cxnSp>
        <p:nvCxnSpPr>
          <p:cNvPr id="11" name="Gerader Verbinder 10"/>
          <p:cNvCxnSpPr/>
          <p:nvPr/>
        </p:nvCxnSpPr>
        <p:spPr>
          <a:xfrm flipV="1">
            <a:off x="9274098" y="1609492"/>
            <a:ext cx="962722" cy="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371287" y="1286326"/>
            <a:ext cx="902811" cy="646331"/>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o RCM</a:t>
            </a:r>
          </a:p>
          <a:p>
            <a:r>
              <a:rPr lang="de-DE" dirty="0">
                <a:latin typeface="Arial" panose="020B0604020202020204" pitchFamily="34" charset="0"/>
                <a:cs typeface="Arial" panose="020B0604020202020204" pitchFamily="34" charset="0"/>
              </a:rPr>
              <a:t>+ CPM</a:t>
            </a:r>
          </a:p>
        </p:txBody>
      </p:sp>
      <p:cxnSp>
        <p:nvCxnSpPr>
          <p:cNvPr id="14" name="Gerader Verbinder 13"/>
          <p:cNvCxnSpPr/>
          <p:nvPr/>
        </p:nvCxnSpPr>
        <p:spPr>
          <a:xfrm flipV="1">
            <a:off x="9281532" y="1527717"/>
            <a:ext cx="962722" cy="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Abgerundetes Rechteck 14"/>
          <p:cNvSpPr/>
          <p:nvPr/>
        </p:nvSpPr>
        <p:spPr>
          <a:xfrm>
            <a:off x="1233320" y="4297946"/>
            <a:ext cx="3728973" cy="736614"/>
          </a:xfrm>
          <a:prstGeom prst="roundRect">
            <a:avLst/>
          </a:prstGeom>
          <a:solidFill>
            <a:schemeClr val="accent4">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de-DE"/>
          </a:p>
        </p:txBody>
      </p:sp>
      <p:sp>
        <p:nvSpPr>
          <p:cNvPr id="16" name="Rechteck 15"/>
          <p:cNvSpPr/>
          <p:nvPr/>
        </p:nvSpPr>
        <p:spPr>
          <a:xfrm>
            <a:off x="1233320" y="4326674"/>
            <a:ext cx="4205732" cy="707886"/>
          </a:xfrm>
          <a:prstGeom prst="rect">
            <a:avLst/>
          </a:prstGeom>
          <a:noFill/>
        </p:spPr>
        <p:txBody>
          <a:bodyPr wrap="square">
            <a:spAutoFit/>
          </a:bodyPr>
          <a:lstStyle/>
          <a:p>
            <a:pPr>
              <a:spcBef>
                <a:spcPts val="600"/>
              </a:spcBef>
              <a:spcAft>
                <a:spcPts val="600"/>
              </a:spcAft>
            </a:pPr>
            <a:r>
              <a:rPr lang="en-US" sz="2000" dirty="0">
                <a:latin typeface="Arial" panose="020B0604020202020204" pitchFamily="34" charset="0"/>
                <a:cs typeface="Arial" panose="020B0604020202020204" pitchFamily="34" charset="0"/>
              </a:rPr>
              <a:t>Heavier future precipitation with CPMs in all percentiles.</a:t>
            </a:r>
          </a:p>
        </p:txBody>
      </p:sp>
      <p:pic>
        <p:nvPicPr>
          <p:cNvPr id="17" name="Grafik 16"/>
          <p:cNvPicPr>
            <a:picLocks noChangeAspect="1"/>
          </p:cNvPicPr>
          <p:nvPr/>
        </p:nvPicPr>
        <p:blipFill>
          <a:blip r:embed="rId3"/>
          <a:stretch>
            <a:fillRect/>
          </a:stretch>
        </p:blipFill>
        <p:spPr>
          <a:xfrm>
            <a:off x="58031" y="57419"/>
            <a:ext cx="5708728" cy="4274113"/>
          </a:xfrm>
          <a:prstGeom prst="rect">
            <a:avLst/>
          </a:prstGeom>
        </p:spPr>
      </p:pic>
      <p:sp>
        <p:nvSpPr>
          <p:cNvPr id="19" name="Textfeld 18"/>
          <p:cNvSpPr txBox="1"/>
          <p:nvPr/>
        </p:nvSpPr>
        <p:spPr>
          <a:xfrm>
            <a:off x="1446175" y="-24214"/>
            <a:ext cx="3638817" cy="369332"/>
          </a:xfrm>
          <a:prstGeom prst="rect">
            <a:avLst/>
          </a:prstGeom>
          <a:noFill/>
        </p:spPr>
        <p:txBody>
          <a:bodyPr wrap="none" rtlCol="0">
            <a:spAutoFit/>
          </a:bodyPr>
          <a:lstStyle/>
          <a:p>
            <a:r>
              <a:rPr lang="de-DE" dirty="0" err="1">
                <a:latin typeface="Arial" panose="020B0604020202020204" pitchFamily="34" charset="0"/>
                <a:cs typeface="Arial" panose="020B0604020202020204" pitchFamily="34" charset="0"/>
              </a:rPr>
              <a:t>RxpTOT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period</a:t>
            </a:r>
            <a:r>
              <a:rPr lang="de-DE" dirty="0">
                <a:latin typeface="Arial" panose="020B0604020202020204" pitchFamily="34" charset="0"/>
                <a:cs typeface="Arial" panose="020B0604020202020204" pitchFamily="34" charset="0"/>
              </a:rPr>
              <a:t> 2090-2099</a:t>
            </a:r>
          </a:p>
        </p:txBody>
      </p:sp>
      <p:sp>
        <p:nvSpPr>
          <p:cNvPr id="20" name="Textfeld 19"/>
          <p:cNvSpPr txBox="1"/>
          <p:nvPr/>
        </p:nvSpPr>
        <p:spPr>
          <a:xfrm>
            <a:off x="1600766" y="3916526"/>
            <a:ext cx="3048912" cy="369332"/>
          </a:xfrm>
          <a:prstGeom prst="rect">
            <a:avLst/>
          </a:prstGeom>
          <a:solidFill>
            <a:schemeClr val="bg1"/>
          </a:solidFill>
        </p:spPr>
        <p:txBody>
          <a:bodyPr wrap="none" rtlCol="0">
            <a:spAutoFit/>
          </a:bodyPr>
          <a:lstStyle/>
          <a:p>
            <a:r>
              <a:rPr lang="de-DE" dirty="0">
                <a:latin typeface="Arial" panose="020B0604020202020204" pitchFamily="34" charset="0"/>
                <a:cs typeface="Arial" panose="020B0604020202020204" pitchFamily="34" charset="0"/>
              </a:rPr>
              <a:t>Summer </a:t>
            </a:r>
            <a:r>
              <a:rPr lang="de-DE" dirty="0" err="1">
                <a:latin typeface="Arial" panose="020B0604020202020204" pitchFamily="34" charset="0"/>
                <a:cs typeface="Arial" panose="020B0604020202020204" pitchFamily="34" charset="0"/>
              </a:rPr>
              <a:t>RxpTOT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percentile</a:t>
            </a:r>
            <a:endParaRPr lang="de-DE" dirty="0">
              <a:latin typeface="Arial" panose="020B0604020202020204" pitchFamily="34" charset="0"/>
              <a:cs typeface="Arial" panose="020B0604020202020204" pitchFamily="34" charset="0"/>
            </a:endParaRPr>
          </a:p>
        </p:txBody>
      </p:sp>
      <p:cxnSp>
        <p:nvCxnSpPr>
          <p:cNvPr id="21" name="Gerader Verbinder 20"/>
          <p:cNvCxnSpPr/>
          <p:nvPr/>
        </p:nvCxnSpPr>
        <p:spPr>
          <a:xfrm>
            <a:off x="1895707" y="1025912"/>
            <a:ext cx="1572541"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981745" y="812402"/>
            <a:ext cx="902811" cy="646331"/>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 CPM</a:t>
            </a:r>
          </a:p>
          <a:p>
            <a:r>
              <a:rPr lang="de-DE" dirty="0">
                <a:latin typeface="Arial" panose="020B0604020202020204" pitchFamily="34" charset="0"/>
                <a:cs typeface="Arial" panose="020B0604020202020204" pitchFamily="34" charset="0"/>
              </a:rPr>
              <a:t>o RCM</a:t>
            </a:r>
          </a:p>
        </p:txBody>
      </p:sp>
      <p:cxnSp>
        <p:nvCxnSpPr>
          <p:cNvPr id="25" name="Gerader Verbinder 24"/>
          <p:cNvCxnSpPr/>
          <p:nvPr/>
        </p:nvCxnSpPr>
        <p:spPr>
          <a:xfrm>
            <a:off x="1891990" y="1189463"/>
            <a:ext cx="1572541"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0" y="5216270"/>
            <a:ext cx="5393473" cy="338554"/>
          </a:xfrm>
          <a:prstGeom prst="rect">
            <a:avLst/>
          </a:prstGeom>
        </p:spPr>
        <p:txBody>
          <a:bodyPr wrap="square">
            <a:spAutoFit/>
          </a:bodyPr>
          <a:lstStyle/>
          <a:p>
            <a:pPr marL="285750"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RxpTOT</a:t>
            </a:r>
            <a:r>
              <a:rPr lang="en-US" sz="1600" dirty="0">
                <a:latin typeface="Arial" panose="020B0604020202020204" pitchFamily="34" charset="0"/>
                <a:cs typeface="Arial" panose="020B0604020202020204" pitchFamily="34" charset="0"/>
              </a:rPr>
              <a:t>:</a:t>
            </a:r>
          </a:p>
        </p:txBody>
      </p:sp>
      <p:sp>
        <p:nvSpPr>
          <p:cNvPr id="27" name="Rechteck 26"/>
          <p:cNvSpPr/>
          <p:nvPr/>
        </p:nvSpPr>
        <p:spPr>
          <a:xfrm>
            <a:off x="7554530" y="5395427"/>
            <a:ext cx="3930664" cy="1077218"/>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percentage of days with maximum temperature exceeding the </a:t>
            </a:r>
            <a:r>
              <a:rPr lang="en-US" sz="1600" dirty="0" err="1">
                <a:latin typeface="Arial" panose="020B0604020202020204" pitchFamily="34" charset="0"/>
                <a:cs typeface="Arial" panose="020B0604020202020204" pitchFamily="34" charset="0"/>
              </a:rPr>
              <a:t>xth</a:t>
            </a:r>
            <a:r>
              <a:rPr lang="en-US" sz="1600" dirty="0">
                <a:latin typeface="Arial" panose="020B0604020202020204" pitchFamily="34" charset="0"/>
                <a:cs typeface="Arial" panose="020B0604020202020204" pitchFamily="34" charset="0"/>
              </a:rPr>
              <a:t> percentile of daily maximum temperature in the base period.</a:t>
            </a:r>
            <a:endParaRPr lang="de-DE" sz="1600" dirty="0">
              <a:latin typeface="Arial" panose="020B0604020202020204" pitchFamily="34" charset="0"/>
              <a:cs typeface="Arial" panose="020B0604020202020204" pitchFamily="34" charset="0"/>
            </a:endParaRPr>
          </a:p>
        </p:txBody>
      </p:sp>
      <p:sp>
        <p:nvSpPr>
          <p:cNvPr id="28" name="Rechteck 27"/>
          <p:cNvSpPr/>
          <p:nvPr/>
        </p:nvSpPr>
        <p:spPr>
          <a:xfrm>
            <a:off x="6660995" y="5418087"/>
            <a:ext cx="5393473" cy="338554"/>
          </a:xfrm>
          <a:prstGeom prst="rect">
            <a:avLst/>
          </a:prstGeom>
        </p:spPr>
        <p:txBody>
          <a:bodyPr wrap="square">
            <a:spAutoFit/>
          </a:bodyPr>
          <a:lstStyle/>
          <a:p>
            <a:pPr marL="285750"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TXxp</a:t>
            </a:r>
            <a:r>
              <a:rPr lang="en-US" sz="1600" dirty="0">
                <a:latin typeface="Arial" panose="020B0604020202020204" pitchFamily="34" charset="0"/>
                <a:cs typeface="Arial" panose="020B0604020202020204" pitchFamily="34" charset="0"/>
              </a:rPr>
              <a:t>:</a:t>
            </a:r>
          </a:p>
        </p:txBody>
      </p:sp>
      <p:sp>
        <p:nvSpPr>
          <p:cNvPr id="29" name="Rechteck 28"/>
          <p:cNvSpPr/>
          <p:nvPr/>
        </p:nvSpPr>
        <p:spPr>
          <a:xfrm>
            <a:off x="1233320" y="5216270"/>
            <a:ext cx="4160153"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percentage of precipitation due to wet days with precipitation exceeding the </a:t>
            </a:r>
            <a:r>
              <a:rPr lang="en-US" sz="1600" dirty="0" err="1">
                <a:latin typeface="Arial" panose="020B0604020202020204" pitchFamily="34" charset="0"/>
                <a:cs typeface="Arial" panose="020B0604020202020204" pitchFamily="34" charset="0"/>
              </a:rPr>
              <a:t>xth</a:t>
            </a:r>
            <a:r>
              <a:rPr lang="en-US" sz="1600" dirty="0">
                <a:latin typeface="Arial" panose="020B0604020202020204" pitchFamily="34" charset="0"/>
                <a:cs typeface="Arial" panose="020B0604020202020204" pitchFamily="34" charset="0"/>
              </a:rPr>
              <a:t> percentile of wet days in the base period.</a:t>
            </a:r>
            <a:endParaRPr lang="de-DE" sz="1600" dirty="0">
              <a:latin typeface="Arial" panose="020B0604020202020204" pitchFamily="34" charset="0"/>
              <a:cs typeface="Arial" panose="020B0604020202020204" pitchFamily="34" charset="0"/>
            </a:endParaRPr>
          </a:p>
        </p:txBody>
      </p:sp>
      <p:pic>
        <p:nvPicPr>
          <p:cNvPr id="2" name="Grafik 6">
            <a:extLst>
              <a:ext uri="{FF2B5EF4-FFF2-40B4-BE49-F238E27FC236}">
                <a16:creationId xmlns:a16="http://schemas.microsoft.com/office/drawing/2014/main" id="{1189910B-CB54-3278-4DF4-CA031BE360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99" y="6242102"/>
            <a:ext cx="2691159" cy="581290"/>
          </a:xfrm>
          <a:prstGeom prst="rect">
            <a:avLst/>
          </a:prstGeom>
        </p:spPr>
      </p:pic>
    </p:spTree>
    <p:extLst>
      <p:ext uri="{BB962C8B-B14F-4D97-AF65-F5344CB8AC3E}">
        <p14:creationId xmlns:p14="http://schemas.microsoft.com/office/powerpoint/2010/main" val="142793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4EE2DC7-E77E-8D4E-8E38-8EE1D2240853}"/>
              </a:ext>
            </a:extLst>
          </p:cNvPr>
          <p:cNvSpPr>
            <a:spLocks noGrp="1"/>
          </p:cNvSpPr>
          <p:nvPr>
            <p:ph type="title"/>
          </p:nvPr>
        </p:nvSpPr>
        <p:spPr>
          <a:xfrm>
            <a:off x="1533267" y="413238"/>
            <a:ext cx="8807450" cy="770846"/>
          </a:xfrm>
        </p:spPr>
        <p:txBody>
          <a:bodyPr>
            <a:normAutofit fontScale="90000"/>
          </a:bodyPr>
          <a:lstStyle/>
          <a:p>
            <a:pPr algn="ctr"/>
            <a:r>
              <a:rPr lang="en-GB" sz="3000" dirty="0">
                <a:latin typeface="+mj-lt"/>
              </a:rPr>
              <a:t>Fractional contribution of total precipitation to total uncertainty reduced in CPM </a:t>
            </a:r>
          </a:p>
        </p:txBody>
      </p:sp>
      <p:sp>
        <p:nvSpPr>
          <p:cNvPr id="12" name="Rectangle 11">
            <a:extLst>
              <a:ext uri="{FF2B5EF4-FFF2-40B4-BE49-F238E27FC236}">
                <a16:creationId xmlns:a16="http://schemas.microsoft.com/office/drawing/2014/main" id="{4BEDAB51-C425-CD44-A29B-4AB71ADAA1FC}"/>
              </a:ext>
            </a:extLst>
          </p:cNvPr>
          <p:cNvSpPr/>
          <p:nvPr/>
        </p:nvSpPr>
        <p:spPr>
          <a:xfrm>
            <a:off x="1939614" y="4616490"/>
            <a:ext cx="3834037" cy="784830"/>
          </a:xfrm>
          <a:prstGeom prst="rect">
            <a:avLst/>
          </a:prstGeom>
        </p:spPr>
        <p:txBody>
          <a:bodyPr wrap="square">
            <a:spAutoFit/>
          </a:bodyPr>
          <a:lstStyle/>
          <a:p>
            <a:pPr marL="203597" indent="-203597">
              <a:spcBef>
                <a:spcPts val="225"/>
              </a:spcBef>
              <a:spcAft>
                <a:spcPts val="225"/>
              </a:spcAft>
              <a:buFont typeface="Wingdings" pitchFamily="2" charset="2"/>
              <a:buChar char="ü"/>
            </a:pPr>
            <a:r>
              <a:rPr lang="en-GB" sz="1500" b="1"/>
              <a:t>The convergence in CPMs is likely to be linked to the explicit representation of convection</a:t>
            </a:r>
            <a:endParaRPr lang="en-GB" sz="1500" b="1">
              <a:latin typeface="Bodoni BE Regular"/>
              <a:ea typeface="+mj-ea"/>
              <a:cs typeface="+mj-cs"/>
            </a:endParaRPr>
          </a:p>
        </p:txBody>
      </p:sp>
      <p:sp>
        <p:nvSpPr>
          <p:cNvPr id="6" name="Rectangle 5">
            <a:extLst>
              <a:ext uri="{FF2B5EF4-FFF2-40B4-BE49-F238E27FC236}">
                <a16:creationId xmlns:a16="http://schemas.microsoft.com/office/drawing/2014/main" id="{5427A05D-DAF0-0EF7-8AF5-E855D603B7DB}"/>
              </a:ext>
            </a:extLst>
          </p:cNvPr>
          <p:cNvSpPr/>
          <p:nvPr/>
        </p:nvSpPr>
        <p:spPr>
          <a:xfrm>
            <a:off x="6096001" y="1735576"/>
            <a:ext cx="3834037" cy="784830"/>
          </a:xfrm>
          <a:prstGeom prst="rect">
            <a:avLst/>
          </a:prstGeom>
        </p:spPr>
        <p:txBody>
          <a:bodyPr wrap="square">
            <a:spAutoFit/>
          </a:bodyPr>
          <a:lstStyle/>
          <a:p>
            <a:pPr marL="203597" indent="-203597">
              <a:spcBef>
                <a:spcPts val="225"/>
              </a:spcBef>
              <a:spcAft>
                <a:spcPts val="225"/>
              </a:spcAft>
              <a:buFont typeface="Wingdings" pitchFamily="2" charset="2"/>
              <a:buChar char="ü"/>
            </a:pPr>
            <a:r>
              <a:rPr lang="en-GB" sz="1500" b="1">
                <a:latin typeface="Bodoni BE Regular"/>
                <a:ea typeface="+mj-ea"/>
                <a:cs typeface="+mj-cs"/>
              </a:rPr>
              <a:t>﻿Model uncertainties contribute to total uncertainties substantially more in RCMs than in CPMs especially for extremes </a:t>
            </a:r>
          </a:p>
        </p:txBody>
      </p:sp>
      <p:grpSp>
        <p:nvGrpSpPr>
          <p:cNvPr id="3" name="Group 2">
            <a:extLst>
              <a:ext uri="{FF2B5EF4-FFF2-40B4-BE49-F238E27FC236}">
                <a16:creationId xmlns:a16="http://schemas.microsoft.com/office/drawing/2014/main" id="{B476C01C-AC54-EA39-49DB-1638F2BA0B96}"/>
              </a:ext>
            </a:extLst>
          </p:cNvPr>
          <p:cNvGrpSpPr/>
          <p:nvPr/>
        </p:nvGrpSpPr>
        <p:grpSpPr>
          <a:xfrm>
            <a:off x="6196439" y="2728155"/>
            <a:ext cx="4471562" cy="2864822"/>
            <a:chOff x="6229919" y="2494540"/>
            <a:chExt cx="5962082" cy="3819762"/>
          </a:xfrm>
        </p:grpSpPr>
        <p:pic>
          <p:nvPicPr>
            <p:cNvPr id="7" name="Picture 6" descr="Text, application&#10;&#10;Description automatically generated">
              <a:extLst>
                <a:ext uri="{FF2B5EF4-FFF2-40B4-BE49-F238E27FC236}">
                  <a16:creationId xmlns:a16="http://schemas.microsoft.com/office/drawing/2014/main" id="{428D978C-9FF9-BAB7-28E1-7A337D2027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29919" y="2588001"/>
              <a:ext cx="5962082" cy="3726301"/>
            </a:xfrm>
            <a:prstGeom prst="rect">
              <a:avLst/>
            </a:prstGeom>
          </p:spPr>
        </p:pic>
        <p:sp>
          <p:nvSpPr>
            <p:cNvPr id="8" name="Rectangle 7">
              <a:extLst>
                <a:ext uri="{FF2B5EF4-FFF2-40B4-BE49-F238E27FC236}">
                  <a16:creationId xmlns:a16="http://schemas.microsoft.com/office/drawing/2014/main" id="{8D5F70DC-8D90-5889-B3FD-171742632649}"/>
                </a:ext>
              </a:extLst>
            </p:cNvPr>
            <p:cNvSpPr/>
            <p:nvPr/>
          </p:nvSpPr>
          <p:spPr>
            <a:xfrm>
              <a:off x="8846119" y="2494540"/>
              <a:ext cx="907481"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ts val="225"/>
                </a:spcBef>
                <a:spcAft>
                  <a:spcPts val="225"/>
                </a:spcAft>
              </a:pPr>
              <a:r>
                <a:rPr lang="en-GB" sz="1500" b="1"/>
                <a:t>DJF</a:t>
              </a:r>
              <a:endParaRPr lang="en-GB" sz="1500" b="1">
                <a:latin typeface="Bodoni BE Regular"/>
                <a:ea typeface="+mj-ea"/>
                <a:cs typeface="+mj-cs"/>
              </a:endParaRPr>
            </a:p>
          </p:txBody>
        </p:sp>
      </p:grpSp>
      <p:grpSp>
        <p:nvGrpSpPr>
          <p:cNvPr id="2" name="Group 1">
            <a:extLst>
              <a:ext uri="{FF2B5EF4-FFF2-40B4-BE49-F238E27FC236}">
                <a16:creationId xmlns:a16="http://schemas.microsoft.com/office/drawing/2014/main" id="{F906AC86-517C-7AE3-F51D-E5066B9E55C9}"/>
              </a:ext>
            </a:extLst>
          </p:cNvPr>
          <p:cNvGrpSpPr/>
          <p:nvPr/>
        </p:nvGrpSpPr>
        <p:grpSpPr>
          <a:xfrm>
            <a:off x="1533267" y="1479764"/>
            <a:ext cx="4163410" cy="2648939"/>
            <a:chOff x="12355" y="830017"/>
            <a:chExt cx="5551213" cy="3531918"/>
          </a:xfrm>
        </p:grpSpPr>
        <p:pic>
          <p:nvPicPr>
            <p:cNvPr id="5" name="Picture 4" descr="Graphical user interface, application&#10;&#10;Description automatically generated with medium confidence">
              <a:extLst>
                <a:ext uri="{FF2B5EF4-FFF2-40B4-BE49-F238E27FC236}">
                  <a16:creationId xmlns:a16="http://schemas.microsoft.com/office/drawing/2014/main" id="{9BAB8964-72C1-A3AC-764B-838935E2202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355" y="830017"/>
              <a:ext cx="5551213" cy="3531918"/>
            </a:xfrm>
            <a:prstGeom prst="rect">
              <a:avLst/>
            </a:prstGeom>
          </p:spPr>
        </p:pic>
        <p:sp>
          <p:nvSpPr>
            <p:cNvPr id="9" name="Rectangle 8">
              <a:extLst>
                <a:ext uri="{FF2B5EF4-FFF2-40B4-BE49-F238E27FC236}">
                  <a16:creationId xmlns:a16="http://schemas.microsoft.com/office/drawing/2014/main" id="{09AF4D9E-74F1-E13E-2F35-43A39AA4A414}"/>
                </a:ext>
              </a:extLst>
            </p:cNvPr>
            <p:cNvSpPr/>
            <p:nvPr/>
          </p:nvSpPr>
          <p:spPr>
            <a:xfrm>
              <a:off x="2334220" y="899124"/>
              <a:ext cx="907481"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ts val="225"/>
                </a:spcBef>
                <a:spcAft>
                  <a:spcPts val="225"/>
                </a:spcAft>
              </a:pPr>
              <a:r>
                <a:rPr lang="en-GB" sz="1500" b="1"/>
                <a:t>JJA</a:t>
              </a:r>
              <a:endParaRPr lang="en-GB" sz="1500" b="1">
                <a:latin typeface="Bodoni BE Regular"/>
                <a:ea typeface="+mj-ea"/>
                <a:cs typeface="+mj-cs"/>
              </a:endParaRPr>
            </a:p>
          </p:txBody>
        </p:sp>
      </p:grpSp>
      <p:sp>
        <p:nvSpPr>
          <p:cNvPr id="11" name="TextBox 10">
            <a:extLst>
              <a:ext uri="{FF2B5EF4-FFF2-40B4-BE49-F238E27FC236}">
                <a16:creationId xmlns:a16="http://schemas.microsoft.com/office/drawing/2014/main" id="{4F9546B3-F72F-814D-B62E-387CDE86EA67}"/>
              </a:ext>
            </a:extLst>
          </p:cNvPr>
          <p:cNvSpPr txBox="1"/>
          <p:nvPr/>
        </p:nvSpPr>
        <p:spPr>
          <a:xfrm>
            <a:off x="7932472" y="6421313"/>
            <a:ext cx="2604752" cy="369332"/>
          </a:xfrm>
          <a:prstGeom prst="rect">
            <a:avLst/>
          </a:prstGeom>
          <a:noFill/>
        </p:spPr>
        <p:txBody>
          <a:bodyPr wrap="none" rtlCol="0">
            <a:spAutoFit/>
          </a:bodyPr>
          <a:lstStyle/>
          <a:p>
            <a:r>
              <a:rPr lang="en-US">
                <a:solidFill>
                  <a:schemeClr val="bg1"/>
                </a:solidFill>
              </a:rPr>
              <a:t>courtesy of Giorgia Fosser</a:t>
            </a:r>
          </a:p>
        </p:txBody>
      </p:sp>
    </p:spTree>
    <p:extLst>
      <p:ext uri="{BB962C8B-B14F-4D97-AF65-F5344CB8AC3E}">
        <p14:creationId xmlns:p14="http://schemas.microsoft.com/office/powerpoint/2010/main" val="559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p:cNvPicPr/>
          <p:nvPr/>
        </p:nvPicPr>
        <p:blipFill>
          <a:blip r:embed="rId2"/>
          <a:stretch/>
        </p:blipFill>
        <p:spPr>
          <a:xfrm>
            <a:off x="13905796" y="1654468"/>
            <a:ext cx="2029771" cy="870773"/>
          </a:xfrm>
          <a:prstGeom prst="rect">
            <a:avLst/>
          </a:prstGeom>
          <a:ln>
            <a:noFill/>
          </a:ln>
        </p:spPr>
      </p:pic>
      <p:pic>
        <p:nvPicPr>
          <p:cNvPr id="124" name="Picture 123"/>
          <p:cNvPicPr/>
          <p:nvPr/>
        </p:nvPicPr>
        <p:blipFill>
          <a:blip r:embed="rId3"/>
          <a:stretch/>
        </p:blipFill>
        <p:spPr>
          <a:xfrm>
            <a:off x="8776732" y="215952"/>
            <a:ext cx="3414300" cy="1090207"/>
          </a:xfrm>
          <a:prstGeom prst="rect">
            <a:avLst/>
          </a:prstGeom>
          <a:ln>
            <a:noFill/>
          </a:ln>
        </p:spPr>
      </p:pic>
      <p:pic>
        <p:nvPicPr>
          <p:cNvPr id="125" name="Picture 124"/>
          <p:cNvPicPr/>
          <p:nvPr/>
        </p:nvPicPr>
        <p:blipFill>
          <a:blip r:embed="rId4"/>
          <a:stretch/>
        </p:blipFill>
        <p:spPr>
          <a:xfrm>
            <a:off x="16655260" y="3722118"/>
            <a:ext cx="2671531" cy="1110671"/>
          </a:xfrm>
          <a:prstGeom prst="rect">
            <a:avLst/>
          </a:prstGeom>
          <a:ln>
            <a:noFill/>
          </a:ln>
        </p:spPr>
      </p:pic>
      <p:pic>
        <p:nvPicPr>
          <p:cNvPr id="126" name="Picture 125"/>
          <p:cNvPicPr/>
          <p:nvPr/>
        </p:nvPicPr>
        <p:blipFill>
          <a:blip r:embed="rId5"/>
          <a:stretch/>
        </p:blipFill>
        <p:spPr>
          <a:xfrm>
            <a:off x="2873764" y="4376068"/>
            <a:ext cx="7986292" cy="2481267"/>
          </a:xfrm>
          <a:prstGeom prst="rect">
            <a:avLst/>
          </a:prstGeom>
          <a:ln>
            <a:noFill/>
          </a:ln>
        </p:spPr>
      </p:pic>
      <p:pic>
        <p:nvPicPr>
          <p:cNvPr id="127" name="Picture 126"/>
          <p:cNvPicPr/>
          <p:nvPr/>
        </p:nvPicPr>
        <p:blipFill>
          <a:blip r:embed="rId6"/>
          <a:stretch/>
        </p:blipFill>
        <p:spPr>
          <a:xfrm>
            <a:off x="10884872" y="5551176"/>
            <a:ext cx="1306159" cy="1306159"/>
          </a:xfrm>
          <a:prstGeom prst="rect">
            <a:avLst/>
          </a:prstGeom>
          <a:ln>
            <a:noFill/>
          </a:ln>
        </p:spPr>
      </p:pic>
      <p:sp>
        <p:nvSpPr>
          <p:cNvPr id="128" name="TextShape 1"/>
          <p:cNvSpPr txBox="1"/>
          <p:nvPr/>
        </p:nvSpPr>
        <p:spPr>
          <a:xfrm>
            <a:off x="10797795" y="4963404"/>
            <a:ext cx="1393236" cy="1110235"/>
          </a:xfrm>
          <a:prstGeom prst="rect">
            <a:avLst/>
          </a:prstGeom>
          <a:noFill/>
          <a:ln>
            <a:noFill/>
          </a:ln>
        </p:spPr>
        <p:txBody>
          <a:bodyPr lIns="108847" tIns="54423" rIns="108847" bIns="54423">
            <a:noAutofit/>
          </a:bodyPr>
          <a:lstStyle/>
          <a:p>
            <a:r>
              <a:rPr lang="de-DE" sz="1935" spc="-1">
                <a:latin typeface="Arial"/>
                <a:ea typeface="Droid Sans Fallback"/>
              </a:rPr>
              <a:t>Submitted version:</a:t>
            </a:r>
            <a:endParaRPr lang="de-DE" sz="1935" spc="-1">
              <a:latin typeface="Arial"/>
            </a:endParaRPr>
          </a:p>
        </p:txBody>
      </p:sp>
      <p:pic>
        <p:nvPicPr>
          <p:cNvPr id="129" name="Picture 128"/>
          <p:cNvPicPr/>
          <p:nvPr/>
        </p:nvPicPr>
        <p:blipFill rotWithShape="1">
          <a:blip r:embed="rId7">
            <a:extLst>
              <a:ext uri="{28A0092B-C50C-407E-A947-70E740481C1C}">
                <a14:useLocalDpi xmlns:a14="http://schemas.microsoft.com/office/drawing/2010/main"/>
              </a:ext>
            </a:extLst>
          </a:blip>
          <a:srcRect/>
          <a:stretch/>
        </p:blipFill>
        <p:spPr>
          <a:xfrm>
            <a:off x="8669192" y="2008002"/>
            <a:ext cx="3521840" cy="1831235"/>
          </a:xfrm>
          <a:prstGeom prst="rect">
            <a:avLst/>
          </a:prstGeom>
          <a:ln>
            <a:noFill/>
          </a:ln>
        </p:spPr>
      </p:pic>
      <p:grpSp>
        <p:nvGrpSpPr>
          <p:cNvPr id="130" name="Group 2"/>
          <p:cNvGrpSpPr/>
          <p:nvPr/>
        </p:nvGrpSpPr>
        <p:grpSpPr>
          <a:xfrm>
            <a:off x="5660237" y="1915700"/>
            <a:ext cx="3047704" cy="1856923"/>
            <a:chOff x="4680000" y="1584000"/>
            <a:chExt cx="2520000" cy="1535400"/>
          </a:xfrm>
        </p:grpSpPr>
        <p:pic>
          <p:nvPicPr>
            <p:cNvPr id="131" name="Picture 130"/>
            <p:cNvPicPr/>
            <p:nvPr/>
          </p:nvPicPr>
          <p:blipFill>
            <a:blip r:embed="rId8">
              <a:extLst>
                <a:ext uri="{28A0092B-C50C-407E-A947-70E740481C1C}">
                  <a14:useLocalDpi xmlns:a14="http://schemas.microsoft.com/office/drawing/2010/main"/>
                </a:ext>
              </a:extLst>
            </a:blip>
            <a:srcRect/>
            <a:stretch/>
          </p:blipFill>
          <p:spPr>
            <a:xfrm>
              <a:off x="4824000" y="1584000"/>
              <a:ext cx="2376000" cy="1535400"/>
            </a:xfrm>
            <a:prstGeom prst="rect">
              <a:avLst/>
            </a:prstGeom>
            <a:ln>
              <a:noFill/>
            </a:ln>
          </p:spPr>
        </p:pic>
        <p:sp>
          <p:nvSpPr>
            <p:cNvPr id="132" name="CustomShape 3"/>
            <p:cNvSpPr/>
            <p:nvPr/>
          </p:nvSpPr>
          <p:spPr>
            <a:xfrm>
              <a:off x="4680000" y="1584000"/>
              <a:ext cx="216000" cy="144000"/>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133" name="CustomShape 4"/>
            <p:cNvSpPr/>
            <p:nvPr/>
          </p:nvSpPr>
          <p:spPr>
            <a:xfrm>
              <a:off x="4788000" y="2088000"/>
              <a:ext cx="72000" cy="504000"/>
            </a:xfrm>
            <a:prstGeom prst="rect">
              <a:avLst/>
            </a:prstGeom>
            <a:solidFill>
              <a:srgbClr val="FFFFFF"/>
            </a:solidFill>
            <a:ln>
              <a:noFill/>
            </a:ln>
          </p:spPr>
          <p:style>
            <a:lnRef idx="0">
              <a:scrgbClr r="0" g="0" b="0"/>
            </a:lnRef>
            <a:fillRef idx="0">
              <a:scrgbClr r="0" g="0" b="0"/>
            </a:fillRef>
            <a:effectRef idx="0">
              <a:scrgbClr r="0" g="0" b="0"/>
            </a:effectRef>
            <a:fontRef idx="minor"/>
          </p:style>
        </p:sp>
      </p:grpSp>
      <p:sp>
        <p:nvSpPr>
          <p:cNvPr id="134" name="TextShape 5"/>
          <p:cNvSpPr txBox="1"/>
          <p:nvPr/>
        </p:nvSpPr>
        <p:spPr>
          <a:xfrm>
            <a:off x="42011" y="29606"/>
            <a:ext cx="12149020" cy="7117696"/>
          </a:xfrm>
          <a:prstGeom prst="rect">
            <a:avLst/>
          </a:prstGeom>
          <a:noFill/>
          <a:ln>
            <a:noFill/>
          </a:ln>
        </p:spPr>
        <p:txBody>
          <a:bodyPr lIns="0" tIns="0" rIns="0" bIns="0">
            <a:noAutofit/>
          </a:bodyPr>
          <a:lstStyle/>
          <a:p>
            <a:r>
              <a:rPr lang="de-DE" sz="2800" b="1" spc="-1" dirty="0">
                <a:latin typeface="+mj-lt"/>
                <a:ea typeface="Droid Sans Fallback"/>
              </a:rPr>
              <a:t>Evaluation </a:t>
            </a:r>
            <a:r>
              <a:rPr lang="de-DE" sz="2800" b="1" spc="-1" dirty="0" err="1">
                <a:latin typeface="+mj-lt"/>
                <a:ea typeface="Droid Sans Fallback"/>
              </a:rPr>
              <a:t>of</a:t>
            </a:r>
            <a:r>
              <a:rPr lang="de-DE" sz="2800" b="1" spc="-1" dirty="0">
                <a:latin typeface="+mj-lt"/>
                <a:ea typeface="Droid Sans Fallback"/>
              </a:rPr>
              <a:t> Alpine-</a:t>
            </a:r>
            <a:r>
              <a:rPr lang="de-DE" sz="2800" b="1" spc="-1" dirty="0" err="1">
                <a:latin typeface="+mj-lt"/>
                <a:ea typeface="Droid Sans Fallback"/>
              </a:rPr>
              <a:t>Mediterranean</a:t>
            </a:r>
            <a:r>
              <a:rPr lang="de-DE" sz="2800" b="1" spc="-1" dirty="0">
                <a:latin typeface="+mj-lt"/>
                <a:ea typeface="Droid Sans Fallback"/>
              </a:rPr>
              <a:t> </a:t>
            </a:r>
            <a:r>
              <a:rPr lang="de-DE" sz="2800" b="1" spc="-1" dirty="0" err="1">
                <a:latin typeface="+mj-lt"/>
                <a:ea typeface="Droid Sans Fallback"/>
              </a:rPr>
              <a:t>Precipitation</a:t>
            </a:r>
            <a:r>
              <a:rPr lang="de-DE" sz="2800" b="1" spc="-1" dirty="0">
                <a:latin typeface="+mj-lt"/>
                <a:ea typeface="Droid Sans Fallback"/>
              </a:rPr>
              <a:t> Events </a:t>
            </a:r>
            <a:br>
              <a:rPr sz="2800" dirty="0">
                <a:latin typeface="+mj-lt"/>
              </a:rPr>
            </a:br>
            <a:r>
              <a:rPr lang="de-DE" sz="2800" b="1" spc="-1" dirty="0">
                <a:latin typeface="+mj-lt"/>
                <a:ea typeface="Droid Sans Fallback"/>
              </a:rPr>
              <a:t>in </a:t>
            </a:r>
            <a:r>
              <a:rPr lang="de-DE" sz="2800" b="1" spc="-1" dirty="0" err="1">
                <a:latin typeface="+mj-lt"/>
                <a:ea typeface="Droid Sans Fallback"/>
              </a:rPr>
              <a:t>convection-permitting</a:t>
            </a:r>
            <a:r>
              <a:rPr lang="de-DE" sz="2800" b="1" spc="-1" dirty="0">
                <a:latin typeface="+mj-lt"/>
                <a:ea typeface="Droid Sans Fallback"/>
              </a:rPr>
              <a:t> Regional Climate Models </a:t>
            </a:r>
            <a:br>
              <a:rPr sz="2800" dirty="0">
                <a:latin typeface="+mj-lt"/>
              </a:rPr>
            </a:br>
            <a:r>
              <a:rPr lang="de-DE" sz="2800" b="1" spc="-1" dirty="0" err="1">
                <a:latin typeface="+mj-lt"/>
                <a:ea typeface="Droid Sans Fallback"/>
              </a:rPr>
              <a:t>using</a:t>
            </a:r>
            <a:r>
              <a:rPr lang="de-DE" sz="2800" b="1" spc="-1" dirty="0">
                <a:latin typeface="+mj-lt"/>
                <a:ea typeface="Droid Sans Fallback"/>
              </a:rPr>
              <a:t> a Set </a:t>
            </a:r>
            <a:r>
              <a:rPr lang="de-DE" sz="2800" b="1" spc="-1" dirty="0" err="1">
                <a:latin typeface="+mj-lt"/>
                <a:ea typeface="Droid Sans Fallback"/>
              </a:rPr>
              <a:t>of</a:t>
            </a:r>
            <a:r>
              <a:rPr lang="de-DE" sz="2800" b="1" spc="-1" dirty="0">
                <a:latin typeface="+mj-lt"/>
                <a:ea typeface="Droid Sans Fallback"/>
              </a:rPr>
              <a:t> Tracking </a:t>
            </a:r>
            <a:r>
              <a:rPr lang="de-DE" sz="2800" b="1" spc="-1" dirty="0" err="1">
                <a:latin typeface="+mj-lt"/>
                <a:ea typeface="Droid Sans Fallback"/>
              </a:rPr>
              <a:t>Algorithms</a:t>
            </a:r>
            <a:br>
              <a:rPr sz="2800" dirty="0">
                <a:latin typeface="+mj-lt"/>
              </a:rPr>
            </a:br>
            <a:r>
              <a:rPr lang="de-DE" spc="-1" dirty="0">
                <a:latin typeface="+mj-lt"/>
                <a:ea typeface="Droid Sans Fallback"/>
              </a:rPr>
              <a:t>Sebastian K. Müller, et al., </a:t>
            </a:r>
            <a:r>
              <a:rPr lang="de-DE" spc="-1" dirty="0" err="1">
                <a:latin typeface="+mj-lt"/>
                <a:ea typeface="Droid Sans Fallback"/>
              </a:rPr>
              <a:t>submitted</a:t>
            </a:r>
            <a:br>
              <a:rPr sz="2177" dirty="0"/>
            </a:br>
            <a:r>
              <a:rPr lang="de-DE" sz="2661" spc="-1" dirty="0">
                <a:latin typeface="Arial"/>
                <a:ea typeface="Droid Sans Fallback"/>
              </a:rPr>
              <a:t>                                                               </a:t>
            </a:r>
            <a:r>
              <a:rPr lang="de-DE" spc="-1" dirty="0">
                <a:ea typeface="Droid Sans Fallback"/>
              </a:rPr>
              <a:t>1a) </a:t>
            </a:r>
            <a:r>
              <a:rPr lang="de-DE" spc="-1" dirty="0" err="1">
                <a:ea typeface="Droid Sans Fallback"/>
              </a:rPr>
              <a:t>historical</a:t>
            </a:r>
            <a:r>
              <a:rPr lang="de-DE" spc="-1" dirty="0">
                <a:ea typeface="Droid Sans Fallback"/>
              </a:rPr>
              <a:t> </a:t>
            </a:r>
            <a:r>
              <a:rPr lang="de-DE" spc="-1" dirty="0" err="1">
                <a:ea typeface="Droid Sans Fallback"/>
              </a:rPr>
              <a:t>case</a:t>
            </a:r>
            <a:r>
              <a:rPr lang="de-DE" spc="-1" dirty="0">
                <a:ea typeface="Droid Sans Fallback"/>
              </a:rPr>
              <a:t> </a:t>
            </a:r>
            <a:r>
              <a:rPr lang="de-DE" spc="-1" dirty="0" err="1">
                <a:ea typeface="Droid Sans Fallback"/>
              </a:rPr>
              <a:t>studies</a:t>
            </a:r>
            <a:r>
              <a:rPr lang="de-DE" spc="-1" dirty="0">
                <a:ea typeface="Droid Sans Fallback"/>
              </a:rPr>
              <a:t> and 1b) </a:t>
            </a:r>
            <a:r>
              <a:rPr lang="de-DE" spc="-1" dirty="0" err="1">
                <a:ea typeface="Droid Sans Fallback"/>
              </a:rPr>
              <a:t>climatologies</a:t>
            </a:r>
            <a:br>
              <a:rPr sz="2177" dirty="0"/>
            </a:br>
            <a:r>
              <a:rPr lang="de-DE" sz="2000" b="1" spc="-1" dirty="0" err="1">
                <a:ea typeface="Droid Sans Fallback"/>
              </a:rPr>
              <a:t>Two-fold</a:t>
            </a:r>
            <a:r>
              <a:rPr lang="de-DE" sz="2000" b="1" spc="-1" dirty="0">
                <a:ea typeface="Droid Sans Fallback"/>
              </a:rPr>
              <a:t> </a:t>
            </a:r>
            <a:r>
              <a:rPr lang="de-DE" sz="2000" b="1" spc="-1" dirty="0" err="1">
                <a:ea typeface="Droid Sans Fallback"/>
              </a:rPr>
              <a:t>scientific</a:t>
            </a:r>
            <a:r>
              <a:rPr lang="de-DE" sz="2000" b="1" spc="-1" dirty="0">
                <a:ea typeface="Droid Sans Fallback"/>
              </a:rPr>
              <a:t> </a:t>
            </a:r>
            <a:r>
              <a:rPr lang="de-DE" sz="2000" b="1" spc="-1" dirty="0" err="1">
                <a:ea typeface="Droid Sans Fallback"/>
              </a:rPr>
              <a:t>objective</a:t>
            </a:r>
            <a:r>
              <a:rPr lang="de-DE" sz="2000" b="1" spc="-1" dirty="0">
                <a:ea typeface="Droid Sans Fallback"/>
              </a:rPr>
              <a:t>:</a:t>
            </a:r>
            <a:br>
              <a:rPr sz="2000" dirty="0"/>
            </a:br>
            <a:r>
              <a:rPr lang="de-DE" sz="2000" b="1" spc="-1" dirty="0">
                <a:ea typeface="Droid Sans Fallback"/>
              </a:rPr>
              <a:t>1) Tracker-</a:t>
            </a:r>
            <a:r>
              <a:rPr lang="de-DE" sz="2000" b="1" spc="-1" dirty="0" err="1">
                <a:ea typeface="Droid Sans Fallback"/>
              </a:rPr>
              <a:t>Intercomparison</a:t>
            </a:r>
            <a:r>
              <a:rPr lang="de-DE" sz="2000" spc="-1" dirty="0">
                <a:ea typeface="Droid Sans Fallback"/>
              </a:rPr>
              <a:t> </a:t>
            </a:r>
            <a:r>
              <a:rPr lang="de-DE" sz="2000" spc="-1" dirty="0" err="1">
                <a:ea typeface="Droid Sans Fallback"/>
              </a:rPr>
              <a:t>using</a:t>
            </a:r>
            <a:r>
              <a:rPr lang="de-DE" sz="2000" spc="-1" dirty="0">
                <a:ea typeface="Droid Sans Fallback"/>
              </a:rPr>
              <a:t> </a:t>
            </a:r>
            <a:r>
              <a:rPr lang="de-DE" sz="2000" spc="-1" dirty="0" err="1">
                <a:ea typeface="Droid Sans Fallback"/>
              </a:rPr>
              <a:t>observations</a:t>
            </a:r>
            <a:br>
              <a:rPr sz="2000" dirty="0"/>
            </a:br>
            <a:br>
              <a:rPr sz="2000" dirty="0"/>
            </a:br>
            <a:r>
              <a:rPr lang="de-DE" sz="2000" spc="-1" dirty="0">
                <a:ea typeface="Droid Sans Fallback"/>
              </a:rPr>
              <a:t>→ </a:t>
            </a:r>
            <a:r>
              <a:rPr lang="de-DE" sz="2000" i="1" spc="-1" dirty="0" err="1">
                <a:ea typeface="Droid Sans Fallback"/>
              </a:rPr>
              <a:t>trackers</a:t>
            </a:r>
            <a:r>
              <a:rPr lang="de-DE" sz="2000" i="1" spc="-1" dirty="0">
                <a:ea typeface="Droid Sans Fallback"/>
              </a:rPr>
              <a:t> </a:t>
            </a:r>
            <a:r>
              <a:rPr lang="de-DE" sz="2000" i="1" spc="-1" dirty="0" err="1">
                <a:ea typeface="Droid Sans Fallback"/>
              </a:rPr>
              <a:t>produce</a:t>
            </a:r>
            <a:r>
              <a:rPr lang="de-DE" sz="2000" i="1" spc="-1" dirty="0">
                <a:ea typeface="Droid Sans Fallback"/>
              </a:rPr>
              <a:t> </a:t>
            </a:r>
            <a:r>
              <a:rPr lang="de-DE" sz="2000" i="1" spc="-1" dirty="0" err="1">
                <a:ea typeface="Droid Sans Fallback"/>
              </a:rPr>
              <a:t>qualitatively</a:t>
            </a:r>
            <a:r>
              <a:rPr lang="de-DE" sz="2000" i="1" spc="-1" dirty="0">
                <a:ea typeface="Droid Sans Fallback"/>
              </a:rPr>
              <a:t> </a:t>
            </a:r>
            <a:r>
              <a:rPr lang="de-DE" sz="2000" i="1" spc="-1" dirty="0" err="1">
                <a:ea typeface="Droid Sans Fallback"/>
              </a:rPr>
              <a:t>similar</a:t>
            </a:r>
            <a:r>
              <a:rPr lang="de-DE" sz="2000" i="1" spc="-1" dirty="0">
                <a:ea typeface="Droid Sans Fallback"/>
              </a:rPr>
              <a:t> </a:t>
            </a:r>
            <a:r>
              <a:rPr lang="de-DE" sz="2000" i="1" spc="-1" dirty="0" err="1">
                <a:ea typeface="Droid Sans Fallback"/>
              </a:rPr>
              <a:t>results</a:t>
            </a:r>
            <a:br>
              <a:rPr sz="2000" dirty="0"/>
            </a:br>
            <a:r>
              <a:rPr lang="de-DE" sz="2000" i="1" spc="-1" dirty="0">
                <a:ea typeface="Droid Sans Fallback"/>
              </a:rPr>
              <a:t> and </a:t>
            </a:r>
            <a:r>
              <a:rPr lang="de-DE" sz="2000" i="1" spc="-1" dirty="0" err="1">
                <a:ea typeface="Droid Sans Fallback"/>
              </a:rPr>
              <a:t>thus</a:t>
            </a:r>
            <a:r>
              <a:rPr lang="de-DE" sz="2000" i="1" spc="-1" dirty="0">
                <a:ea typeface="Droid Sans Fallback"/>
              </a:rPr>
              <a:t> </a:t>
            </a:r>
            <a:r>
              <a:rPr lang="de-DE" sz="2000" i="1" spc="-1" dirty="0" err="1">
                <a:ea typeface="Droid Sans Fallback"/>
              </a:rPr>
              <a:t>equivalent</a:t>
            </a:r>
            <a:r>
              <a:rPr lang="de-DE" sz="2000" i="1" spc="-1" dirty="0">
                <a:ea typeface="Droid Sans Fallback"/>
              </a:rPr>
              <a:t> </a:t>
            </a:r>
            <a:r>
              <a:rPr lang="de-DE" sz="2000" i="1" spc="-1" dirty="0" err="1">
                <a:ea typeface="Droid Sans Fallback"/>
              </a:rPr>
              <a:t>scientific</a:t>
            </a:r>
            <a:r>
              <a:rPr lang="de-DE" sz="2000" i="1" spc="-1" dirty="0">
                <a:ea typeface="Droid Sans Fallback"/>
              </a:rPr>
              <a:t> </a:t>
            </a:r>
            <a:r>
              <a:rPr lang="de-DE" sz="2000" i="1" spc="-1" dirty="0" err="1">
                <a:ea typeface="Droid Sans Fallback"/>
              </a:rPr>
              <a:t>conclusions</a:t>
            </a:r>
            <a:r>
              <a:rPr lang="de-DE" sz="2000" i="1" spc="-1" dirty="0">
                <a:ea typeface="Droid Sans Fallback"/>
              </a:rPr>
              <a:t>.</a:t>
            </a:r>
            <a:br>
              <a:rPr sz="2000" dirty="0"/>
            </a:br>
            <a:br>
              <a:rPr sz="2177" dirty="0"/>
            </a:br>
            <a:r>
              <a:rPr lang="de-DE" sz="2000" b="1" spc="-1" dirty="0">
                <a:ea typeface="Droid Sans Fallback"/>
              </a:rPr>
              <a:t>2) </a:t>
            </a:r>
            <a:r>
              <a:rPr lang="de-DE" sz="2000" b="1" spc="-1" dirty="0" err="1">
                <a:ea typeface="Droid Sans Fallback"/>
              </a:rPr>
              <a:t>Lagrangian</a:t>
            </a:r>
            <a:r>
              <a:rPr lang="de-DE" sz="2000" b="1" spc="-1" dirty="0">
                <a:ea typeface="Droid Sans Fallback"/>
              </a:rPr>
              <a:t> </a:t>
            </a:r>
            <a:r>
              <a:rPr lang="de-DE" sz="2000" b="1" spc="-1" dirty="0" err="1">
                <a:ea typeface="Droid Sans Fallback"/>
              </a:rPr>
              <a:t>evaluation</a:t>
            </a:r>
            <a:r>
              <a:rPr lang="de-DE" sz="2000" spc="-1" dirty="0">
                <a:ea typeface="Droid Sans Fallback"/>
              </a:rPr>
              <a:t> </a:t>
            </a:r>
            <a:r>
              <a:rPr lang="de-DE" sz="2000" spc="-1" dirty="0" err="1">
                <a:ea typeface="Droid Sans Fallback"/>
              </a:rPr>
              <a:t>of</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cpRCM</a:t>
            </a:r>
            <a:r>
              <a:rPr lang="de-DE" sz="2000" spc="-1" dirty="0">
                <a:ea typeface="Droid Sans Fallback"/>
              </a:rPr>
              <a:t> </a:t>
            </a:r>
            <a:r>
              <a:rPr lang="de-DE" sz="2000" spc="-1" dirty="0" err="1">
                <a:ea typeface="Droid Sans Fallback"/>
              </a:rPr>
              <a:t>ensemble</a:t>
            </a:r>
            <a:r>
              <a:rPr lang="de-DE" sz="2000" spc="-1" dirty="0">
                <a:ea typeface="Droid Sans Fallback"/>
              </a:rPr>
              <a:t> </a:t>
            </a:r>
            <a:r>
              <a:rPr lang="de-DE" sz="2000" spc="-1" dirty="0" err="1">
                <a:ea typeface="Droid Sans Fallback"/>
              </a:rPr>
              <a:t>using</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tracker</a:t>
            </a:r>
            <a:r>
              <a:rPr lang="de-DE" sz="2000" spc="-1" dirty="0">
                <a:ea typeface="Droid Sans Fallback"/>
              </a:rPr>
              <a:t> </a:t>
            </a:r>
            <a:r>
              <a:rPr lang="de-DE" sz="2000" spc="-1" dirty="0" err="1">
                <a:ea typeface="Droid Sans Fallback"/>
              </a:rPr>
              <a:t>ensemble</a:t>
            </a:r>
            <a:r>
              <a:rPr lang="de-DE" sz="2000" spc="-1" dirty="0">
                <a:ea typeface="Droid Sans Fallback"/>
              </a:rPr>
              <a:t> </a:t>
            </a:r>
            <a:r>
              <a:rPr lang="de-DE" sz="2000" spc="-1" dirty="0" err="1">
                <a:ea typeface="Droid Sans Fallback"/>
              </a:rPr>
              <a:t>mean</a:t>
            </a:r>
            <a:r>
              <a:rPr lang="de-DE" sz="2000" spc="-1" dirty="0">
                <a:ea typeface="Droid Sans Fallback"/>
              </a:rPr>
              <a:t>:</a:t>
            </a:r>
            <a:br>
              <a:rPr sz="2000" dirty="0"/>
            </a:br>
            <a:r>
              <a:rPr lang="de-DE" sz="2000" spc="-1" dirty="0">
                <a:ea typeface="Droid Sans Fallback"/>
              </a:rPr>
              <a:t>→ hot-spots and dry-spots </a:t>
            </a:r>
            <a:r>
              <a:rPr lang="de-DE" sz="2000" spc="-1" dirty="0" err="1">
                <a:ea typeface="Droid Sans Fallback"/>
              </a:rPr>
              <a:t>of</a:t>
            </a:r>
            <a:r>
              <a:rPr lang="de-DE" sz="2000" spc="-1" dirty="0">
                <a:ea typeface="Droid Sans Fallback"/>
              </a:rPr>
              <a:t> HPE </a:t>
            </a:r>
            <a:r>
              <a:rPr lang="de-DE" sz="2000" spc="-1" dirty="0" err="1">
                <a:ea typeface="Droid Sans Fallback"/>
              </a:rPr>
              <a:t>occurrence</a:t>
            </a:r>
            <a:r>
              <a:rPr lang="de-DE" sz="2000" spc="-1" dirty="0">
                <a:ea typeface="Droid Sans Fallback"/>
              </a:rPr>
              <a:t> </a:t>
            </a:r>
            <a:r>
              <a:rPr lang="de-DE" sz="2000" spc="-1" dirty="0" err="1">
                <a:ea typeface="Droid Sans Fallback"/>
              </a:rPr>
              <a:t>are</a:t>
            </a:r>
            <a:r>
              <a:rPr lang="de-DE" sz="2000" spc="-1" dirty="0">
                <a:ea typeface="Droid Sans Fallback"/>
              </a:rPr>
              <a:t> well-</a:t>
            </a:r>
            <a:r>
              <a:rPr lang="de-DE" sz="2000" spc="-1" dirty="0" err="1">
                <a:ea typeface="Droid Sans Fallback"/>
              </a:rPr>
              <a:t>represented</a:t>
            </a:r>
            <a:r>
              <a:rPr lang="de-DE" sz="2000" spc="-1" dirty="0">
                <a:ea typeface="Droid Sans Fallback"/>
              </a:rPr>
              <a:t> in </a:t>
            </a:r>
            <a:r>
              <a:rPr lang="de-DE" sz="2000" spc="-1" dirty="0" err="1">
                <a:ea typeface="Droid Sans Fallback"/>
              </a:rPr>
              <a:t>cpRCMs</a:t>
            </a:r>
            <a:br>
              <a:rPr sz="2000" dirty="0"/>
            </a:br>
            <a:r>
              <a:rPr lang="de-DE" sz="2000" b="1" spc="-1" dirty="0">
                <a:ea typeface="Droid Sans Fallback"/>
              </a:rPr>
              <a:t>→ </a:t>
            </a:r>
            <a:r>
              <a:rPr lang="de-DE" sz="2000" spc="-1" dirty="0" err="1">
                <a:ea typeface="Droid Sans Fallback"/>
              </a:rPr>
              <a:t>biases</a:t>
            </a:r>
            <a:r>
              <a:rPr lang="de-DE" sz="2000" spc="-1" dirty="0">
                <a:ea typeface="Droid Sans Fallback"/>
              </a:rPr>
              <a:t> </a:t>
            </a:r>
            <a:r>
              <a:rPr lang="de-DE" sz="2000" spc="-1" dirty="0" err="1">
                <a:ea typeface="Droid Sans Fallback"/>
              </a:rPr>
              <a:t>of</a:t>
            </a:r>
            <a:r>
              <a:rPr lang="de-DE" sz="2000" spc="-1" dirty="0">
                <a:ea typeface="Droid Sans Fallback"/>
              </a:rPr>
              <a:t> </a:t>
            </a:r>
            <a:br>
              <a:rPr sz="2000" dirty="0"/>
            </a:br>
            <a:r>
              <a:rPr lang="de-DE" sz="2000" spc="-1" dirty="0">
                <a:ea typeface="Droid Sans Fallback"/>
              </a:rPr>
              <a:t>HPE </a:t>
            </a:r>
            <a:r>
              <a:rPr lang="de-DE" sz="2000" spc="-1" dirty="0" err="1">
                <a:ea typeface="Droid Sans Fallback"/>
              </a:rPr>
              <a:t>properties</a:t>
            </a:r>
            <a:r>
              <a:rPr lang="de-DE" sz="2000" spc="-1" dirty="0">
                <a:ea typeface="Droid Sans Fallback"/>
              </a:rPr>
              <a:t> </a:t>
            </a:r>
            <a:r>
              <a:rPr lang="de-DE" sz="2000" spc="-1" dirty="0" err="1">
                <a:ea typeface="Droid Sans Fallback"/>
              </a:rPr>
              <a:t>are</a:t>
            </a:r>
            <a:br>
              <a:rPr sz="2000" dirty="0"/>
            </a:br>
            <a:r>
              <a:rPr lang="de-DE" sz="2000" spc="-1" dirty="0" err="1">
                <a:ea typeface="Droid Sans Fallback"/>
              </a:rPr>
              <a:t>mostly</a:t>
            </a:r>
            <a:r>
              <a:rPr lang="de-DE" sz="2000" spc="-1" dirty="0">
                <a:ea typeface="Droid Sans Fallback"/>
              </a:rPr>
              <a:t> positive</a:t>
            </a:r>
            <a:br>
              <a:rPr sz="2000" dirty="0"/>
            </a:br>
            <a:r>
              <a:rPr lang="de-DE" sz="2000" spc="-1" dirty="0">
                <a:ea typeface="Droid Sans Fallback"/>
              </a:rPr>
              <a:t>→ radar-</a:t>
            </a:r>
            <a:r>
              <a:rPr lang="de-DE" sz="2000" spc="-1" dirty="0" err="1">
                <a:ea typeface="Droid Sans Fallback"/>
              </a:rPr>
              <a:t>based</a:t>
            </a:r>
            <a:r>
              <a:rPr lang="de-DE" sz="2000" spc="-1" dirty="0">
                <a:ea typeface="Droid Sans Fallback"/>
              </a:rPr>
              <a:t> </a:t>
            </a:r>
            <a:br>
              <a:rPr sz="2000" dirty="0"/>
            </a:br>
            <a:r>
              <a:rPr lang="de-DE" sz="2000" spc="-1" dirty="0" err="1">
                <a:ea typeface="Droid Sans Fallback"/>
              </a:rPr>
              <a:t>observations</a:t>
            </a:r>
            <a:r>
              <a:rPr lang="de-DE" sz="2000" spc="-1" dirty="0">
                <a:ea typeface="Droid Sans Fallback"/>
              </a:rPr>
              <a:t> </a:t>
            </a:r>
            <a:r>
              <a:rPr lang="de-DE" sz="2000" spc="-1" dirty="0" err="1">
                <a:ea typeface="Droid Sans Fallback"/>
              </a:rPr>
              <a:t>improve</a:t>
            </a:r>
            <a:br>
              <a:rPr sz="2000" dirty="0"/>
            </a:br>
            <a:r>
              <a:rPr lang="de-DE" sz="2000" spc="-1" dirty="0" err="1">
                <a:ea typeface="Droid Sans Fallback"/>
              </a:rPr>
              <a:t>the</a:t>
            </a:r>
            <a:r>
              <a:rPr lang="de-DE" sz="2000" spc="-1" dirty="0">
                <a:ea typeface="Droid Sans Fallback"/>
              </a:rPr>
              <a:t> </a:t>
            </a:r>
            <a:r>
              <a:rPr lang="de-DE" sz="2000" spc="-1" dirty="0" err="1">
                <a:ea typeface="Droid Sans Fallback"/>
              </a:rPr>
              <a:t>spatio</a:t>
            </a:r>
            <a:r>
              <a:rPr lang="de-DE" sz="2000" spc="-1" dirty="0">
                <a:ea typeface="Droid Sans Fallback"/>
              </a:rPr>
              <a:t>-temporal</a:t>
            </a:r>
            <a:br>
              <a:rPr sz="2000" dirty="0"/>
            </a:br>
            <a:r>
              <a:rPr lang="de-DE" sz="2000" spc="-1" dirty="0" err="1">
                <a:ea typeface="Droid Sans Fallback"/>
              </a:rPr>
              <a:t>representation</a:t>
            </a:r>
            <a:r>
              <a:rPr lang="de-DE" sz="2000" spc="-1" dirty="0">
                <a:ea typeface="Droid Sans Fallback"/>
              </a:rPr>
              <a:t> </a:t>
            </a:r>
            <a:r>
              <a:rPr lang="de-DE" sz="2000" spc="-1" dirty="0" err="1">
                <a:ea typeface="Droid Sans Fallback"/>
              </a:rPr>
              <a:t>of</a:t>
            </a:r>
            <a:r>
              <a:rPr lang="de-DE" sz="2000" spc="-1" dirty="0">
                <a:ea typeface="Droid Sans Fallback"/>
              </a:rPr>
              <a:t> HPEs</a:t>
            </a:r>
            <a:br>
              <a:rPr sz="2177" dirty="0"/>
            </a:br>
            <a:br>
              <a:rPr sz="2177" dirty="0"/>
            </a:br>
            <a:endParaRPr lang="de-DE" sz="2177" spc="-1" dirty="0">
              <a:latin typeface="LM Mono 1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p:cNvPicPr/>
          <p:nvPr/>
        </p:nvPicPr>
        <p:blipFill>
          <a:blip r:embed="rId2"/>
          <a:stretch/>
        </p:blipFill>
        <p:spPr>
          <a:xfrm>
            <a:off x="8776732" y="215952"/>
            <a:ext cx="3414300" cy="1090207"/>
          </a:xfrm>
          <a:prstGeom prst="rect">
            <a:avLst/>
          </a:prstGeom>
          <a:ln>
            <a:noFill/>
          </a:ln>
        </p:spPr>
      </p:pic>
      <p:grpSp>
        <p:nvGrpSpPr>
          <p:cNvPr id="136" name="Group 1"/>
          <p:cNvGrpSpPr/>
          <p:nvPr/>
        </p:nvGrpSpPr>
        <p:grpSpPr>
          <a:xfrm>
            <a:off x="4776402" y="1232143"/>
            <a:ext cx="6805088" cy="5037420"/>
            <a:chOff x="3949200" y="1018800"/>
            <a:chExt cx="5626800" cy="4165200"/>
          </a:xfrm>
        </p:grpSpPr>
        <p:pic>
          <p:nvPicPr>
            <p:cNvPr id="137" name="Picture 136"/>
            <p:cNvPicPr/>
            <p:nvPr/>
          </p:nvPicPr>
          <p:blipFill>
            <a:blip r:embed="rId3"/>
            <a:stretch/>
          </p:blipFill>
          <p:spPr>
            <a:xfrm>
              <a:off x="3949200" y="1018800"/>
              <a:ext cx="5626800" cy="4165200"/>
            </a:xfrm>
            <a:prstGeom prst="rect">
              <a:avLst/>
            </a:prstGeom>
            <a:ln>
              <a:noFill/>
            </a:ln>
          </p:spPr>
        </p:pic>
        <p:sp>
          <p:nvSpPr>
            <p:cNvPr id="138" name="CustomShape 2"/>
            <p:cNvSpPr/>
            <p:nvPr/>
          </p:nvSpPr>
          <p:spPr>
            <a:xfrm>
              <a:off x="5544000" y="1018800"/>
              <a:ext cx="864000" cy="277200"/>
            </a:xfrm>
            <a:prstGeom prst="rect">
              <a:avLst/>
            </a:prstGeom>
            <a:solidFill>
              <a:srgbClr val="FFFFFF"/>
            </a:solidFill>
            <a:ln>
              <a:noFill/>
            </a:ln>
          </p:spPr>
          <p:style>
            <a:lnRef idx="0">
              <a:scrgbClr r="0" g="0" b="0"/>
            </a:lnRef>
            <a:fillRef idx="0">
              <a:scrgbClr r="0" g="0" b="0"/>
            </a:fillRef>
            <a:effectRef idx="0">
              <a:scrgbClr r="0" g="0" b="0"/>
            </a:effectRef>
            <a:fontRef idx="minor"/>
          </p:style>
        </p:sp>
      </p:grpSp>
      <p:sp>
        <p:nvSpPr>
          <p:cNvPr id="139" name="TextShape 3"/>
          <p:cNvSpPr txBox="1"/>
          <p:nvPr/>
        </p:nvSpPr>
        <p:spPr>
          <a:xfrm>
            <a:off x="5214836" y="1175543"/>
            <a:ext cx="6802041" cy="419277"/>
          </a:xfrm>
          <a:prstGeom prst="rect">
            <a:avLst/>
          </a:prstGeom>
          <a:noFill/>
          <a:ln>
            <a:noFill/>
          </a:ln>
        </p:spPr>
        <p:txBody>
          <a:bodyPr lIns="108847" tIns="54423" rIns="108847" bIns="54423">
            <a:noAutofit/>
          </a:bodyPr>
          <a:lstStyle/>
          <a:p>
            <a:r>
              <a:rPr lang="de-DE" sz="1935" spc="-1">
                <a:latin typeface="Latin Modern Math"/>
                <a:ea typeface="Droid Sans Fallback"/>
              </a:rPr>
              <a:t>Changes of HPE-properties w.r.t. historical period [%]:</a:t>
            </a:r>
            <a:endParaRPr lang="de-DE" sz="1935" spc="-1">
              <a:latin typeface="Latin Modern Math"/>
            </a:endParaRPr>
          </a:p>
        </p:txBody>
      </p:sp>
      <p:pic>
        <p:nvPicPr>
          <p:cNvPr id="140" name="Picture 139"/>
          <p:cNvPicPr/>
          <p:nvPr/>
        </p:nvPicPr>
        <p:blipFill>
          <a:blip r:embed="rId4"/>
          <a:stretch/>
        </p:blipFill>
        <p:spPr>
          <a:xfrm>
            <a:off x="10667179" y="5333483"/>
            <a:ext cx="1567391" cy="1567391"/>
          </a:xfrm>
          <a:prstGeom prst="rect">
            <a:avLst/>
          </a:prstGeom>
          <a:ln>
            <a:noFill/>
          </a:ln>
        </p:spPr>
      </p:pic>
      <p:sp>
        <p:nvSpPr>
          <p:cNvPr id="141" name="TextShape 4"/>
          <p:cNvSpPr txBox="1"/>
          <p:nvPr/>
        </p:nvSpPr>
        <p:spPr>
          <a:xfrm>
            <a:off x="42011" y="31348"/>
            <a:ext cx="12149020" cy="6947460"/>
          </a:xfrm>
          <a:prstGeom prst="rect">
            <a:avLst/>
          </a:prstGeom>
          <a:noFill/>
          <a:ln>
            <a:noFill/>
          </a:ln>
        </p:spPr>
        <p:txBody>
          <a:bodyPr lIns="0" tIns="0" rIns="0" bIns="0">
            <a:noAutofit/>
          </a:bodyPr>
          <a:lstStyle/>
          <a:p>
            <a:r>
              <a:rPr lang="de-DE" sz="2400" b="1" spc="-1" dirty="0">
                <a:latin typeface="+mj-lt"/>
                <a:ea typeface="Droid Sans Fallback"/>
              </a:rPr>
              <a:t>The Climate Change Response </a:t>
            </a:r>
            <a:r>
              <a:rPr lang="de-DE" sz="2400" b="1" spc="-1" dirty="0" err="1">
                <a:latin typeface="+mj-lt"/>
                <a:ea typeface="Droid Sans Fallback"/>
              </a:rPr>
              <a:t>of</a:t>
            </a:r>
            <a:r>
              <a:rPr lang="de-DE" sz="2400" b="1" spc="-1" dirty="0">
                <a:latin typeface="+mj-lt"/>
                <a:ea typeface="Droid Sans Fallback"/>
              </a:rPr>
              <a:t> Heavy </a:t>
            </a:r>
            <a:r>
              <a:rPr lang="de-DE" sz="2400" b="1" spc="-1" dirty="0" err="1">
                <a:latin typeface="+mj-lt"/>
                <a:ea typeface="Droid Sans Fallback"/>
              </a:rPr>
              <a:t>Precipitation</a:t>
            </a:r>
            <a:r>
              <a:rPr lang="de-DE" sz="2400" b="1" spc="-1" dirty="0">
                <a:latin typeface="+mj-lt"/>
                <a:ea typeface="Droid Sans Fallback"/>
              </a:rPr>
              <a:t> Events (HPEs)</a:t>
            </a:r>
            <a:br>
              <a:rPr sz="2400" dirty="0">
                <a:latin typeface="+mj-lt"/>
              </a:rPr>
            </a:br>
            <a:r>
              <a:rPr lang="de-DE" sz="2400" b="1" spc="-1" dirty="0" err="1">
                <a:latin typeface="+mj-lt"/>
                <a:ea typeface="Droid Sans Fallback"/>
              </a:rPr>
              <a:t>over</a:t>
            </a:r>
            <a:r>
              <a:rPr lang="de-DE" sz="2400" b="1" spc="-1" dirty="0">
                <a:latin typeface="+mj-lt"/>
                <a:ea typeface="Droid Sans Fallback"/>
              </a:rPr>
              <a:t> </a:t>
            </a:r>
            <a:r>
              <a:rPr lang="de-DE" sz="2400" b="1" spc="-1" dirty="0" err="1">
                <a:latin typeface="+mj-lt"/>
                <a:ea typeface="Droid Sans Fallback"/>
              </a:rPr>
              <a:t>the</a:t>
            </a:r>
            <a:r>
              <a:rPr lang="de-DE" sz="2400" b="1" spc="-1" dirty="0">
                <a:latin typeface="+mj-lt"/>
                <a:ea typeface="Droid Sans Fallback"/>
              </a:rPr>
              <a:t> Alps and in </a:t>
            </a:r>
            <a:r>
              <a:rPr lang="de-DE" sz="2400" b="1" spc="-1" dirty="0" err="1">
                <a:latin typeface="+mj-lt"/>
                <a:ea typeface="Droid Sans Fallback"/>
              </a:rPr>
              <a:t>the</a:t>
            </a:r>
            <a:r>
              <a:rPr lang="de-DE" sz="2400" b="1" spc="-1" dirty="0">
                <a:latin typeface="+mj-lt"/>
                <a:ea typeface="Droid Sans Fallback"/>
              </a:rPr>
              <a:t> </a:t>
            </a:r>
            <a:r>
              <a:rPr lang="de-DE" sz="2400" b="1" spc="-1" dirty="0" err="1">
                <a:latin typeface="+mj-lt"/>
                <a:ea typeface="Droid Sans Fallback"/>
              </a:rPr>
              <a:t>Mediterranean</a:t>
            </a:r>
            <a:br>
              <a:rPr sz="2177" dirty="0"/>
            </a:br>
            <a:r>
              <a:rPr lang="de-DE" spc="-1" dirty="0">
                <a:latin typeface="+mj-lt"/>
                <a:ea typeface="Droid Sans Fallback"/>
              </a:rPr>
              <a:t>Sebastian K. Müller, et al.</a:t>
            </a:r>
            <a:br>
              <a:rPr sz="2177" dirty="0"/>
            </a:br>
            <a:br>
              <a:rPr sz="2177" dirty="0"/>
            </a:br>
            <a:r>
              <a:rPr lang="de-DE" sz="2000" b="1" spc="-1" dirty="0" err="1">
                <a:ea typeface="Droid Sans Fallback"/>
              </a:rPr>
              <a:t>Results</a:t>
            </a:r>
            <a:r>
              <a:rPr lang="de-DE" sz="2000" b="1" spc="-1" dirty="0">
                <a:ea typeface="Droid Sans Fallback"/>
              </a:rPr>
              <a:t>:</a:t>
            </a:r>
            <a:r>
              <a:rPr lang="de-DE" sz="2000" spc="-1" dirty="0">
                <a:ea typeface="Droid Sans Fallback"/>
              </a:rPr>
              <a:t>                                       </a:t>
            </a:r>
            <a:br>
              <a:rPr sz="2000" dirty="0"/>
            </a:br>
            <a:r>
              <a:rPr lang="de-DE" sz="2000" b="1" spc="-1" dirty="0">
                <a:ea typeface="Droid Sans Fallback"/>
              </a:rPr>
              <a:t>→ </a:t>
            </a:r>
            <a:r>
              <a:rPr lang="de-DE" sz="2000" spc="-1" dirty="0">
                <a:ea typeface="Droid Sans Fallback"/>
              </a:rPr>
              <a:t>HPEs </a:t>
            </a:r>
            <a:r>
              <a:rPr lang="de-DE" sz="2000" spc="-1" dirty="0" err="1">
                <a:ea typeface="Droid Sans Fallback"/>
              </a:rPr>
              <a:t>are</a:t>
            </a:r>
            <a:r>
              <a:rPr lang="de-DE" sz="2000" spc="-1" dirty="0">
                <a:ea typeface="Droid Sans Fallback"/>
              </a:rPr>
              <a:t> </a:t>
            </a:r>
            <a:r>
              <a:rPr lang="de-DE" sz="2000" spc="-1" dirty="0" err="1">
                <a:ea typeface="Droid Sans Fallback"/>
              </a:rPr>
              <a:t>more</a:t>
            </a:r>
            <a:r>
              <a:rPr lang="de-DE" sz="2000" spc="-1" dirty="0">
                <a:ea typeface="Droid Sans Fallback"/>
              </a:rPr>
              <a:t> frequent in a </a:t>
            </a:r>
            <a:br>
              <a:rPr sz="2000" dirty="0"/>
            </a:br>
            <a:r>
              <a:rPr lang="de-DE" sz="2000" spc="-1" dirty="0">
                <a:ea typeface="Droid Sans Fallback"/>
              </a:rPr>
              <a:t>	warmer </a:t>
            </a:r>
            <a:r>
              <a:rPr lang="de-DE" sz="2000" spc="-1" dirty="0" err="1">
                <a:ea typeface="Droid Sans Fallback"/>
              </a:rPr>
              <a:t>climate</a:t>
            </a:r>
            <a:r>
              <a:rPr lang="de-DE" sz="2000" spc="-1" dirty="0">
                <a:ea typeface="Droid Sans Fallback"/>
              </a:rPr>
              <a:t>, but not in </a:t>
            </a:r>
            <a:r>
              <a:rPr lang="de-DE" sz="2000" spc="-1" dirty="0" err="1">
                <a:ea typeface="Droid Sans Fallback"/>
              </a:rPr>
              <a:t>summer</a:t>
            </a:r>
            <a:br>
              <a:rPr sz="2000" dirty="0"/>
            </a:br>
            <a:r>
              <a:rPr lang="de-DE" sz="2000" spc="-1" dirty="0">
                <a:ea typeface="Droid Sans Fallback"/>
              </a:rPr>
              <a:t>→ HPEs </a:t>
            </a:r>
            <a:r>
              <a:rPr lang="de-DE" sz="2000" spc="-1" dirty="0" err="1">
                <a:ea typeface="Droid Sans Fallback"/>
              </a:rPr>
              <a:t>propagate</a:t>
            </a:r>
            <a:r>
              <a:rPr lang="de-DE" sz="2000" spc="-1" dirty="0">
                <a:ea typeface="Droid Sans Fallback"/>
              </a:rPr>
              <a:t> </a:t>
            </a:r>
            <a:r>
              <a:rPr lang="de-DE" sz="2000" spc="-1" dirty="0" err="1">
                <a:ea typeface="Droid Sans Fallback"/>
              </a:rPr>
              <a:t>faster</a:t>
            </a:r>
            <a:r>
              <a:rPr lang="de-DE" sz="2000" spc="-1" dirty="0">
                <a:ea typeface="Droid Sans Fallback"/>
              </a:rPr>
              <a:t> and </a:t>
            </a:r>
            <a:r>
              <a:rPr lang="de-DE" sz="2000" spc="-1" dirty="0" err="1">
                <a:ea typeface="Droid Sans Fallback"/>
              </a:rPr>
              <a:t>farther</a:t>
            </a:r>
            <a:r>
              <a:rPr lang="de-DE" sz="2000" spc="-1" dirty="0">
                <a:ea typeface="Droid Sans Fallback"/>
              </a:rPr>
              <a:t>,</a:t>
            </a:r>
            <a:br>
              <a:rPr sz="2000" dirty="0"/>
            </a:br>
            <a:r>
              <a:rPr lang="de-DE" sz="2000" spc="-1" dirty="0">
                <a:ea typeface="Droid Sans Fallback"/>
              </a:rPr>
              <a:t>	</a:t>
            </a:r>
            <a:r>
              <a:rPr lang="de-DE" sz="2000" spc="-1" dirty="0" err="1">
                <a:ea typeface="Droid Sans Fallback"/>
              </a:rPr>
              <a:t>are</a:t>
            </a:r>
            <a:r>
              <a:rPr lang="de-DE" sz="2000" spc="-1" dirty="0">
                <a:ea typeface="Droid Sans Fallback"/>
              </a:rPr>
              <a:t> </a:t>
            </a:r>
            <a:r>
              <a:rPr lang="de-DE" sz="2000" spc="-1" dirty="0" err="1">
                <a:ea typeface="Droid Sans Fallback"/>
              </a:rPr>
              <a:t>longer</a:t>
            </a:r>
            <a:r>
              <a:rPr lang="de-DE" sz="2000" spc="-1" dirty="0">
                <a:ea typeface="Droid Sans Fallback"/>
              </a:rPr>
              <a:t>-lasting and </a:t>
            </a:r>
            <a:r>
              <a:rPr lang="de-DE" sz="2000" spc="-1" dirty="0" err="1">
                <a:ea typeface="Droid Sans Fallback"/>
              </a:rPr>
              <a:t>greater</a:t>
            </a:r>
            <a:r>
              <a:rPr lang="de-DE" sz="2000" spc="-1" dirty="0">
                <a:ea typeface="Droid Sans Fallback"/>
              </a:rPr>
              <a:t> in </a:t>
            </a:r>
            <a:r>
              <a:rPr lang="de-DE" sz="2000" spc="-1" dirty="0" err="1">
                <a:ea typeface="Droid Sans Fallback"/>
              </a:rPr>
              <a:t>surface</a:t>
            </a:r>
            <a:r>
              <a:rPr lang="de-DE" sz="2000" spc="-1" dirty="0">
                <a:ea typeface="Droid Sans Fallback"/>
              </a:rPr>
              <a:t> </a:t>
            </a:r>
            <a:r>
              <a:rPr lang="de-DE" sz="2000" spc="-1" dirty="0" err="1">
                <a:ea typeface="Droid Sans Fallback"/>
              </a:rPr>
              <a:t>area</a:t>
            </a:r>
            <a:br>
              <a:rPr sz="2000" dirty="0"/>
            </a:br>
            <a:r>
              <a:rPr lang="de-DE" sz="2000" spc="-1" dirty="0">
                <a:ea typeface="Droid Sans Fallback"/>
              </a:rPr>
              <a:t>→ HPE </a:t>
            </a:r>
            <a:r>
              <a:rPr lang="de-DE" sz="2000" spc="-1" dirty="0" err="1">
                <a:ea typeface="Droid Sans Fallback"/>
              </a:rPr>
              <a:t>precipitation</a:t>
            </a:r>
            <a:r>
              <a:rPr lang="de-DE" sz="2000" spc="-1" dirty="0">
                <a:ea typeface="Droid Sans Fallback"/>
              </a:rPr>
              <a:t> </a:t>
            </a:r>
            <a:r>
              <a:rPr lang="de-DE" sz="2000" spc="-1" dirty="0" err="1">
                <a:ea typeface="Droid Sans Fallback"/>
              </a:rPr>
              <a:t>volume</a:t>
            </a:r>
            <a:r>
              <a:rPr lang="de-DE" sz="2000" spc="-1" dirty="0">
                <a:ea typeface="Droid Sans Fallback"/>
              </a:rPr>
              <a:t>, </a:t>
            </a:r>
            <a:r>
              <a:rPr lang="de-DE" sz="2000" spc="-1" dirty="0" err="1">
                <a:ea typeface="Droid Sans Fallback"/>
              </a:rPr>
              <a:t>intensity</a:t>
            </a:r>
            <a:r>
              <a:rPr lang="de-DE" sz="2000" spc="-1" dirty="0">
                <a:ea typeface="Droid Sans Fallback"/>
              </a:rPr>
              <a:t> </a:t>
            </a:r>
            <a:br>
              <a:rPr sz="2000" dirty="0"/>
            </a:br>
            <a:r>
              <a:rPr lang="de-DE" sz="2000" spc="-1" dirty="0">
                <a:ea typeface="Droid Sans Fallback"/>
              </a:rPr>
              <a:t>	and </a:t>
            </a:r>
            <a:r>
              <a:rPr lang="de-DE" sz="2000" spc="-1" dirty="0" err="1">
                <a:ea typeface="Droid Sans Fallback"/>
              </a:rPr>
              <a:t>Severity</a:t>
            </a:r>
            <a:r>
              <a:rPr lang="de-DE" sz="2000" spc="-1" dirty="0">
                <a:ea typeface="Droid Sans Fallback"/>
              </a:rPr>
              <a:t> </a:t>
            </a:r>
            <a:r>
              <a:rPr lang="de-DE" sz="2000" spc="-1" dirty="0" err="1">
                <a:ea typeface="Droid Sans Fallback"/>
              </a:rPr>
              <a:t>increase</a:t>
            </a:r>
            <a:br>
              <a:rPr sz="2000" dirty="0"/>
            </a:br>
            <a:endParaRPr lang="en-US" sz="2000" dirty="0"/>
          </a:p>
          <a:p>
            <a:br>
              <a:rPr sz="2000" dirty="0"/>
            </a:br>
            <a:r>
              <a:rPr lang="de-DE" sz="2000" spc="-1" dirty="0">
                <a:ea typeface="Droid Sans Fallback"/>
              </a:rPr>
              <a:t>_x0001_</a:t>
            </a:r>
            <a:r>
              <a:rPr lang="de-DE" sz="2000" b="1" spc="-1" dirty="0">
                <a:ea typeface="Droid Sans Fallback"/>
              </a:rPr>
              <a:t>Response </a:t>
            </a:r>
            <a:r>
              <a:rPr lang="de-DE" sz="2000" b="1" spc="-1" dirty="0" err="1">
                <a:ea typeface="Droid Sans Fallback"/>
              </a:rPr>
              <a:t>differentiated</a:t>
            </a:r>
            <a:r>
              <a:rPr lang="de-DE" sz="2000" b="1" spc="-1" dirty="0">
                <a:ea typeface="Droid Sans Fallback"/>
              </a:rPr>
              <a:t> </a:t>
            </a:r>
            <a:r>
              <a:rPr lang="de-DE" sz="2000" b="1" spc="-1" dirty="0" err="1">
                <a:ea typeface="Droid Sans Fallback"/>
              </a:rPr>
              <a:t>for</a:t>
            </a:r>
            <a:br>
              <a:rPr sz="2000" dirty="0"/>
            </a:br>
            <a:r>
              <a:rPr lang="de-DE" sz="2000" b="1" spc="-1" dirty="0">
                <a:ea typeface="Droid Sans Fallback"/>
              </a:rPr>
              <a:t>	</a:t>
            </a:r>
            <a:r>
              <a:rPr lang="de-DE" sz="2000" b="1" spc="-1" dirty="0" err="1">
                <a:ea typeface="Droid Sans Fallback"/>
              </a:rPr>
              <a:t>seasons</a:t>
            </a:r>
            <a:r>
              <a:rPr lang="de-DE" sz="2000" b="1" spc="-1" dirty="0">
                <a:ea typeface="Droid Sans Fallback"/>
              </a:rPr>
              <a:t>, </a:t>
            </a:r>
            <a:r>
              <a:rPr lang="de-DE" sz="2000" b="1" spc="-1" dirty="0" err="1">
                <a:ea typeface="Droid Sans Fallback"/>
              </a:rPr>
              <a:t>regions</a:t>
            </a:r>
            <a:r>
              <a:rPr lang="de-DE" sz="2000" b="1" spc="-1" dirty="0">
                <a:ea typeface="Droid Sans Fallback"/>
              </a:rPr>
              <a:t> and </a:t>
            </a:r>
            <a:r>
              <a:rPr lang="de-DE" sz="2000" b="1" spc="-1" dirty="0" err="1">
                <a:ea typeface="Droid Sans Fallback"/>
              </a:rPr>
              <a:t>categories</a:t>
            </a:r>
            <a:r>
              <a:rPr lang="de-DE" sz="2000" b="1" spc="-1" dirty="0">
                <a:ea typeface="Droid Sans Fallback"/>
              </a:rPr>
              <a:t>:</a:t>
            </a:r>
            <a:br>
              <a:rPr sz="2000" dirty="0"/>
            </a:br>
            <a:r>
              <a:rPr lang="de-DE" sz="2000" spc="-1" dirty="0">
                <a:ea typeface="Droid Sans Fallback"/>
              </a:rPr>
              <a:t>→ </a:t>
            </a:r>
            <a:r>
              <a:rPr lang="de-DE" sz="2000" spc="-1" dirty="0" err="1">
                <a:ea typeface="Droid Sans Fallback"/>
              </a:rPr>
              <a:t>Landfalling</a:t>
            </a:r>
            <a:r>
              <a:rPr lang="de-DE" sz="2000" spc="-1" dirty="0">
                <a:ea typeface="Droid Sans Fallback"/>
              </a:rPr>
              <a:t> </a:t>
            </a:r>
            <a:r>
              <a:rPr lang="de-DE" sz="2000" spc="-1" dirty="0" err="1">
                <a:ea typeface="Droid Sans Fallback"/>
              </a:rPr>
              <a:t>orographically</a:t>
            </a:r>
            <a:r>
              <a:rPr lang="de-DE" sz="2000" spc="-1" dirty="0">
                <a:ea typeface="Droid Sans Fallback"/>
              </a:rPr>
              <a:t> </a:t>
            </a:r>
            <a:r>
              <a:rPr lang="de-DE" sz="2000" spc="-1" dirty="0" err="1">
                <a:ea typeface="Droid Sans Fallback"/>
              </a:rPr>
              <a:t>forced</a:t>
            </a:r>
            <a:r>
              <a:rPr lang="de-DE" sz="2000" spc="-1" dirty="0">
                <a:ea typeface="Droid Sans Fallback"/>
              </a:rPr>
              <a:t> HPEs in fall</a:t>
            </a:r>
            <a:br>
              <a:rPr sz="2000" dirty="0"/>
            </a:br>
            <a:r>
              <a:rPr lang="de-DE" sz="2000" spc="-1" dirty="0">
                <a:ea typeface="Droid Sans Fallback"/>
              </a:rPr>
              <a:t>	</a:t>
            </a:r>
            <a:r>
              <a:rPr lang="de-DE" sz="2000" spc="-1" dirty="0" err="1">
                <a:ea typeface="Droid Sans Fallback"/>
              </a:rPr>
              <a:t>are</a:t>
            </a:r>
            <a:r>
              <a:rPr lang="de-DE" sz="2000" spc="-1" dirty="0">
                <a:ea typeface="Droid Sans Fallback"/>
              </a:rPr>
              <a:t> </a:t>
            </a:r>
            <a:r>
              <a:rPr lang="de-DE" sz="2000" spc="-1" dirty="0" err="1">
                <a:ea typeface="Droid Sans Fallback"/>
              </a:rPr>
              <a:t>most</a:t>
            </a:r>
            <a:r>
              <a:rPr lang="de-DE" sz="2000" spc="-1" dirty="0">
                <a:ea typeface="Droid Sans Fallback"/>
              </a:rPr>
              <a:t> </a:t>
            </a:r>
            <a:r>
              <a:rPr lang="de-DE" sz="2000" spc="-1" dirty="0" err="1">
                <a:ea typeface="Droid Sans Fallback"/>
              </a:rPr>
              <a:t>severe</a:t>
            </a:r>
            <a:r>
              <a:rPr lang="de-DE" sz="2000" spc="-1" dirty="0">
                <a:ea typeface="Droid Sans Fallback"/>
              </a:rPr>
              <a:t>, </a:t>
            </a:r>
            <a:r>
              <a:rPr lang="de-DE" sz="2000" spc="-1" dirty="0" err="1">
                <a:ea typeface="Droid Sans Fallback"/>
              </a:rPr>
              <a:t>intense</a:t>
            </a:r>
            <a:r>
              <a:rPr lang="de-DE" sz="2000" spc="-1" dirty="0">
                <a:ea typeface="Droid Sans Fallback"/>
              </a:rPr>
              <a:t> and heavy</a:t>
            </a:r>
            <a:br>
              <a:rPr sz="2000" dirty="0"/>
            </a:br>
            <a:r>
              <a:rPr lang="de-DE" sz="2000" spc="-1" dirty="0">
                <a:ea typeface="Droid Sans Fallback"/>
              </a:rPr>
              <a:t>    + </a:t>
            </a:r>
            <a:r>
              <a:rPr lang="de-DE" sz="2000" spc="-1" dirty="0" err="1">
                <a:ea typeface="Droid Sans Fallback"/>
              </a:rPr>
              <a:t>they</a:t>
            </a:r>
            <a:r>
              <a:rPr lang="de-DE" sz="2000" spc="-1" dirty="0">
                <a:ea typeface="Droid Sans Fallback"/>
              </a:rPr>
              <a:t> </a:t>
            </a:r>
            <a:r>
              <a:rPr lang="de-DE" sz="2000" spc="-1" dirty="0" err="1">
                <a:ea typeface="Droid Sans Fallback"/>
              </a:rPr>
              <a:t>show</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strongest</a:t>
            </a:r>
            <a:r>
              <a:rPr lang="de-DE" sz="2000" spc="-1" dirty="0">
                <a:ea typeface="Droid Sans Fallback"/>
              </a:rPr>
              <a:t> </a:t>
            </a:r>
            <a:r>
              <a:rPr lang="de-DE" sz="2000" spc="-1" dirty="0" err="1">
                <a:ea typeface="Droid Sans Fallback"/>
              </a:rPr>
              <a:t>climate</a:t>
            </a:r>
            <a:r>
              <a:rPr lang="de-DE" sz="2000" spc="-1" dirty="0">
                <a:ea typeface="Droid Sans Fallback"/>
              </a:rPr>
              <a:t> </a:t>
            </a:r>
            <a:r>
              <a:rPr lang="de-DE" sz="2000" spc="-1" dirty="0" err="1">
                <a:ea typeface="Droid Sans Fallback"/>
              </a:rPr>
              <a:t>change</a:t>
            </a:r>
            <a:r>
              <a:rPr lang="de-DE" sz="2000" spc="-1" dirty="0">
                <a:ea typeface="Droid Sans Fallback"/>
              </a:rPr>
              <a:t> </a:t>
            </a:r>
            <a:r>
              <a:rPr lang="de-DE" sz="2000" spc="-1" dirty="0" err="1">
                <a:ea typeface="Droid Sans Fallback"/>
              </a:rPr>
              <a:t>response</a:t>
            </a:r>
            <a:br>
              <a:rPr sz="2000" dirty="0"/>
            </a:br>
            <a:r>
              <a:rPr lang="de-DE" sz="2000" spc="-1" dirty="0">
                <a:ea typeface="Droid Sans Fallback"/>
              </a:rPr>
              <a:t>→ Southern </a:t>
            </a:r>
            <a:r>
              <a:rPr lang="de-DE" sz="2000" spc="-1" dirty="0" err="1">
                <a:ea typeface="Droid Sans Fallback"/>
              </a:rPr>
              <a:t>Italy</a:t>
            </a:r>
            <a:r>
              <a:rPr lang="de-DE" sz="2000" spc="-1" dirty="0">
                <a:ea typeface="Droid Sans Fallback"/>
              </a:rPr>
              <a:t> </a:t>
            </a:r>
            <a:r>
              <a:rPr lang="de-DE" sz="2000" spc="-1" dirty="0" err="1">
                <a:ea typeface="Droid Sans Fallback"/>
              </a:rPr>
              <a:t>is</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region</a:t>
            </a:r>
            <a:r>
              <a:rPr lang="de-DE" sz="2000" spc="-1" dirty="0">
                <a:ea typeface="Droid Sans Fallback"/>
              </a:rPr>
              <a:t> </a:t>
            </a:r>
            <a:r>
              <a:rPr lang="de-DE" sz="2000" spc="-1" dirty="0" err="1">
                <a:ea typeface="Droid Sans Fallback"/>
              </a:rPr>
              <a:t>most</a:t>
            </a:r>
            <a:r>
              <a:rPr lang="de-DE" sz="2000" spc="-1" dirty="0">
                <a:ea typeface="Droid Sans Fallback"/>
              </a:rPr>
              <a:t> </a:t>
            </a:r>
            <a:r>
              <a:rPr lang="de-DE" sz="2000" spc="-1" dirty="0" err="1">
                <a:ea typeface="Droid Sans Fallback"/>
              </a:rPr>
              <a:t>affected</a:t>
            </a:r>
            <a:br>
              <a:rPr sz="2000" dirty="0"/>
            </a:br>
            <a:r>
              <a:rPr lang="de-DE" sz="2000" spc="-1" dirty="0">
                <a:ea typeface="Droid Sans Fallback"/>
              </a:rPr>
              <a:t>→ in </a:t>
            </a:r>
            <a:r>
              <a:rPr lang="de-DE" sz="2000" spc="-1" dirty="0" err="1">
                <a:ea typeface="Droid Sans Fallback"/>
              </a:rPr>
              <a:t>regions</a:t>
            </a:r>
            <a:r>
              <a:rPr lang="de-DE" sz="2000" spc="-1" dirty="0">
                <a:ea typeface="Droid Sans Fallback"/>
              </a:rPr>
              <a:t> </a:t>
            </a:r>
            <a:r>
              <a:rPr lang="de-DE" sz="2000" spc="-1" dirty="0" err="1">
                <a:ea typeface="Droid Sans Fallback"/>
              </a:rPr>
              <a:t>north</a:t>
            </a:r>
            <a:r>
              <a:rPr lang="de-DE" sz="2000" spc="-1" dirty="0">
                <a:ea typeface="Droid Sans Fallback"/>
              </a:rPr>
              <a:t> </a:t>
            </a:r>
            <a:r>
              <a:rPr lang="de-DE" sz="2000" spc="-1" dirty="0" err="1">
                <a:ea typeface="Droid Sans Fallback"/>
              </a:rPr>
              <a:t>of</a:t>
            </a:r>
            <a:r>
              <a:rPr lang="de-DE" sz="2000" spc="-1" dirty="0">
                <a:ea typeface="Droid Sans Fallback"/>
              </a:rPr>
              <a:t> </a:t>
            </a:r>
            <a:r>
              <a:rPr lang="de-DE" sz="2000" spc="-1" dirty="0" err="1">
                <a:ea typeface="Droid Sans Fallback"/>
              </a:rPr>
              <a:t>the</a:t>
            </a:r>
            <a:r>
              <a:rPr lang="de-DE" sz="2000" spc="-1" dirty="0">
                <a:ea typeface="Droid Sans Fallback"/>
              </a:rPr>
              <a:t> Alps HPE </a:t>
            </a:r>
            <a:r>
              <a:rPr lang="de-DE" sz="2000" spc="-1" dirty="0" err="1">
                <a:ea typeface="Droid Sans Fallback"/>
              </a:rPr>
              <a:t>occurrence</a:t>
            </a:r>
            <a:br>
              <a:rPr sz="2000" dirty="0"/>
            </a:br>
            <a:r>
              <a:rPr lang="de-DE" sz="2000" spc="-1" dirty="0">
                <a:ea typeface="Droid Sans Fallback"/>
              </a:rPr>
              <a:t>	</a:t>
            </a:r>
            <a:r>
              <a:rPr lang="de-DE" sz="2000" spc="-1" dirty="0" err="1">
                <a:ea typeface="Droid Sans Fallback"/>
              </a:rPr>
              <a:t>frequency</a:t>
            </a:r>
            <a:r>
              <a:rPr lang="de-DE" sz="2000" spc="-1" dirty="0">
                <a:ea typeface="Droid Sans Fallback"/>
              </a:rPr>
              <a:t> </a:t>
            </a:r>
            <a:r>
              <a:rPr lang="de-DE" sz="2000" spc="-1" dirty="0" err="1">
                <a:ea typeface="Droid Sans Fallback"/>
              </a:rPr>
              <a:t>doubles</a:t>
            </a:r>
            <a:r>
              <a:rPr lang="de-DE" sz="2000" spc="-1" dirty="0">
                <a:ea typeface="Droid Sans Fallback"/>
              </a:rPr>
              <a:t> in wintertime</a:t>
            </a:r>
            <a:br>
              <a:rPr sz="2000" dirty="0"/>
            </a:b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stronger</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climate</a:t>
            </a:r>
            <a:r>
              <a:rPr lang="de-DE" sz="2000" spc="-1" dirty="0">
                <a:ea typeface="Droid Sans Fallback"/>
              </a:rPr>
              <a:t> </a:t>
            </a:r>
            <a:r>
              <a:rPr lang="de-DE" sz="2000" spc="-1" dirty="0" err="1">
                <a:ea typeface="Droid Sans Fallback"/>
              </a:rPr>
              <a:t>warming</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stronger</a:t>
            </a:r>
            <a:r>
              <a:rPr lang="de-DE" sz="2000" spc="-1" dirty="0">
                <a:ea typeface="Droid Sans Fallback"/>
              </a:rPr>
              <a:t> </a:t>
            </a:r>
            <a:r>
              <a:rPr lang="de-DE" sz="2000" spc="-1" dirty="0" err="1">
                <a:ea typeface="Droid Sans Fallback"/>
              </a:rPr>
              <a:t>is</a:t>
            </a:r>
            <a:r>
              <a:rPr lang="de-DE" sz="2000" spc="-1" dirty="0">
                <a:ea typeface="Droid Sans Fallback"/>
              </a:rPr>
              <a:t> </a:t>
            </a:r>
            <a:r>
              <a:rPr lang="de-DE" sz="2000" spc="-1" dirty="0" err="1">
                <a:ea typeface="Droid Sans Fallback"/>
              </a:rPr>
              <a:t>the</a:t>
            </a:r>
            <a:r>
              <a:rPr lang="de-DE" sz="2000" spc="-1" dirty="0">
                <a:ea typeface="Droid Sans Fallback"/>
              </a:rPr>
              <a:t> </a:t>
            </a:r>
            <a:r>
              <a:rPr lang="de-DE" sz="2000" spc="-1" dirty="0" err="1">
                <a:ea typeface="Droid Sans Fallback"/>
              </a:rPr>
              <a:t>response</a:t>
            </a:r>
            <a:r>
              <a:rPr lang="de-DE" sz="2000" spc="-1" dirty="0">
                <a:ea typeface="Droid Sans Fallback"/>
              </a:rPr>
              <a:t> </a:t>
            </a:r>
            <a:r>
              <a:rPr lang="de-DE" sz="2000" spc="-1" dirty="0" err="1">
                <a:ea typeface="Droid Sans Fallback"/>
              </a:rPr>
              <a:t>of</a:t>
            </a:r>
            <a:r>
              <a:rPr lang="de-DE" sz="2000" spc="-1" dirty="0">
                <a:ea typeface="Droid Sans Fallback"/>
              </a:rPr>
              <a:t> HPE </a:t>
            </a:r>
            <a:r>
              <a:rPr lang="de-DE" sz="2000" spc="-1" dirty="0" err="1">
                <a:ea typeface="Droid Sans Fallback"/>
              </a:rPr>
              <a:t>properties</a:t>
            </a:r>
            <a:br>
              <a:rPr sz="2177" dirty="0"/>
            </a:br>
            <a:endParaRPr lang="de-DE" sz="2177" spc="-1" dirty="0">
              <a:latin typeface="LM Mono 12"/>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TotalTime>
  <Words>1406</Words>
  <Application>Microsoft Macintosh PowerPoint</Application>
  <PresentationFormat>Widescreen</PresentationFormat>
  <Paragraphs>106</Paragraphs>
  <Slides>13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Bodoni BE Regular</vt:lpstr>
      <vt:lpstr>Calibri</vt:lpstr>
      <vt:lpstr>Calibri Light</vt:lpstr>
      <vt:lpstr>Latin Modern Math</vt:lpstr>
      <vt:lpstr>LM Mono 12</vt:lpstr>
      <vt:lpstr>Wingdings</vt:lpstr>
      <vt:lpstr>Office Theme</vt:lpstr>
      <vt:lpstr>Highlight findings from the WCRP CORDEX Flagship Pilot Study on Convection over Europe and Mediterranean (FPSCONV) Stefan Sobolowski, Erika Coppola &amp; the entire FPSCONV Team VI CPCM Workshop, 7-9 September 2023, Buenos Aries Argentina</vt:lpstr>
      <vt:lpstr>PowerPoint Presentation</vt:lpstr>
      <vt:lpstr>PowerPoint Presentation</vt:lpstr>
      <vt:lpstr>More realistic representation of precipitation with convection-permitting models compared to coarser counterparts</vt:lpstr>
      <vt:lpstr>Future changes provide yet more evidence of shift to more enhanced convective activity despite overall (mean) drying in the region </vt:lpstr>
      <vt:lpstr>PowerPoint Presentation</vt:lpstr>
      <vt:lpstr>Fractional contribution of total precipitation to total uncertainty reduced in CPM </vt:lpstr>
      <vt:lpstr>PowerPoint Presentation</vt:lpstr>
      <vt:lpstr>PowerPoint Presentation</vt:lpstr>
      <vt:lpstr>Despite strong overall drying, convective extremes increase significantly across the Alpine region</vt:lpstr>
      <vt:lpstr>PowerPoint Presentation</vt:lpstr>
      <vt:lpstr>PowerPoint Presentation</vt:lpstr>
      <vt:lpstr>Take 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CORDEX-FPS Convection over Europe and the Mediterranean</dc:title>
  <dc:creator>Stefan Pieter Sobolowski</dc:creator>
  <cp:lastModifiedBy>Stefan Pieter Sobolowski</cp:lastModifiedBy>
  <cp:revision>8</cp:revision>
  <dcterms:created xsi:type="dcterms:W3CDTF">2021-06-01T06:02:03Z</dcterms:created>
  <dcterms:modified xsi:type="dcterms:W3CDTF">2022-09-07T17:46:09Z</dcterms:modified>
</cp:coreProperties>
</file>