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01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9090C1-B2D6-445D-A8C7-3CC48346C881}">
  <a:tblStyle styleId="{119090C1-B2D6-445D-A8C7-3CC48346C88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848"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2C893D-61D8-4ABF-9BBE-63C4C9DDCA0D}" type="doc">
      <dgm:prSet loTypeId="urn:microsoft.com/office/officeart/2005/8/layout/hierarchy3" loCatId="list" qsTypeId="urn:microsoft.com/office/officeart/2005/8/quickstyle/simple5" qsCatId="simple" csTypeId="urn:microsoft.com/office/officeart/2005/8/colors/colorful2" csCatId="colorful" phldr="1"/>
      <dgm:spPr/>
      <dgm:t>
        <a:bodyPr/>
        <a:lstStyle/>
        <a:p>
          <a:endParaRPr lang="es-AR"/>
        </a:p>
      </dgm:t>
    </dgm:pt>
    <dgm:pt modelId="{847F8A2D-607D-45FC-BDB6-C88884100E15}">
      <dgm:prSet phldrT="[Texto]"/>
      <dgm:spPr>
        <a:solidFill>
          <a:srgbClr val="7030A0"/>
        </a:solidFill>
      </dgm:spPr>
      <dgm:t>
        <a:bodyPr/>
        <a:lstStyle/>
        <a:p>
          <a:r>
            <a:rPr lang="es-AR" dirty="0" err="1"/>
            <a:t>Microphysics</a:t>
          </a:r>
          <a:r>
            <a:rPr lang="es-AR" dirty="0"/>
            <a:t> (MP)</a:t>
          </a:r>
        </a:p>
      </dgm:t>
    </dgm:pt>
    <dgm:pt modelId="{5FA5D588-D11B-413B-8952-495C577A290C}" type="parTrans" cxnId="{E1DD71DE-969C-43A7-9EC9-408C59B65A7A}">
      <dgm:prSet/>
      <dgm:spPr/>
      <dgm:t>
        <a:bodyPr/>
        <a:lstStyle/>
        <a:p>
          <a:endParaRPr lang="es-AR"/>
        </a:p>
      </dgm:t>
    </dgm:pt>
    <dgm:pt modelId="{10D7175A-5C45-4EE5-A633-97FEA1C1B5C9}" type="sibTrans" cxnId="{E1DD71DE-969C-43A7-9EC9-408C59B65A7A}">
      <dgm:prSet/>
      <dgm:spPr/>
      <dgm:t>
        <a:bodyPr/>
        <a:lstStyle/>
        <a:p>
          <a:endParaRPr lang="es-AR"/>
        </a:p>
      </dgm:t>
    </dgm:pt>
    <dgm:pt modelId="{59A0EFAF-AF67-40D9-97A4-BA6E8110E5FE}">
      <dgm:prSet phldrT="[Texto]"/>
      <dgm:spPr>
        <a:solidFill>
          <a:schemeClr val="accent5">
            <a:lumMod val="75000"/>
          </a:schemeClr>
        </a:solidFill>
      </dgm:spPr>
      <dgm:t>
        <a:bodyPr/>
        <a:lstStyle/>
        <a:p>
          <a:r>
            <a:rPr lang="es-AR" dirty="0" err="1"/>
            <a:t>Planetary</a:t>
          </a:r>
          <a:r>
            <a:rPr lang="es-AR" dirty="0"/>
            <a:t> </a:t>
          </a:r>
          <a:r>
            <a:rPr lang="es-AR" dirty="0" err="1"/>
            <a:t>Boundary</a:t>
          </a:r>
          <a:r>
            <a:rPr lang="es-AR" dirty="0"/>
            <a:t> </a:t>
          </a:r>
          <a:r>
            <a:rPr lang="es-AR" dirty="0" err="1"/>
            <a:t>Layer</a:t>
          </a:r>
          <a:r>
            <a:rPr lang="es-AR" dirty="0"/>
            <a:t> (PBL) </a:t>
          </a:r>
        </a:p>
      </dgm:t>
    </dgm:pt>
    <dgm:pt modelId="{C547DE34-4126-4C59-8E8D-41F6B033B815}" type="parTrans" cxnId="{B012DCCF-DF5A-436E-A73F-531E8EA3B97B}">
      <dgm:prSet/>
      <dgm:spPr/>
      <dgm:t>
        <a:bodyPr/>
        <a:lstStyle/>
        <a:p>
          <a:endParaRPr lang="es-AR"/>
        </a:p>
      </dgm:t>
    </dgm:pt>
    <dgm:pt modelId="{5BCAF128-7407-42CD-B911-300E8F0D84A8}" type="sibTrans" cxnId="{B012DCCF-DF5A-436E-A73F-531E8EA3B97B}">
      <dgm:prSet/>
      <dgm:spPr/>
      <dgm:t>
        <a:bodyPr/>
        <a:lstStyle/>
        <a:p>
          <a:endParaRPr lang="es-AR"/>
        </a:p>
      </dgm:t>
    </dgm:pt>
    <dgm:pt modelId="{67B469F7-527B-4DA0-8DDD-055B3CB93C09}">
      <dgm:prSet phldrT="[Texto]" custT="1"/>
      <dgm:spPr/>
      <dgm:t>
        <a:bodyPr/>
        <a:lstStyle/>
        <a:p>
          <a:r>
            <a:rPr lang="es-AR" sz="1400" dirty="0"/>
            <a:t>No-local</a:t>
          </a:r>
        </a:p>
      </dgm:t>
    </dgm:pt>
    <dgm:pt modelId="{2FADE182-DF8D-4D44-8BBE-35A3EC48D51B}" type="parTrans" cxnId="{E450BDA0-09E4-4B94-B25A-127D99A2CD54}">
      <dgm:prSet/>
      <dgm:spPr/>
      <dgm:t>
        <a:bodyPr/>
        <a:lstStyle/>
        <a:p>
          <a:endParaRPr lang="es-AR"/>
        </a:p>
      </dgm:t>
    </dgm:pt>
    <dgm:pt modelId="{96C0BD28-7D4C-4E64-8FFE-221C5F78B4FF}" type="sibTrans" cxnId="{E450BDA0-09E4-4B94-B25A-127D99A2CD54}">
      <dgm:prSet/>
      <dgm:spPr/>
      <dgm:t>
        <a:bodyPr/>
        <a:lstStyle/>
        <a:p>
          <a:endParaRPr lang="es-AR"/>
        </a:p>
      </dgm:t>
    </dgm:pt>
    <dgm:pt modelId="{DB1BABFD-5980-4A52-8D4B-8998E89A2EDE}">
      <dgm:prSet phldrT="[Texto]" custT="1"/>
      <dgm:spPr/>
      <dgm:t>
        <a:bodyPr/>
        <a:lstStyle/>
        <a:p>
          <a:r>
            <a:rPr lang="es-AR" sz="1400" dirty="0"/>
            <a:t>Local</a:t>
          </a:r>
        </a:p>
      </dgm:t>
    </dgm:pt>
    <dgm:pt modelId="{6BC37503-2678-4A5E-B554-857DF5273476}" type="parTrans" cxnId="{7A1AB3C4-ABDE-44B4-AF6E-19C05F844672}">
      <dgm:prSet/>
      <dgm:spPr/>
      <dgm:t>
        <a:bodyPr/>
        <a:lstStyle/>
        <a:p>
          <a:endParaRPr lang="es-AR"/>
        </a:p>
      </dgm:t>
    </dgm:pt>
    <dgm:pt modelId="{9E972E61-24B0-4EB2-B7C9-5BFFF7AA9200}" type="sibTrans" cxnId="{7A1AB3C4-ABDE-44B4-AF6E-19C05F844672}">
      <dgm:prSet/>
      <dgm:spPr/>
      <dgm:t>
        <a:bodyPr/>
        <a:lstStyle/>
        <a:p>
          <a:endParaRPr lang="es-AR"/>
        </a:p>
      </dgm:t>
    </dgm:pt>
    <dgm:pt modelId="{432707B3-E4DA-4831-90CE-B909694E7E9D}" type="pres">
      <dgm:prSet presAssocID="{532C893D-61D8-4ABF-9BBE-63C4C9DDCA0D}" presName="diagram" presStyleCnt="0">
        <dgm:presLayoutVars>
          <dgm:chPref val="1"/>
          <dgm:dir/>
          <dgm:animOne val="branch"/>
          <dgm:animLvl val="lvl"/>
          <dgm:resizeHandles/>
        </dgm:presLayoutVars>
      </dgm:prSet>
      <dgm:spPr/>
    </dgm:pt>
    <dgm:pt modelId="{D7E17190-FE8B-4812-97F9-BCEAE53F23DF}" type="pres">
      <dgm:prSet presAssocID="{847F8A2D-607D-45FC-BDB6-C88884100E15}" presName="root" presStyleCnt="0"/>
      <dgm:spPr/>
    </dgm:pt>
    <dgm:pt modelId="{D1FD43F3-DD52-4063-B8C5-5EB6F7E0E240}" type="pres">
      <dgm:prSet presAssocID="{847F8A2D-607D-45FC-BDB6-C88884100E15}" presName="rootComposite" presStyleCnt="0"/>
      <dgm:spPr/>
    </dgm:pt>
    <dgm:pt modelId="{DD1044EB-8F8A-433C-AE30-8A55FB6A1558}" type="pres">
      <dgm:prSet presAssocID="{847F8A2D-607D-45FC-BDB6-C88884100E15}" presName="rootText" presStyleLbl="node1" presStyleIdx="0" presStyleCnt="2"/>
      <dgm:spPr/>
    </dgm:pt>
    <dgm:pt modelId="{3AA621E3-19EF-4474-8D9E-BE5713D4BA5E}" type="pres">
      <dgm:prSet presAssocID="{847F8A2D-607D-45FC-BDB6-C88884100E15}" presName="rootConnector" presStyleLbl="node1" presStyleIdx="0" presStyleCnt="2"/>
      <dgm:spPr/>
    </dgm:pt>
    <dgm:pt modelId="{86D69106-E460-48E7-BBEB-FF6DB52B7659}" type="pres">
      <dgm:prSet presAssocID="{847F8A2D-607D-45FC-BDB6-C88884100E15}" presName="childShape" presStyleCnt="0"/>
      <dgm:spPr/>
    </dgm:pt>
    <dgm:pt modelId="{1D7BBE46-AB90-4B96-A277-3C76C598FEA6}" type="pres">
      <dgm:prSet presAssocID="{59A0EFAF-AF67-40D9-97A4-BA6E8110E5FE}" presName="root" presStyleCnt="0"/>
      <dgm:spPr/>
    </dgm:pt>
    <dgm:pt modelId="{47CBF547-AEEA-421F-8A31-60651A1D8AD5}" type="pres">
      <dgm:prSet presAssocID="{59A0EFAF-AF67-40D9-97A4-BA6E8110E5FE}" presName="rootComposite" presStyleCnt="0"/>
      <dgm:spPr/>
    </dgm:pt>
    <dgm:pt modelId="{9066B050-6FF6-4DB3-BA14-34F378284F3C}" type="pres">
      <dgm:prSet presAssocID="{59A0EFAF-AF67-40D9-97A4-BA6E8110E5FE}" presName="rootText" presStyleLbl="node1" presStyleIdx="1" presStyleCnt="2"/>
      <dgm:spPr/>
    </dgm:pt>
    <dgm:pt modelId="{98D1CB17-FC60-4053-B69B-6AEEDED2DD03}" type="pres">
      <dgm:prSet presAssocID="{59A0EFAF-AF67-40D9-97A4-BA6E8110E5FE}" presName="rootConnector" presStyleLbl="node1" presStyleIdx="1" presStyleCnt="2"/>
      <dgm:spPr/>
    </dgm:pt>
    <dgm:pt modelId="{86A5E5B5-303D-4123-88E5-2279D75072CE}" type="pres">
      <dgm:prSet presAssocID="{59A0EFAF-AF67-40D9-97A4-BA6E8110E5FE}" presName="childShape" presStyleCnt="0"/>
      <dgm:spPr/>
    </dgm:pt>
    <dgm:pt modelId="{7ECFDD53-82AA-4244-B5E8-5BEBEA7410BB}" type="pres">
      <dgm:prSet presAssocID="{2FADE182-DF8D-4D44-8BBE-35A3EC48D51B}" presName="Name13" presStyleLbl="parChTrans1D2" presStyleIdx="0" presStyleCnt="2"/>
      <dgm:spPr/>
    </dgm:pt>
    <dgm:pt modelId="{EBC369A3-F80D-45E5-9462-1571C70A43EB}" type="pres">
      <dgm:prSet presAssocID="{67B469F7-527B-4DA0-8DDD-055B3CB93C09}" presName="childText" presStyleLbl="bgAcc1" presStyleIdx="0" presStyleCnt="2">
        <dgm:presLayoutVars>
          <dgm:bulletEnabled val="1"/>
        </dgm:presLayoutVars>
      </dgm:prSet>
      <dgm:spPr/>
    </dgm:pt>
    <dgm:pt modelId="{C0F0D118-89C7-4CCA-BE48-27DA801B9B50}" type="pres">
      <dgm:prSet presAssocID="{6BC37503-2678-4A5E-B554-857DF5273476}" presName="Name13" presStyleLbl="parChTrans1D2" presStyleIdx="1" presStyleCnt="2"/>
      <dgm:spPr/>
    </dgm:pt>
    <dgm:pt modelId="{6A56DCAB-A58A-4AC5-9715-9FD1E7782929}" type="pres">
      <dgm:prSet presAssocID="{DB1BABFD-5980-4A52-8D4B-8998E89A2EDE}" presName="childText" presStyleLbl="bgAcc1" presStyleIdx="1" presStyleCnt="2">
        <dgm:presLayoutVars>
          <dgm:bulletEnabled val="1"/>
        </dgm:presLayoutVars>
      </dgm:prSet>
      <dgm:spPr/>
    </dgm:pt>
  </dgm:ptLst>
  <dgm:cxnLst>
    <dgm:cxn modelId="{39F48008-142B-4953-AFD0-D18F253F0530}" type="presOf" srcId="{67B469F7-527B-4DA0-8DDD-055B3CB93C09}" destId="{EBC369A3-F80D-45E5-9462-1571C70A43EB}" srcOrd="0" destOrd="0" presId="urn:microsoft.com/office/officeart/2005/8/layout/hierarchy3"/>
    <dgm:cxn modelId="{1641281F-3FF7-444A-86B8-8B1009F1E734}" type="presOf" srcId="{59A0EFAF-AF67-40D9-97A4-BA6E8110E5FE}" destId="{98D1CB17-FC60-4053-B69B-6AEEDED2DD03}" srcOrd="1" destOrd="0" presId="urn:microsoft.com/office/officeart/2005/8/layout/hierarchy3"/>
    <dgm:cxn modelId="{D5B26A28-8FEF-45E4-ACDF-69EA98C693ED}" type="presOf" srcId="{847F8A2D-607D-45FC-BDB6-C88884100E15}" destId="{3AA621E3-19EF-4474-8D9E-BE5713D4BA5E}" srcOrd="1" destOrd="0" presId="urn:microsoft.com/office/officeart/2005/8/layout/hierarchy3"/>
    <dgm:cxn modelId="{4A33D74B-65F7-4E43-883A-7E0DC6CF94ED}" type="presOf" srcId="{847F8A2D-607D-45FC-BDB6-C88884100E15}" destId="{DD1044EB-8F8A-433C-AE30-8A55FB6A1558}" srcOrd="0" destOrd="0" presId="urn:microsoft.com/office/officeart/2005/8/layout/hierarchy3"/>
    <dgm:cxn modelId="{5431477E-0FF0-40A1-8686-A67D71381781}" type="presOf" srcId="{6BC37503-2678-4A5E-B554-857DF5273476}" destId="{C0F0D118-89C7-4CCA-BE48-27DA801B9B50}" srcOrd="0" destOrd="0" presId="urn:microsoft.com/office/officeart/2005/8/layout/hierarchy3"/>
    <dgm:cxn modelId="{6F32F682-AAA0-432B-AA9E-58B5ECA1AA00}" type="presOf" srcId="{532C893D-61D8-4ABF-9BBE-63C4C9DDCA0D}" destId="{432707B3-E4DA-4831-90CE-B909694E7E9D}" srcOrd="0" destOrd="0" presId="urn:microsoft.com/office/officeart/2005/8/layout/hierarchy3"/>
    <dgm:cxn modelId="{52C5829E-3058-4186-A060-A2EF2FA92ECC}" type="presOf" srcId="{59A0EFAF-AF67-40D9-97A4-BA6E8110E5FE}" destId="{9066B050-6FF6-4DB3-BA14-34F378284F3C}" srcOrd="0" destOrd="0" presId="urn:microsoft.com/office/officeart/2005/8/layout/hierarchy3"/>
    <dgm:cxn modelId="{5A9DCF9F-4A3A-44F0-8D8E-ABDC0872C3E1}" type="presOf" srcId="{2FADE182-DF8D-4D44-8BBE-35A3EC48D51B}" destId="{7ECFDD53-82AA-4244-B5E8-5BEBEA7410BB}" srcOrd="0" destOrd="0" presId="urn:microsoft.com/office/officeart/2005/8/layout/hierarchy3"/>
    <dgm:cxn modelId="{E450BDA0-09E4-4B94-B25A-127D99A2CD54}" srcId="{59A0EFAF-AF67-40D9-97A4-BA6E8110E5FE}" destId="{67B469F7-527B-4DA0-8DDD-055B3CB93C09}" srcOrd="0" destOrd="0" parTransId="{2FADE182-DF8D-4D44-8BBE-35A3EC48D51B}" sibTransId="{96C0BD28-7D4C-4E64-8FFE-221C5F78B4FF}"/>
    <dgm:cxn modelId="{E1B18DB2-5ECE-4A38-AB15-7DC09B8D9868}" type="presOf" srcId="{DB1BABFD-5980-4A52-8D4B-8998E89A2EDE}" destId="{6A56DCAB-A58A-4AC5-9715-9FD1E7782929}" srcOrd="0" destOrd="0" presId="urn:microsoft.com/office/officeart/2005/8/layout/hierarchy3"/>
    <dgm:cxn modelId="{7A1AB3C4-ABDE-44B4-AF6E-19C05F844672}" srcId="{59A0EFAF-AF67-40D9-97A4-BA6E8110E5FE}" destId="{DB1BABFD-5980-4A52-8D4B-8998E89A2EDE}" srcOrd="1" destOrd="0" parTransId="{6BC37503-2678-4A5E-B554-857DF5273476}" sibTransId="{9E972E61-24B0-4EB2-B7C9-5BFFF7AA9200}"/>
    <dgm:cxn modelId="{B012DCCF-DF5A-436E-A73F-531E8EA3B97B}" srcId="{532C893D-61D8-4ABF-9BBE-63C4C9DDCA0D}" destId="{59A0EFAF-AF67-40D9-97A4-BA6E8110E5FE}" srcOrd="1" destOrd="0" parTransId="{C547DE34-4126-4C59-8E8D-41F6B033B815}" sibTransId="{5BCAF128-7407-42CD-B911-300E8F0D84A8}"/>
    <dgm:cxn modelId="{E1DD71DE-969C-43A7-9EC9-408C59B65A7A}" srcId="{532C893D-61D8-4ABF-9BBE-63C4C9DDCA0D}" destId="{847F8A2D-607D-45FC-BDB6-C88884100E15}" srcOrd="0" destOrd="0" parTransId="{5FA5D588-D11B-413B-8952-495C577A290C}" sibTransId="{10D7175A-5C45-4EE5-A633-97FEA1C1B5C9}"/>
    <dgm:cxn modelId="{2D1B487F-91D9-45C7-A13E-4F36BD6C38A6}" type="presParOf" srcId="{432707B3-E4DA-4831-90CE-B909694E7E9D}" destId="{D7E17190-FE8B-4812-97F9-BCEAE53F23DF}" srcOrd="0" destOrd="0" presId="urn:microsoft.com/office/officeart/2005/8/layout/hierarchy3"/>
    <dgm:cxn modelId="{8E436639-0804-42E3-B1F5-21D5E9377A05}" type="presParOf" srcId="{D7E17190-FE8B-4812-97F9-BCEAE53F23DF}" destId="{D1FD43F3-DD52-4063-B8C5-5EB6F7E0E240}" srcOrd="0" destOrd="0" presId="urn:microsoft.com/office/officeart/2005/8/layout/hierarchy3"/>
    <dgm:cxn modelId="{E51E60C0-C6DC-4E4F-A5AD-1189D924C2D4}" type="presParOf" srcId="{D1FD43F3-DD52-4063-B8C5-5EB6F7E0E240}" destId="{DD1044EB-8F8A-433C-AE30-8A55FB6A1558}" srcOrd="0" destOrd="0" presId="urn:microsoft.com/office/officeart/2005/8/layout/hierarchy3"/>
    <dgm:cxn modelId="{820FC325-01EF-4AA7-9B0A-4516E770BB37}" type="presParOf" srcId="{D1FD43F3-DD52-4063-B8C5-5EB6F7E0E240}" destId="{3AA621E3-19EF-4474-8D9E-BE5713D4BA5E}" srcOrd="1" destOrd="0" presId="urn:microsoft.com/office/officeart/2005/8/layout/hierarchy3"/>
    <dgm:cxn modelId="{145BFB43-45FD-44E1-81D6-DBA6AD73D4AB}" type="presParOf" srcId="{D7E17190-FE8B-4812-97F9-BCEAE53F23DF}" destId="{86D69106-E460-48E7-BBEB-FF6DB52B7659}" srcOrd="1" destOrd="0" presId="urn:microsoft.com/office/officeart/2005/8/layout/hierarchy3"/>
    <dgm:cxn modelId="{395426B1-C084-41C1-9F0C-0F5F70603425}" type="presParOf" srcId="{432707B3-E4DA-4831-90CE-B909694E7E9D}" destId="{1D7BBE46-AB90-4B96-A277-3C76C598FEA6}" srcOrd="1" destOrd="0" presId="urn:microsoft.com/office/officeart/2005/8/layout/hierarchy3"/>
    <dgm:cxn modelId="{3FD708D8-3B2D-40B3-9FCF-2410053DB470}" type="presParOf" srcId="{1D7BBE46-AB90-4B96-A277-3C76C598FEA6}" destId="{47CBF547-AEEA-421F-8A31-60651A1D8AD5}" srcOrd="0" destOrd="0" presId="urn:microsoft.com/office/officeart/2005/8/layout/hierarchy3"/>
    <dgm:cxn modelId="{1A9ADB23-B351-4DE6-8ABB-DFAD1889BE0F}" type="presParOf" srcId="{47CBF547-AEEA-421F-8A31-60651A1D8AD5}" destId="{9066B050-6FF6-4DB3-BA14-34F378284F3C}" srcOrd="0" destOrd="0" presId="urn:microsoft.com/office/officeart/2005/8/layout/hierarchy3"/>
    <dgm:cxn modelId="{EFA22D94-9637-4FEC-9110-95B1AFBD36A6}" type="presParOf" srcId="{47CBF547-AEEA-421F-8A31-60651A1D8AD5}" destId="{98D1CB17-FC60-4053-B69B-6AEEDED2DD03}" srcOrd="1" destOrd="0" presId="urn:microsoft.com/office/officeart/2005/8/layout/hierarchy3"/>
    <dgm:cxn modelId="{1A4D261D-8C9C-42B1-9B9B-7D8DD2EA49E7}" type="presParOf" srcId="{1D7BBE46-AB90-4B96-A277-3C76C598FEA6}" destId="{86A5E5B5-303D-4123-88E5-2279D75072CE}" srcOrd="1" destOrd="0" presId="urn:microsoft.com/office/officeart/2005/8/layout/hierarchy3"/>
    <dgm:cxn modelId="{BBC33EEA-CC54-4228-B494-829BCDECF3A0}" type="presParOf" srcId="{86A5E5B5-303D-4123-88E5-2279D75072CE}" destId="{7ECFDD53-82AA-4244-B5E8-5BEBEA7410BB}" srcOrd="0" destOrd="0" presId="urn:microsoft.com/office/officeart/2005/8/layout/hierarchy3"/>
    <dgm:cxn modelId="{83D8C778-48E6-40F6-81DC-4CE4A8CCFCB2}" type="presParOf" srcId="{86A5E5B5-303D-4123-88E5-2279D75072CE}" destId="{EBC369A3-F80D-45E5-9462-1571C70A43EB}" srcOrd="1" destOrd="0" presId="urn:microsoft.com/office/officeart/2005/8/layout/hierarchy3"/>
    <dgm:cxn modelId="{BC84FA60-4367-4863-B7A5-FEB6698A8C82}" type="presParOf" srcId="{86A5E5B5-303D-4123-88E5-2279D75072CE}" destId="{C0F0D118-89C7-4CCA-BE48-27DA801B9B50}" srcOrd="2" destOrd="0" presId="urn:microsoft.com/office/officeart/2005/8/layout/hierarchy3"/>
    <dgm:cxn modelId="{D6C9F9EB-B8F0-4F19-B35F-5894B8B9A80B}" type="presParOf" srcId="{86A5E5B5-303D-4123-88E5-2279D75072CE}" destId="{6A56DCAB-A58A-4AC5-9715-9FD1E7782929}" srcOrd="3"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1044EB-8F8A-433C-AE30-8A55FB6A1558}">
      <dsp:nvSpPr>
        <dsp:cNvPr id="0" name=""/>
        <dsp:cNvSpPr/>
      </dsp:nvSpPr>
      <dsp:spPr>
        <a:xfrm>
          <a:off x="287530" y="759"/>
          <a:ext cx="1243153" cy="621576"/>
        </a:xfrm>
        <a:prstGeom prst="roundRect">
          <a:avLst>
            <a:gd name="adj" fmla="val 10000"/>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s-AR" sz="1300" kern="1200" dirty="0" err="1"/>
            <a:t>Microphysics</a:t>
          </a:r>
          <a:r>
            <a:rPr lang="es-AR" sz="1300" kern="1200" dirty="0"/>
            <a:t> (MP)</a:t>
          </a:r>
        </a:p>
      </dsp:txBody>
      <dsp:txXfrm>
        <a:off x="305735" y="18964"/>
        <a:ext cx="1206743" cy="585166"/>
      </dsp:txXfrm>
    </dsp:sp>
    <dsp:sp modelId="{9066B050-6FF6-4DB3-BA14-34F378284F3C}">
      <dsp:nvSpPr>
        <dsp:cNvPr id="0" name=""/>
        <dsp:cNvSpPr/>
      </dsp:nvSpPr>
      <dsp:spPr>
        <a:xfrm>
          <a:off x="1841472" y="759"/>
          <a:ext cx="1243153" cy="621576"/>
        </a:xfrm>
        <a:prstGeom prst="roundRect">
          <a:avLst>
            <a:gd name="adj" fmla="val 10000"/>
          </a:avLst>
        </a:prstGeom>
        <a:solidFill>
          <a:schemeClr val="accent5">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s-AR" sz="1300" kern="1200" dirty="0" err="1"/>
            <a:t>Planetary</a:t>
          </a:r>
          <a:r>
            <a:rPr lang="es-AR" sz="1300" kern="1200" dirty="0"/>
            <a:t> </a:t>
          </a:r>
          <a:r>
            <a:rPr lang="es-AR" sz="1300" kern="1200" dirty="0" err="1"/>
            <a:t>Boundary</a:t>
          </a:r>
          <a:r>
            <a:rPr lang="es-AR" sz="1300" kern="1200" dirty="0"/>
            <a:t> </a:t>
          </a:r>
          <a:r>
            <a:rPr lang="es-AR" sz="1300" kern="1200" dirty="0" err="1"/>
            <a:t>Layer</a:t>
          </a:r>
          <a:r>
            <a:rPr lang="es-AR" sz="1300" kern="1200" dirty="0"/>
            <a:t> (PBL) </a:t>
          </a:r>
        </a:p>
      </dsp:txBody>
      <dsp:txXfrm>
        <a:off x="1859677" y="18964"/>
        <a:ext cx="1206743" cy="585166"/>
      </dsp:txXfrm>
    </dsp:sp>
    <dsp:sp modelId="{7ECFDD53-82AA-4244-B5E8-5BEBEA7410BB}">
      <dsp:nvSpPr>
        <dsp:cNvPr id="0" name=""/>
        <dsp:cNvSpPr/>
      </dsp:nvSpPr>
      <dsp:spPr>
        <a:xfrm>
          <a:off x="1965788" y="622335"/>
          <a:ext cx="124315" cy="466182"/>
        </a:xfrm>
        <a:custGeom>
          <a:avLst/>
          <a:gdLst/>
          <a:ahLst/>
          <a:cxnLst/>
          <a:rect l="0" t="0" r="0" b="0"/>
          <a:pathLst>
            <a:path>
              <a:moveTo>
                <a:pt x="0" y="0"/>
              </a:moveTo>
              <a:lnTo>
                <a:pt x="0" y="466182"/>
              </a:lnTo>
              <a:lnTo>
                <a:pt x="124315" y="46618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C369A3-F80D-45E5-9462-1571C70A43EB}">
      <dsp:nvSpPr>
        <dsp:cNvPr id="0" name=""/>
        <dsp:cNvSpPr/>
      </dsp:nvSpPr>
      <dsp:spPr>
        <a:xfrm>
          <a:off x="2090103" y="777730"/>
          <a:ext cx="994522" cy="621576"/>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AR" sz="1400" kern="1200" dirty="0"/>
            <a:t>No-local</a:t>
          </a:r>
        </a:p>
      </dsp:txBody>
      <dsp:txXfrm>
        <a:off x="2108308" y="795935"/>
        <a:ext cx="958112" cy="585166"/>
      </dsp:txXfrm>
    </dsp:sp>
    <dsp:sp modelId="{C0F0D118-89C7-4CCA-BE48-27DA801B9B50}">
      <dsp:nvSpPr>
        <dsp:cNvPr id="0" name=""/>
        <dsp:cNvSpPr/>
      </dsp:nvSpPr>
      <dsp:spPr>
        <a:xfrm>
          <a:off x="1965788" y="622335"/>
          <a:ext cx="124315" cy="1243153"/>
        </a:xfrm>
        <a:custGeom>
          <a:avLst/>
          <a:gdLst/>
          <a:ahLst/>
          <a:cxnLst/>
          <a:rect l="0" t="0" r="0" b="0"/>
          <a:pathLst>
            <a:path>
              <a:moveTo>
                <a:pt x="0" y="0"/>
              </a:moveTo>
              <a:lnTo>
                <a:pt x="0" y="1243153"/>
              </a:lnTo>
              <a:lnTo>
                <a:pt x="124315" y="1243153"/>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56DCAB-A58A-4AC5-9715-9FD1E7782929}">
      <dsp:nvSpPr>
        <dsp:cNvPr id="0" name=""/>
        <dsp:cNvSpPr/>
      </dsp:nvSpPr>
      <dsp:spPr>
        <a:xfrm>
          <a:off x="2090103" y="1554701"/>
          <a:ext cx="994522" cy="621576"/>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12000070"/>
              <a:satOff val="15385"/>
              <a:lumOff val="4117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AR" sz="1400" kern="1200" dirty="0"/>
            <a:t>Local</a:t>
          </a:r>
        </a:p>
      </dsp:txBody>
      <dsp:txXfrm>
        <a:off x="2108308" y="1572906"/>
        <a:ext cx="958112" cy="58516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38deaed33f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38deaed33f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Tabla 4.1</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6b5c162915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6b5c16291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just" rtl="0">
              <a:spcBef>
                <a:spcPts val="0"/>
              </a:spcBef>
              <a:spcAft>
                <a:spcPts val="0"/>
              </a:spcAft>
              <a:buClr>
                <a:schemeClr val="dk1"/>
              </a:buClr>
              <a:buSzPts val="1400"/>
              <a:buChar char="●"/>
            </a:pPr>
            <a:r>
              <a:rPr lang="en" sz="1400">
                <a:solidFill>
                  <a:schemeClr val="dk1"/>
                </a:solidFill>
              </a:rPr>
              <a:t>In terms of organization, the high values of vertical wind shear between surface and 6 km and low values of SRH at low levels indicate the high probability of organized convection in supercellular mode.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39062d016e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139062d016e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just" rtl="0">
              <a:spcBef>
                <a:spcPts val="0"/>
              </a:spcBef>
              <a:spcAft>
                <a:spcPts val="0"/>
              </a:spcAft>
              <a:buClr>
                <a:schemeClr val="dk1"/>
              </a:buClr>
              <a:buSzPts val="1400"/>
              <a:buChar char="●"/>
            </a:pPr>
            <a:r>
              <a:rPr lang="en" sz="1400">
                <a:solidFill>
                  <a:schemeClr val="dk1"/>
                </a:solidFill>
              </a:rPr>
              <a:t>In terms of organization, the high values of vertical wind shear between surface and 6 km and low values of SRH at low levels indicate the high probability of organized convection in supercellular mode.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6b0d46afc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6b0d46afc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38f459bc8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38f459bc8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38deaed33f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38deaed33f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38deaed33f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38deaed33f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38deaed33f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38deaed33f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Tabla 4.1</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38deaed33f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38deaed33f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6b0d46afca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6b0d46afca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Tabla 4.1</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38deaed33f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138deaed33f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Tabla 4.1</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3F3F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7.png"/><Relationship Id="rId7" Type="http://schemas.openxmlformats.org/officeDocument/2006/relationships/diagramData" Target="../diagrams/data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png"/><Relationship Id="rId11" Type="http://schemas.microsoft.com/office/2007/relationships/diagramDrawing" Target="../diagrams/drawing1.xml"/><Relationship Id="rId5" Type="http://schemas.openxmlformats.org/officeDocument/2006/relationships/image" Target="../media/image10.png"/><Relationship Id="rId10" Type="http://schemas.openxmlformats.org/officeDocument/2006/relationships/diagramColors" Target="../diagrams/colors1.xml"/><Relationship Id="rId4" Type="http://schemas.openxmlformats.org/officeDocument/2006/relationships/image" Target="../media/image8.png"/><Relationship Id="rId9"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8350" y="902822"/>
            <a:ext cx="9127500" cy="12111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rgbClr val="FFFFFF"/>
                </a:solidFill>
              </a:rPr>
              <a:t>Predictability of a supercell using convection-permitting ensemble simulations in Argentina</a:t>
            </a:r>
            <a:endParaRPr sz="2400" b="1">
              <a:solidFill>
                <a:srgbClr val="FFFFFF"/>
              </a:solidFill>
            </a:endParaRPr>
          </a:p>
        </p:txBody>
      </p:sp>
      <p:sp>
        <p:nvSpPr>
          <p:cNvPr id="55" name="Google Shape;55;p13"/>
          <p:cNvSpPr txBox="1"/>
          <p:nvPr/>
        </p:nvSpPr>
        <p:spPr>
          <a:xfrm>
            <a:off x="8450" y="2421975"/>
            <a:ext cx="9127500" cy="115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t>Milagros Alvarez Imaz, </a:t>
            </a:r>
            <a:r>
              <a:rPr lang="en" sz="2000">
                <a:solidFill>
                  <a:schemeClr val="dk1"/>
                </a:solidFill>
              </a:rPr>
              <a:t>Paola Salio, </a:t>
            </a:r>
            <a:endParaRPr sz="2000">
              <a:solidFill>
                <a:schemeClr val="dk1"/>
              </a:solidFill>
            </a:endParaRPr>
          </a:p>
          <a:p>
            <a:pPr marL="0" lvl="0" indent="0" algn="ctr" rtl="0">
              <a:spcBef>
                <a:spcPts val="0"/>
              </a:spcBef>
              <a:spcAft>
                <a:spcPts val="0"/>
              </a:spcAft>
              <a:buNone/>
            </a:pPr>
            <a:r>
              <a:rPr lang="en" sz="2000">
                <a:solidFill>
                  <a:schemeClr val="dk1"/>
                </a:solidFill>
              </a:rPr>
              <a:t>María Eugenia Dillon, Lluís Fita and Diego Saúl Carrió Carrió</a:t>
            </a:r>
            <a:endParaRPr sz="2000">
              <a:solidFill>
                <a:schemeClr val="dk1"/>
              </a:solidFill>
            </a:endParaRPr>
          </a:p>
        </p:txBody>
      </p:sp>
      <p:sp>
        <p:nvSpPr>
          <p:cNvPr id="56" name="Google Shape;56;p13"/>
          <p:cNvSpPr txBox="1"/>
          <p:nvPr/>
        </p:nvSpPr>
        <p:spPr>
          <a:xfrm>
            <a:off x="24500" y="59775"/>
            <a:ext cx="9127500" cy="75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t>VI Convection-Permitting Climate Modeling Workshop</a:t>
            </a:r>
            <a:endParaRPr sz="1700" b="1"/>
          </a:p>
          <a:p>
            <a:pPr marL="0" lvl="0" indent="0" algn="ctr" rtl="0">
              <a:spcBef>
                <a:spcPts val="0"/>
              </a:spcBef>
              <a:spcAft>
                <a:spcPts val="0"/>
              </a:spcAft>
              <a:buNone/>
            </a:pPr>
            <a:r>
              <a:rPr lang="en" sz="1300" b="1"/>
              <a:t>September 7-9  2022, Buenos Aires</a:t>
            </a:r>
            <a:endParaRPr sz="1300" b="1"/>
          </a:p>
        </p:txBody>
      </p:sp>
      <p:grpSp>
        <p:nvGrpSpPr>
          <p:cNvPr id="57" name="Google Shape;57;p13"/>
          <p:cNvGrpSpPr/>
          <p:nvPr/>
        </p:nvGrpSpPr>
        <p:grpSpPr>
          <a:xfrm>
            <a:off x="402599" y="3851989"/>
            <a:ext cx="8362631" cy="895523"/>
            <a:chOff x="250199" y="3699589"/>
            <a:chExt cx="8362631" cy="895523"/>
          </a:xfrm>
        </p:grpSpPr>
        <p:grpSp>
          <p:nvGrpSpPr>
            <p:cNvPr id="58" name="Google Shape;58;p13"/>
            <p:cNvGrpSpPr/>
            <p:nvPr/>
          </p:nvGrpSpPr>
          <p:grpSpPr>
            <a:xfrm>
              <a:off x="250199" y="3711612"/>
              <a:ext cx="6025025" cy="883500"/>
              <a:chOff x="149049" y="4246537"/>
              <a:chExt cx="6025025" cy="883500"/>
            </a:xfrm>
          </p:grpSpPr>
          <p:pic>
            <p:nvPicPr>
              <p:cNvPr id="59" name="Google Shape;59;p13"/>
              <p:cNvPicPr preferRelativeResize="0"/>
              <p:nvPr/>
            </p:nvPicPr>
            <p:blipFill>
              <a:blip r:embed="rId3">
                <a:alphaModFix/>
              </a:blip>
              <a:stretch>
                <a:fillRect/>
              </a:stretch>
            </p:blipFill>
            <p:spPr>
              <a:xfrm>
                <a:off x="149049" y="4246537"/>
                <a:ext cx="988556" cy="883500"/>
              </a:xfrm>
              <a:prstGeom prst="rect">
                <a:avLst/>
              </a:prstGeom>
              <a:noFill/>
              <a:ln>
                <a:noFill/>
              </a:ln>
            </p:spPr>
          </p:pic>
          <p:pic>
            <p:nvPicPr>
              <p:cNvPr id="60" name="Google Shape;60;p13"/>
              <p:cNvPicPr preferRelativeResize="0"/>
              <p:nvPr/>
            </p:nvPicPr>
            <p:blipFill rotWithShape="1">
              <a:blip r:embed="rId4">
                <a:alphaModFix/>
              </a:blip>
              <a:srcRect t="8363" b="26599"/>
              <a:stretch/>
            </p:blipFill>
            <p:spPr>
              <a:xfrm>
                <a:off x="3608908" y="4246575"/>
                <a:ext cx="2565166" cy="883425"/>
              </a:xfrm>
              <a:prstGeom prst="rect">
                <a:avLst/>
              </a:prstGeom>
              <a:noFill/>
              <a:ln>
                <a:noFill/>
              </a:ln>
            </p:spPr>
          </p:pic>
          <p:pic>
            <p:nvPicPr>
              <p:cNvPr id="61" name="Google Shape;61;p13"/>
              <p:cNvPicPr preferRelativeResize="0"/>
              <p:nvPr/>
            </p:nvPicPr>
            <p:blipFill rotWithShape="1">
              <a:blip r:embed="rId5">
                <a:alphaModFix/>
              </a:blip>
              <a:srcRect/>
              <a:stretch/>
            </p:blipFill>
            <p:spPr>
              <a:xfrm>
                <a:off x="1303475" y="4246537"/>
                <a:ext cx="954300" cy="883500"/>
              </a:xfrm>
              <a:prstGeom prst="ellipse">
                <a:avLst/>
              </a:prstGeom>
              <a:noFill/>
              <a:ln>
                <a:noFill/>
              </a:ln>
            </p:spPr>
          </p:pic>
          <p:pic>
            <p:nvPicPr>
              <p:cNvPr id="62" name="Google Shape;62;p13"/>
              <p:cNvPicPr preferRelativeResize="0"/>
              <p:nvPr/>
            </p:nvPicPr>
            <p:blipFill rotWithShape="1">
              <a:blip r:embed="rId6">
                <a:alphaModFix/>
              </a:blip>
              <a:srcRect l="25289" r="23886"/>
              <a:stretch/>
            </p:blipFill>
            <p:spPr>
              <a:xfrm>
                <a:off x="2499844" y="4246575"/>
                <a:ext cx="843970" cy="883425"/>
              </a:xfrm>
              <a:prstGeom prst="rect">
                <a:avLst/>
              </a:prstGeom>
              <a:noFill/>
              <a:ln>
                <a:noFill/>
              </a:ln>
            </p:spPr>
          </p:pic>
        </p:grpSp>
        <p:pic>
          <p:nvPicPr>
            <p:cNvPr id="63" name="Google Shape;63;p13"/>
            <p:cNvPicPr preferRelativeResize="0"/>
            <p:nvPr/>
          </p:nvPicPr>
          <p:blipFill>
            <a:blip r:embed="rId7">
              <a:alphaModFix/>
            </a:blip>
            <a:stretch>
              <a:fillRect/>
            </a:stretch>
          </p:blipFill>
          <p:spPr>
            <a:xfrm>
              <a:off x="6461075" y="3711600"/>
              <a:ext cx="1186290" cy="847350"/>
            </a:xfrm>
            <a:prstGeom prst="rect">
              <a:avLst/>
            </a:prstGeom>
            <a:noFill/>
            <a:ln>
              <a:noFill/>
            </a:ln>
          </p:spPr>
        </p:pic>
        <p:pic>
          <p:nvPicPr>
            <p:cNvPr id="64" name="Google Shape;64;p13"/>
            <p:cNvPicPr preferRelativeResize="0"/>
            <p:nvPr/>
          </p:nvPicPr>
          <p:blipFill rotWithShape="1">
            <a:blip r:embed="rId8">
              <a:alphaModFix/>
            </a:blip>
            <a:srcRect l="5769" r="2513"/>
            <a:stretch/>
          </p:blipFill>
          <p:spPr>
            <a:xfrm>
              <a:off x="7806950" y="3699589"/>
              <a:ext cx="805881" cy="883500"/>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2"/>
          <p:cNvSpPr/>
          <p:nvPr/>
        </p:nvSpPr>
        <p:spPr>
          <a:xfrm>
            <a:off x="8350" y="-11572"/>
            <a:ext cx="9127500" cy="3165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rgbClr val="FFFFFF"/>
                </a:solidFill>
              </a:rPr>
              <a:t>Results</a:t>
            </a:r>
            <a:endParaRPr sz="1800" b="1">
              <a:solidFill>
                <a:srgbClr val="FFFFFF"/>
              </a:solidFill>
            </a:endParaRPr>
          </a:p>
        </p:txBody>
      </p:sp>
      <p:sp>
        <p:nvSpPr>
          <p:cNvPr id="159" name="Google Shape;159;p22"/>
          <p:cNvSpPr txBox="1"/>
          <p:nvPr/>
        </p:nvSpPr>
        <p:spPr>
          <a:xfrm>
            <a:off x="-1020175" y="709775"/>
            <a:ext cx="33600" cy="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60" name="Google Shape;160;p22"/>
          <p:cNvPicPr preferRelativeResize="0"/>
          <p:nvPr/>
        </p:nvPicPr>
        <p:blipFill>
          <a:blip r:embed="rId3">
            <a:alphaModFix/>
          </a:blip>
          <a:stretch>
            <a:fillRect/>
          </a:stretch>
        </p:blipFill>
        <p:spPr>
          <a:xfrm>
            <a:off x="1902525" y="672200"/>
            <a:ext cx="7066474" cy="4302451"/>
          </a:xfrm>
          <a:prstGeom prst="rect">
            <a:avLst/>
          </a:prstGeom>
          <a:noFill/>
          <a:ln>
            <a:noFill/>
          </a:ln>
        </p:spPr>
      </p:pic>
      <p:sp>
        <p:nvSpPr>
          <p:cNvPr id="161" name="Google Shape;161;p22"/>
          <p:cNvSpPr txBox="1"/>
          <p:nvPr/>
        </p:nvSpPr>
        <p:spPr>
          <a:xfrm>
            <a:off x="320375" y="390575"/>
            <a:ext cx="2129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rPr>
              <a:t>Between 15 and 00 UTC</a:t>
            </a:r>
            <a:endParaRPr sz="1200" b="1">
              <a:solidFill>
                <a:schemeClr val="dk1"/>
              </a:solidFill>
            </a:endParaRPr>
          </a:p>
        </p:txBody>
      </p:sp>
      <p:sp>
        <p:nvSpPr>
          <p:cNvPr id="162" name="Google Shape;162;p22"/>
          <p:cNvSpPr/>
          <p:nvPr/>
        </p:nvSpPr>
        <p:spPr>
          <a:xfrm>
            <a:off x="90575" y="3433325"/>
            <a:ext cx="1985100" cy="1233000"/>
          </a:xfrm>
          <a:prstGeom prst="roundRect">
            <a:avLst>
              <a:gd name="adj" fmla="val 16667"/>
            </a:avLst>
          </a:prstGeom>
          <a:solidFill>
            <a:srgbClr val="741B4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High predictability of  the supercell’s trajectory specially for YSU configurations</a:t>
            </a:r>
            <a:endParaRPr b="1">
              <a:solidFill>
                <a:schemeClr val="lt1"/>
              </a:solidFill>
            </a:endParaRPr>
          </a:p>
        </p:txBody>
      </p:sp>
      <p:pic>
        <p:nvPicPr>
          <p:cNvPr id="163" name="Google Shape;163;p22"/>
          <p:cNvPicPr preferRelativeResize="0"/>
          <p:nvPr/>
        </p:nvPicPr>
        <p:blipFill>
          <a:blip r:embed="rId4">
            <a:alphaModFix/>
          </a:blip>
          <a:stretch>
            <a:fillRect/>
          </a:stretch>
        </p:blipFill>
        <p:spPr>
          <a:xfrm>
            <a:off x="320375" y="1487682"/>
            <a:ext cx="1328675" cy="991475"/>
          </a:xfrm>
          <a:prstGeom prst="rect">
            <a:avLst/>
          </a:prstGeom>
          <a:noFill/>
          <a:ln>
            <a:noFill/>
          </a:ln>
        </p:spPr>
      </p:pic>
      <p:sp>
        <p:nvSpPr>
          <p:cNvPr id="164" name="Google Shape;164;p22"/>
          <p:cNvSpPr txBox="1"/>
          <p:nvPr/>
        </p:nvSpPr>
        <p:spPr>
          <a:xfrm>
            <a:off x="90575" y="903275"/>
            <a:ext cx="1812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Updraft helicity (UH) between 2-5 km</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3"/>
          <p:cNvSpPr/>
          <p:nvPr/>
        </p:nvSpPr>
        <p:spPr>
          <a:xfrm>
            <a:off x="8350" y="-11572"/>
            <a:ext cx="9127500" cy="3165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1800" b="1">
                <a:solidFill>
                  <a:srgbClr val="FFFFFF"/>
                </a:solidFill>
              </a:rPr>
              <a:t>Summary</a:t>
            </a:r>
            <a:endParaRPr sz="1800" b="1">
              <a:solidFill>
                <a:srgbClr val="FFFFFF"/>
              </a:solidFill>
            </a:endParaRPr>
          </a:p>
        </p:txBody>
      </p:sp>
      <p:sp>
        <p:nvSpPr>
          <p:cNvPr id="170" name="Google Shape;170;p23"/>
          <p:cNvSpPr txBox="1"/>
          <p:nvPr/>
        </p:nvSpPr>
        <p:spPr>
          <a:xfrm>
            <a:off x="0" y="372550"/>
            <a:ext cx="9144000" cy="3817800"/>
          </a:xfrm>
          <a:prstGeom prst="rect">
            <a:avLst/>
          </a:prstGeom>
          <a:solidFill>
            <a:srgbClr val="F3F3F3"/>
          </a:solidFill>
          <a:ln>
            <a:noFill/>
          </a:ln>
        </p:spPr>
        <p:txBody>
          <a:bodyPr spcFirstLastPara="1" wrap="square" lIns="91425" tIns="91425" rIns="91425" bIns="91425" anchor="t" anchorCtr="0">
            <a:noAutofit/>
          </a:bodyPr>
          <a:lstStyle/>
          <a:p>
            <a:pPr marL="457200" lvl="0" indent="-317500" algn="just" rtl="0">
              <a:spcBef>
                <a:spcPts val="0"/>
              </a:spcBef>
              <a:spcAft>
                <a:spcPts val="0"/>
              </a:spcAft>
              <a:buSzPts val="1400"/>
              <a:buChar char="●"/>
            </a:pPr>
            <a:r>
              <a:rPr lang="en"/>
              <a:t>A large number of CIs were resolved in the topography for the ECMWF ensembles and in the topography and plains for the GEFS ensembles. As for the CI times, they were later than the observed time, with the exception of the Morrison-MYJ configuration where members resolved a large number of CIs prior to 19 UTC.</a:t>
            </a:r>
            <a:endParaRPr/>
          </a:p>
          <a:p>
            <a:pPr marL="457200" lvl="0" indent="0" algn="just" rtl="0">
              <a:spcBef>
                <a:spcPts val="0"/>
              </a:spcBef>
              <a:spcAft>
                <a:spcPts val="0"/>
              </a:spcAft>
              <a:buNone/>
            </a:pPr>
            <a:endParaRPr/>
          </a:p>
          <a:p>
            <a:pPr marL="457200" lvl="0" indent="-317500" algn="just" rtl="0">
              <a:spcBef>
                <a:spcPts val="0"/>
              </a:spcBef>
              <a:spcAft>
                <a:spcPts val="0"/>
              </a:spcAft>
              <a:buSzPts val="1400"/>
              <a:buChar char="●"/>
            </a:pPr>
            <a:r>
              <a:rPr lang="en"/>
              <a:t>With some differences between the sets of simulations, </a:t>
            </a:r>
            <a:r>
              <a:rPr lang="en" b="1"/>
              <a:t>the ensembles show a high predictability of the environment resolving high values of MUCAPE and low values of NCL to the east and over the SDCs, which favors the CI.</a:t>
            </a:r>
            <a:r>
              <a:rPr lang="en"/>
              <a:t> The biggest challenge is at the local scale, where mesoscale circulations and small differences in the vertical profile of T and Td are determinant for CI in the region. Members with horizontal convergence at low levels due to a predominantly easterly wind and a moist and mixed T and Td profile are those that facilitated CI similar to the observation.</a:t>
            </a:r>
            <a:endParaRPr/>
          </a:p>
          <a:p>
            <a:pPr marL="457200" lvl="0" indent="0" algn="just" rtl="0">
              <a:spcBef>
                <a:spcPts val="0"/>
              </a:spcBef>
              <a:spcAft>
                <a:spcPts val="0"/>
              </a:spcAft>
              <a:buNone/>
            </a:pPr>
            <a:endParaRPr/>
          </a:p>
          <a:p>
            <a:pPr marL="457200" lvl="0" indent="-317500" algn="l" rtl="0">
              <a:spcBef>
                <a:spcPts val="0"/>
              </a:spcBef>
              <a:spcAft>
                <a:spcPts val="0"/>
              </a:spcAft>
              <a:buSzPts val="1400"/>
              <a:buChar char="●"/>
            </a:pPr>
            <a:r>
              <a:rPr lang="en"/>
              <a:t>Regarding the study of the predictability of the supercell trajectory, t</a:t>
            </a:r>
            <a:r>
              <a:rPr lang="en" b="1"/>
              <a:t>he UH fields over time are a great tool to see the location and type of convective organization</a:t>
            </a:r>
            <a:r>
              <a:rPr lang="en"/>
              <a:t>, indicating that in the area near the observation there is a high probability of CI of a supercell with propagation similar to the observed one.</a:t>
            </a:r>
            <a:endParaRPr/>
          </a:p>
          <a:p>
            <a:pPr marL="457200" lvl="0" indent="0" algn="l" rtl="0">
              <a:spcBef>
                <a:spcPts val="0"/>
              </a:spcBef>
              <a:spcAft>
                <a:spcPts val="0"/>
              </a:spcAft>
              <a:buNone/>
            </a:pPr>
            <a:endParaRPr/>
          </a:p>
        </p:txBody>
      </p:sp>
      <p:sp>
        <p:nvSpPr>
          <p:cNvPr id="171" name="Google Shape;171;p23"/>
          <p:cNvSpPr/>
          <p:nvPr/>
        </p:nvSpPr>
        <p:spPr>
          <a:xfrm>
            <a:off x="8350" y="3798428"/>
            <a:ext cx="9127500" cy="3165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1800" b="1">
                <a:solidFill>
                  <a:srgbClr val="FFFFFF"/>
                </a:solidFill>
              </a:rPr>
              <a:t>Future studies</a:t>
            </a:r>
            <a:endParaRPr sz="1800" b="1">
              <a:solidFill>
                <a:srgbClr val="FFFFFF"/>
              </a:solidFill>
            </a:endParaRPr>
          </a:p>
        </p:txBody>
      </p:sp>
      <p:sp>
        <p:nvSpPr>
          <p:cNvPr id="172" name="Google Shape;172;p23"/>
          <p:cNvSpPr txBox="1"/>
          <p:nvPr/>
        </p:nvSpPr>
        <p:spPr>
          <a:xfrm>
            <a:off x="8350" y="4159200"/>
            <a:ext cx="9127500" cy="615600"/>
          </a:xfrm>
          <a:prstGeom prst="rect">
            <a:avLst/>
          </a:prstGeom>
          <a:noFill/>
          <a:ln>
            <a:noFill/>
          </a:ln>
        </p:spPr>
        <p:txBody>
          <a:bodyPr spcFirstLastPara="1" wrap="square" lIns="91425" tIns="91425" rIns="91425" bIns="91425" anchor="t" anchorCtr="0">
            <a:spAutoFit/>
          </a:bodyPr>
          <a:lstStyle/>
          <a:p>
            <a:pPr marL="457200" lvl="0" indent="-317500" algn="just" rtl="0">
              <a:spcBef>
                <a:spcPts val="0"/>
              </a:spcBef>
              <a:spcAft>
                <a:spcPts val="0"/>
              </a:spcAft>
              <a:buClr>
                <a:schemeClr val="dk1"/>
              </a:buClr>
              <a:buSzPts val="1400"/>
              <a:buChar char="●"/>
            </a:pPr>
            <a:r>
              <a:rPr lang="en">
                <a:solidFill>
                  <a:schemeClr val="dk1"/>
                </a:solidFill>
              </a:rPr>
              <a:t>PBL parameterizations.</a:t>
            </a:r>
            <a:endParaRPr>
              <a:solidFill>
                <a:schemeClr val="dk1"/>
              </a:solidFill>
            </a:endParaRPr>
          </a:p>
          <a:p>
            <a:pPr marL="457200" lvl="0" indent="-317500" algn="just" rtl="0">
              <a:spcBef>
                <a:spcPts val="0"/>
              </a:spcBef>
              <a:spcAft>
                <a:spcPts val="0"/>
              </a:spcAft>
              <a:buClr>
                <a:schemeClr val="dk1"/>
              </a:buClr>
              <a:buSzPts val="1400"/>
              <a:buChar char="●"/>
            </a:pPr>
            <a:r>
              <a:rPr lang="en">
                <a:solidFill>
                  <a:schemeClr val="dk1"/>
                </a:solidFill>
              </a:rPr>
              <a:t>Visualization of ensemble products.</a:t>
            </a:r>
            <a:endParaRPr>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24"/>
          <p:cNvPicPr preferRelativeResize="0"/>
          <p:nvPr/>
        </p:nvPicPr>
        <p:blipFill>
          <a:blip r:embed="rId3">
            <a:alphaModFix amt="75000"/>
          </a:blip>
          <a:stretch>
            <a:fillRect/>
          </a:stretch>
        </p:blipFill>
        <p:spPr>
          <a:xfrm>
            <a:off x="-14025" y="-32950"/>
            <a:ext cx="9199257" cy="5176450"/>
          </a:xfrm>
          <a:prstGeom prst="rect">
            <a:avLst/>
          </a:prstGeom>
          <a:noFill/>
          <a:ln>
            <a:noFill/>
          </a:ln>
        </p:spPr>
      </p:pic>
      <p:sp>
        <p:nvSpPr>
          <p:cNvPr id="178" name="Google Shape;178;p24"/>
          <p:cNvSpPr/>
          <p:nvPr/>
        </p:nvSpPr>
        <p:spPr>
          <a:xfrm>
            <a:off x="0" y="439900"/>
            <a:ext cx="9144000" cy="617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2000" b="1">
                <a:solidFill>
                  <a:schemeClr val="dk1"/>
                </a:solidFill>
              </a:rPr>
              <a:t>Thank you!</a:t>
            </a:r>
            <a:endParaRPr sz="2000" b="1">
              <a:solidFill>
                <a:schemeClr val="dk1"/>
              </a:solidFill>
            </a:endParaRPr>
          </a:p>
          <a:p>
            <a:pPr marL="0" marR="0" lvl="0" indent="0" algn="ctr" rtl="0">
              <a:lnSpc>
                <a:spcPct val="100000"/>
              </a:lnSpc>
              <a:spcBef>
                <a:spcPts val="0"/>
              </a:spcBef>
              <a:spcAft>
                <a:spcPts val="0"/>
              </a:spcAft>
              <a:buNone/>
            </a:pPr>
            <a:r>
              <a:rPr lang="en" sz="2000" b="1">
                <a:solidFill>
                  <a:schemeClr val="dk1"/>
                </a:solidFill>
              </a:rPr>
              <a:t>malvarezimaz@smn.gob.a</a:t>
            </a:r>
            <a:r>
              <a:rPr lang="en" sz="1700" b="1">
                <a:solidFill>
                  <a:schemeClr val="dk1"/>
                </a:solidFill>
              </a:rPr>
              <a:t>r</a:t>
            </a:r>
            <a:endParaRPr sz="1700" b="1">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4"/>
          <p:cNvSpPr/>
          <p:nvPr/>
        </p:nvSpPr>
        <p:spPr>
          <a:xfrm>
            <a:off x="8350" y="-11572"/>
            <a:ext cx="9127500" cy="3165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rgbClr val="FFFFFF"/>
                </a:solidFill>
              </a:rPr>
              <a:t>Motivation</a:t>
            </a:r>
            <a:endParaRPr sz="1800" b="1">
              <a:solidFill>
                <a:srgbClr val="FFFFFF"/>
              </a:solidFill>
            </a:endParaRPr>
          </a:p>
        </p:txBody>
      </p:sp>
      <p:pic>
        <p:nvPicPr>
          <p:cNvPr id="70" name="Google Shape;70;p14"/>
          <p:cNvPicPr preferRelativeResize="0"/>
          <p:nvPr/>
        </p:nvPicPr>
        <p:blipFill>
          <a:blip r:embed="rId3">
            <a:alphaModFix/>
          </a:blip>
          <a:stretch>
            <a:fillRect/>
          </a:stretch>
        </p:blipFill>
        <p:spPr>
          <a:xfrm>
            <a:off x="2895600" y="762124"/>
            <a:ext cx="2891900" cy="2572950"/>
          </a:xfrm>
          <a:prstGeom prst="rect">
            <a:avLst/>
          </a:prstGeom>
          <a:noFill/>
          <a:ln>
            <a:noFill/>
          </a:ln>
        </p:spPr>
      </p:pic>
      <p:pic>
        <p:nvPicPr>
          <p:cNvPr id="71" name="Google Shape;71;p14"/>
          <p:cNvPicPr preferRelativeResize="0"/>
          <p:nvPr/>
        </p:nvPicPr>
        <p:blipFill>
          <a:blip r:embed="rId4">
            <a:alphaModFix/>
          </a:blip>
          <a:stretch>
            <a:fillRect/>
          </a:stretch>
        </p:blipFill>
        <p:spPr>
          <a:xfrm>
            <a:off x="4680425" y="2721850"/>
            <a:ext cx="2697750" cy="2171125"/>
          </a:xfrm>
          <a:prstGeom prst="rect">
            <a:avLst/>
          </a:prstGeom>
          <a:noFill/>
          <a:ln>
            <a:noFill/>
          </a:ln>
        </p:spPr>
      </p:pic>
      <p:sp>
        <p:nvSpPr>
          <p:cNvPr id="72" name="Google Shape;72;p14"/>
          <p:cNvSpPr txBox="1"/>
          <p:nvPr/>
        </p:nvSpPr>
        <p:spPr>
          <a:xfrm>
            <a:off x="5787500" y="692425"/>
            <a:ext cx="33756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Spatial distribution of supercell initiations identified with Cordoba radar data (Mulholland et al., 2018).</a:t>
            </a:r>
            <a:endParaRPr/>
          </a:p>
        </p:txBody>
      </p:sp>
      <p:sp>
        <p:nvSpPr>
          <p:cNvPr id="73" name="Google Shape;73;p14"/>
          <p:cNvSpPr txBox="1"/>
          <p:nvPr/>
        </p:nvSpPr>
        <p:spPr>
          <a:xfrm>
            <a:off x="2815700" y="4426225"/>
            <a:ext cx="1978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Kumjian et al., 2020</a:t>
            </a:r>
            <a:endParaRPr/>
          </a:p>
        </p:txBody>
      </p:sp>
      <p:pic>
        <p:nvPicPr>
          <p:cNvPr id="74" name="Google Shape;74;p14"/>
          <p:cNvPicPr preferRelativeResize="0"/>
          <p:nvPr/>
        </p:nvPicPr>
        <p:blipFill>
          <a:blip r:embed="rId5">
            <a:alphaModFix/>
          </a:blip>
          <a:stretch>
            <a:fillRect/>
          </a:stretch>
        </p:blipFill>
        <p:spPr>
          <a:xfrm>
            <a:off x="260607" y="1081309"/>
            <a:ext cx="2508374" cy="3375288"/>
          </a:xfrm>
          <a:prstGeom prst="rect">
            <a:avLst/>
          </a:prstGeom>
          <a:noFill/>
          <a:ln>
            <a:noFill/>
          </a:ln>
        </p:spPr>
      </p:pic>
      <p:sp>
        <p:nvSpPr>
          <p:cNvPr id="75" name="Google Shape;75;p14"/>
          <p:cNvSpPr/>
          <p:nvPr/>
        </p:nvSpPr>
        <p:spPr>
          <a:xfrm>
            <a:off x="1173400" y="1844300"/>
            <a:ext cx="464100" cy="554400"/>
          </a:xfrm>
          <a:prstGeom prst="ellipse">
            <a:avLst/>
          </a:prstGeom>
          <a:noFill/>
          <a:ln w="3810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6" name="Google Shape;76;p14"/>
          <p:cNvCxnSpPr/>
          <p:nvPr/>
        </p:nvCxnSpPr>
        <p:spPr>
          <a:xfrm>
            <a:off x="1637500" y="2121500"/>
            <a:ext cx="1946400" cy="148200"/>
          </a:xfrm>
          <a:prstGeom prst="straightConnector1">
            <a:avLst/>
          </a:prstGeom>
          <a:noFill/>
          <a:ln w="28575" cap="flat" cmpd="sng">
            <a:solidFill>
              <a:srgbClr val="741B47"/>
            </a:solidFill>
            <a:prstDash val="solid"/>
            <a:round/>
            <a:headEnd type="none" w="med" len="med"/>
            <a:tailEnd type="triangle" w="med" len="med"/>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5"/>
          <p:cNvSpPr/>
          <p:nvPr/>
        </p:nvSpPr>
        <p:spPr>
          <a:xfrm>
            <a:off x="8350" y="-11572"/>
            <a:ext cx="9127500" cy="3165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rgbClr val="FFFFFF"/>
                </a:solidFill>
              </a:rPr>
              <a:t>Motivation</a:t>
            </a:r>
            <a:endParaRPr sz="1800" b="1">
              <a:solidFill>
                <a:srgbClr val="FFFFFF"/>
              </a:solidFill>
            </a:endParaRPr>
          </a:p>
        </p:txBody>
      </p:sp>
      <p:grpSp>
        <p:nvGrpSpPr>
          <p:cNvPr id="82" name="Google Shape;82;p15"/>
          <p:cNvGrpSpPr/>
          <p:nvPr/>
        </p:nvGrpSpPr>
        <p:grpSpPr>
          <a:xfrm>
            <a:off x="152400" y="457324"/>
            <a:ext cx="4482575" cy="4130851"/>
            <a:chOff x="152400" y="457324"/>
            <a:chExt cx="4482575" cy="4130851"/>
          </a:xfrm>
        </p:grpSpPr>
        <p:pic>
          <p:nvPicPr>
            <p:cNvPr id="83" name="Google Shape;83;p15"/>
            <p:cNvPicPr preferRelativeResize="0"/>
            <p:nvPr/>
          </p:nvPicPr>
          <p:blipFill>
            <a:blip r:embed="rId3">
              <a:alphaModFix amt="8000"/>
            </a:blip>
            <a:stretch>
              <a:fillRect/>
            </a:stretch>
          </p:blipFill>
          <p:spPr>
            <a:xfrm>
              <a:off x="152400" y="457324"/>
              <a:ext cx="2891900" cy="2572950"/>
            </a:xfrm>
            <a:prstGeom prst="rect">
              <a:avLst/>
            </a:prstGeom>
            <a:noFill/>
            <a:ln>
              <a:noFill/>
            </a:ln>
            <a:effectLst>
              <a:outerShdw blurRad="57150" dist="19050" dir="5400000" algn="bl" rotWithShape="0">
                <a:schemeClr val="lt1">
                  <a:alpha val="73000"/>
                </a:schemeClr>
              </a:outerShdw>
            </a:effectLst>
          </p:spPr>
        </p:pic>
        <p:pic>
          <p:nvPicPr>
            <p:cNvPr id="84" name="Google Shape;84;p15"/>
            <p:cNvPicPr preferRelativeResize="0"/>
            <p:nvPr/>
          </p:nvPicPr>
          <p:blipFill>
            <a:blip r:embed="rId4">
              <a:alphaModFix amt="9000"/>
            </a:blip>
            <a:stretch>
              <a:fillRect/>
            </a:stretch>
          </p:blipFill>
          <p:spPr>
            <a:xfrm>
              <a:off x="1937225" y="2417050"/>
              <a:ext cx="2697750" cy="2171125"/>
            </a:xfrm>
            <a:prstGeom prst="rect">
              <a:avLst/>
            </a:prstGeom>
            <a:noFill/>
            <a:ln>
              <a:noFill/>
            </a:ln>
            <a:effectLst>
              <a:outerShdw blurRad="57150" dist="19050" dir="5400000" algn="bl" rotWithShape="0">
                <a:schemeClr val="lt1">
                  <a:alpha val="73000"/>
                </a:schemeClr>
              </a:outerShdw>
            </a:effectLst>
          </p:spPr>
        </p:pic>
      </p:grpSp>
      <p:pic>
        <p:nvPicPr>
          <p:cNvPr id="85" name="Google Shape;85;p15"/>
          <p:cNvPicPr preferRelativeResize="0"/>
          <p:nvPr/>
        </p:nvPicPr>
        <p:blipFill>
          <a:blip r:embed="rId5">
            <a:alphaModFix/>
          </a:blip>
          <a:stretch>
            <a:fillRect/>
          </a:stretch>
        </p:blipFill>
        <p:spPr>
          <a:xfrm>
            <a:off x="5306625" y="2951666"/>
            <a:ext cx="3644499" cy="2112358"/>
          </a:xfrm>
          <a:prstGeom prst="rect">
            <a:avLst/>
          </a:prstGeom>
          <a:noFill/>
          <a:ln>
            <a:noFill/>
          </a:ln>
        </p:spPr>
      </p:pic>
      <p:sp>
        <p:nvSpPr>
          <p:cNvPr id="86" name="Google Shape;86;p15"/>
          <p:cNvSpPr txBox="1"/>
          <p:nvPr/>
        </p:nvSpPr>
        <p:spPr>
          <a:xfrm>
            <a:off x="1960125" y="3778441"/>
            <a:ext cx="3270300" cy="1262100"/>
          </a:xfrm>
          <a:prstGeom prst="rect">
            <a:avLst/>
          </a:prstGeom>
          <a:solidFill>
            <a:srgbClr val="F3F3F3"/>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The National Meteorological Service of Argentina runs a 20-member operative ensemble initialized with the GFS/GEFS</a:t>
            </a:r>
            <a:endParaRPr b="1"/>
          </a:p>
          <a:p>
            <a:pPr marL="0" lvl="0" indent="0" algn="ctr" rtl="0">
              <a:spcBef>
                <a:spcPts val="0"/>
              </a:spcBef>
              <a:spcAft>
                <a:spcPts val="0"/>
              </a:spcAft>
              <a:buNone/>
            </a:pPr>
            <a:r>
              <a:rPr lang="en" b="1"/>
              <a:t> (Dillon et al., 2020).</a:t>
            </a:r>
            <a:endParaRPr b="1"/>
          </a:p>
        </p:txBody>
      </p:sp>
      <p:pic>
        <p:nvPicPr>
          <p:cNvPr id="88" name="Google Shape;88;p15"/>
          <p:cNvPicPr preferRelativeResize="0"/>
          <p:nvPr/>
        </p:nvPicPr>
        <p:blipFill>
          <a:blip r:embed="rId6">
            <a:alphaModFix/>
          </a:blip>
          <a:stretch>
            <a:fillRect/>
          </a:stretch>
        </p:blipFill>
        <p:spPr>
          <a:xfrm>
            <a:off x="7415214" y="495000"/>
            <a:ext cx="1524211" cy="2052326"/>
          </a:xfrm>
          <a:prstGeom prst="rect">
            <a:avLst/>
          </a:prstGeom>
          <a:noFill/>
          <a:ln>
            <a:noFill/>
          </a:ln>
        </p:spPr>
      </p:pic>
      <p:graphicFrame>
        <p:nvGraphicFramePr>
          <p:cNvPr id="2" name="Diagrama 1">
            <a:extLst>
              <a:ext uri="{FF2B5EF4-FFF2-40B4-BE49-F238E27FC236}">
                <a16:creationId xmlns:a16="http://schemas.microsoft.com/office/drawing/2014/main" id="{37F830D0-B40A-A208-6118-66A25FE5E092}"/>
              </a:ext>
            </a:extLst>
          </p:cNvPr>
          <p:cNvGraphicFramePr/>
          <p:nvPr>
            <p:extLst>
              <p:ext uri="{D42A27DB-BD31-4B8C-83A1-F6EECF244321}">
                <p14:modId xmlns:p14="http://schemas.microsoft.com/office/powerpoint/2010/main" val="3444046874"/>
              </p:ext>
            </p:extLst>
          </p:nvPr>
        </p:nvGraphicFramePr>
        <p:xfrm>
          <a:off x="3939814" y="501427"/>
          <a:ext cx="3372157" cy="217703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6"/>
          <p:cNvSpPr/>
          <p:nvPr/>
        </p:nvSpPr>
        <p:spPr>
          <a:xfrm>
            <a:off x="8350" y="-11572"/>
            <a:ext cx="9127500" cy="3165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rgbClr val="FFFFFF"/>
                </a:solidFill>
              </a:rPr>
              <a:t>Objective</a:t>
            </a:r>
            <a:endParaRPr sz="1800" b="1">
              <a:solidFill>
                <a:srgbClr val="FFFFFF"/>
              </a:solidFill>
            </a:endParaRPr>
          </a:p>
        </p:txBody>
      </p:sp>
      <p:grpSp>
        <p:nvGrpSpPr>
          <p:cNvPr id="94" name="Google Shape;94;p16"/>
          <p:cNvGrpSpPr/>
          <p:nvPr/>
        </p:nvGrpSpPr>
        <p:grpSpPr>
          <a:xfrm>
            <a:off x="152400" y="457324"/>
            <a:ext cx="4482575" cy="4130851"/>
            <a:chOff x="152400" y="457324"/>
            <a:chExt cx="4482575" cy="4130851"/>
          </a:xfrm>
        </p:grpSpPr>
        <p:pic>
          <p:nvPicPr>
            <p:cNvPr id="95" name="Google Shape;95;p16"/>
            <p:cNvPicPr preferRelativeResize="0"/>
            <p:nvPr/>
          </p:nvPicPr>
          <p:blipFill>
            <a:blip r:embed="rId3">
              <a:alphaModFix amt="8000"/>
            </a:blip>
            <a:stretch>
              <a:fillRect/>
            </a:stretch>
          </p:blipFill>
          <p:spPr>
            <a:xfrm>
              <a:off x="152400" y="457324"/>
              <a:ext cx="2891900" cy="2572950"/>
            </a:xfrm>
            <a:prstGeom prst="rect">
              <a:avLst/>
            </a:prstGeom>
            <a:noFill/>
            <a:ln>
              <a:noFill/>
            </a:ln>
            <a:effectLst>
              <a:outerShdw blurRad="57150" dist="19050" dir="5400000" algn="bl" rotWithShape="0">
                <a:schemeClr val="lt1">
                  <a:alpha val="73000"/>
                </a:schemeClr>
              </a:outerShdw>
            </a:effectLst>
          </p:spPr>
        </p:pic>
        <p:pic>
          <p:nvPicPr>
            <p:cNvPr id="96" name="Google Shape;96;p16"/>
            <p:cNvPicPr preferRelativeResize="0"/>
            <p:nvPr/>
          </p:nvPicPr>
          <p:blipFill>
            <a:blip r:embed="rId4">
              <a:alphaModFix amt="9000"/>
            </a:blip>
            <a:stretch>
              <a:fillRect/>
            </a:stretch>
          </p:blipFill>
          <p:spPr>
            <a:xfrm>
              <a:off x="1937225" y="2417050"/>
              <a:ext cx="2697750" cy="2171125"/>
            </a:xfrm>
            <a:prstGeom prst="rect">
              <a:avLst/>
            </a:prstGeom>
            <a:noFill/>
            <a:ln>
              <a:noFill/>
            </a:ln>
            <a:effectLst>
              <a:outerShdw blurRad="57150" dist="19050" dir="5400000" algn="bl" rotWithShape="0">
                <a:schemeClr val="lt1">
                  <a:alpha val="73000"/>
                </a:schemeClr>
              </a:outerShdw>
            </a:effectLst>
          </p:spPr>
        </p:pic>
      </p:grpSp>
      <p:pic>
        <p:nvPicPr>
          <p:cNvPr id="97" name="Google Shape;97;p16"/>
          <p:cNvPicPr preferRelativeResize="0"/>
          <p:nvPr/>
        </p:nvPicPr>
        <p:blipFill>
          <a:blip r:embed="rId5">
            <a:alphaModFix amt="15000"/>
          </a:blip>
          <a:stretch>
            <a:fillRect/>
          </a:stretch>
        </p:blipFill>
        <p:spPr>
          <a:xfrm>
            <a:off x="4093550" y="1525500"/>
            <a:ext cx="4848549" cy="2810225"/>
          </a:xfrm>
          <a:prstGeom prst="rect">
            <a:avLst/>
          </a:prstGeom>
          <a:noFill/>
          <a:ln>
            <a:noFill/>
          </a:ln>
        </p:spPr>
      </p:pic>
      <p:sp>
        <p:nvSpPr>
          <p:cNvPr id="98" name="Google Shape;98;p16"/>
          <p:cNvSpPr/>
          <p:nvPr/>
        </p:nvSpPr>
        <p:spPr>
          <a:xfrm>
            <a:off x="-12875" y="2189097"/>
            <a:ext cx="9144000" cy="851700"/>
          </a:xfrm>
          <a:prstGeom prst="roundRect">
            <a:avLst>
              <a:gd name="adj" fmla="val 16667"/>
            </a:avLst>
          </a:prstGeom>
          <a:solidFill>
            <a:srgbClr val="5F013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dirty="0">
                <a:solidFill>
                  <a:schemeClr val="lt1"/>
                </a:solidFill>
              </a:rPr>
              <a:t>To study the predictability of the environment, CI and supercell organization of a case study using GEFS and ECMWF ensemble forecasts as initial and boundary conditions. </a:t>
            </a:r>
            <a:endParaRPr sz="17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7"/>
          <p:cNvSpPr/>
          <p:nvPr/>
        </p:nvSpPr>
        <p:spPr>
          <a:xfrm>
            <a:off x="8350" y="-11572"/>
            <a:ext cx="9127500" cy="3165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rgbClr val="FFFFFF"/>
                </a:solidFill>
              </a:rPr>
              <a:t>Case of study - Supercell convective initiation (CI) </a:t>
            </a:r>
            <a:endParaRPr sz="1800" b="1">
              <a:solidFill>
                <a:srgbClr val="FFFFFF"/>
              </a:solidFill>
            </a:endParaRPr>
          </a:p>
        </p:txBody>
      </p:sp>
      <p:sp>
        <p:nvSpPr>
          <p:cNvPr id="104" name="Google Shape;104;p17"/>
          <p:cNvSpPr txBox="1"/>
          <p:nvPr/>
        </p:nvSpPr>
        <p:spPr>
          <a:xfrm>
            <a:off x="477275" y="3818275"/>
            <a:ext cx="3550800" cy="105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CI → 17/10/2017 19:26 UTC</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Supercell: two splittings</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One severe report from social media</a:t>
            </a:r>
            <a:endParaRPr b="1"/>
          </a:p>
          <a:p>
            <a:pPr marL="0" lvl="0" indent="0" algn="l" rtl="0">
              <a:spcBef>
                <a:spcPts val="0"/>
              </a:spcBef>
              <a:spcAft>
                <a:spcPts val="0"/>
              </a:spcAft>
              <a:buNone/>
            </a:pPr>
            <a:endParaRPr b="1"/>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105" name="Google Shape;105;p17"/>
          <p:cNvPicPr preferRelativeResize="0"/>
          <p:nvPr/>
        </p:nvPicPr>
        <p:blipFill>
          <a:blip r:embed="rId3">
            <a:alphaModFix/>
          </a:blip>
          <a:stretch>
            <a:fillRect/>
          </a:stretch>
        </p:blipFill>
        <p:spPr>
          <a:xfrm>
            <a:off x="381000" y="888003"/>
            <a:ext cx="3550901" cy="2870311"/>
          </a:xfrm>
          <a:prstGeom prst="rect">
            <a:avLst/>
          </a:prstGeom>
          <a:noFill/>
          <a:ln>
            <a:noFill/>
          </a:ln>
        </p:spPr>
      </p:pic>
      <p:sp>
        <p:nvSpPr>
          <p:cNvPr id="106" name="Google Shape;106;p17"/>
          <p:cNvSpPr txBox="1"/>
          <p:nvPr/>
        </p:nvSpPr>
        <p:spPr>
          <a:xfrm>
            <a:off x="152400" y="444275"/>
            <a:ext cx="8972400" cy="433200"/>
          </a:xfrm>
          <a:prstGeom prst="rect">
            <a:avLst/>
          </a:prstGeom>
          <a:noFill/>
          <a:ln>
            <a:noFill/>
          </a:ln>
        </p:spPr>
        <p:txBody>
          <a:bodyPr spcFirstLastPara="1" wrap="square" lIns="91425" tIns="91425" rIns="91425" bIns="91425" anchor="t" anchorCtr="0">
            <a:noAutofit/>
          </a:bodyPr>
          <a:lstStyle/>
          <a:p>
            <a:pPr marL="0" lvl="0" indent="457200" algn="l" rtl="0">
              <a:spcBef>
                <a:spcPts val="0"/>
              </a:spcBef>
              <a:spcAft>
                <a:spcPts val="0"/>
              </a:spcAft>
              <a:buNone/>
            </a:pPr>
            <a:r>
              <a:rPr lang="en" b="1" dirty="0"/>
              <a:t>          Córdoba radar - RMA1			Surface Stations</a:t>
            </a:r>
            <a:endParaRPr b="1" dirty="0"/>
          </a:p>
        </p:txBody>
      </p:sp>
      <p:pic>
        <p:nvPicPr>
          <p:cNvPr id="107" name="Google Shape;107;p17"/>
          <p:cNvPicPr preferRelativeResize="0"/>
          <p:nvPr/>
        </p:nvPicPr>
        <p:blipFill>
          <a:blip r:embed="rId4">
            <a:alphaModFix/>
          </a:blip>
          <a:stretch>
            <a:fillRect/>
          </a:stretch>
        </p:blipFill>
        <p:spPr>
          <a:xfrm>
            <a:off x="2395625" y="991702"/>
            <a:ext cx="712100" cy="890125"/>
          </a:xfrm>
          <a:prstGeom prst="rect">
            <a:avLst/>
          </a:prstGeom>
          <a:noFill/>
          <a:ln>
            <a:noFill/>
          </a:ln>
        </p:spPr>
      </p:pic>
      <p:sp>
        <p:nvSpPr>
          <p:cNvPr id="108" name="Google Shape;108;p17"/>
          <p:cNvSpPr txBox="1"/>
          <p:nvPr/>
        </p:nvSpPr>
        <p:spPr>
          <a:xfrm>
            <a:off x="4915275" y="3818275"/>
            <a:ext cx="3606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chemeClr val="dk1"/>
                </a:solidFill>
              </a:rPr>
              <a:t>Cold pool detected with surface stations</a:t>
            </a:r>
            <a:endParaRPr b="1" dirty="0">
              <a:solidFill>
                <a:schemeClr val="dk1"/>
              </a:solidFill>
            </a:endParaRPr>
          </a:p>
          <a:p>
            <a:pPr marL="0" lvl="0" indent="0" algn="l" rtl="0">
              <a:spcBef>
                <a:spcPts val="0"/>
              </a:spcBef>
              <a:spcAft>
                <a:spcPts val="0"/>
              </a:spcAft>
              <a:buNone/>
            </a:pPr>
            <a:endParaRPr b="1" dirty="0">
              <a:solidFill>
                <a:schemeClr val="dk1"/>
              </a:solidFill>
            </a:endParaRPr>
          </a:p>
          <a:p>
            <a:pPr marL="0" lvl="0" indent="0" algn="l" rtl="0">
              <a:spcBef>
                <a:spcPts val="0"/>
              </a:spcBef>
              <a:spcAft>
                <a:spcPts val="0"/>
              </a:spcAft>
              <a:buNone/>
            </a:pPr>
            <a:r>
              <a:rPr lang="en" b="1" dirty="0">
                <a:solidFill>
                  <a:schemeClr val="dk1"/>
                </a:solidFill>
              </a:rPr>
              <a:t>Main mechanism </a:t>
            </a:r>
            <a:r>
              <a:rPr lang="en" b="1" dirty="0">
                <a:solidFill>
                  <a:schemeClr val="dk1"/>
                </a:solidFill>
                <a:sym typeface="Wingdings" panose="05000000000000000000" pitchFamily="2" charset="2"/>
              </a:rPr>
              <a:t></a:t>
            </a:r>
            <a:r>
              <a:rPr lang="es-AR" b="1" dirty="0">
                <a:solidFill>
                  <a:schemeClr val="dk1"/>
                </a:solidFill>
                <a:sym typeface="Wingdings" panose="05000000000000000000" pitchFamily="2" charset="2"/>
              </a:rPr>
              <a:t> </a:t>
            </a:r>
            <a:r>
              <a:rPr lang="en" b="1" dirty="0">
                <a:solidFill>
                  <a:schemeClr val="dk1"/>
                </a:solidFill>
                <a:sym typeface="Wingdings" panose="05000000000000000000" pitchFamily="2" charset="2"/>
              </a:rPr>
              <a:t>s </a:t>
            </a:r>
            <a:r>
              <a:rPr lang="en" b="1" dirty="0">
                <a:solidFill>
                  <a:schemeClr val="dk1"/>
                </a:solidFill>
              </a:rPr>
              <a:t>urface warm front</a:t>
            </a:r>
            <a:endParaRPr dirty="0"/>
          </a:p>
        </p:txBody>
      </p:sp>
      <p:pic>
        <p:nvPicPr>
          <p:cNvPr id="109" name="Google Shape;109;p17"/>
          <p:cNvPicPr preferRelativeResize="0"/>
          <p:nvPr/>
        </p:nvPicPr>
        <p:blipFill>
          <a:blip r:embed="rId5">
            <a:alphaModFix/>
          </a:blip>
          <a:stretch>
            <a:fillRect/>
          </a:stretch>
        </p:blipFill>
        <p:spPr>
          <a:xfrm>
            <a:off x="5143875" y="917350"/>
            <a:ext cx="2441942" cy="281161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8"/>
          <p:cNvSpPr/>
          <p:nvPr/>
        </p:nvSpPr>
        <p:spPr>
          <a:xfrm>
            <a:off x="8350" y="-11572"/>
            <a:ext cx="9127500" cy="3165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rgbClr val="FFFFFF"/>
                </a:solidFill>
              </a:rPr>
              <a:t>Experimental Set-Up</a:t>
            </a:r>
            <a:endParaRPr sz="1800" b="1">
              <a:solidFill>
                <a:srgbClr val="FFFFFF"/>
              </a:solidFill>
            </a:endParaRPr>
          </a:p>
        </p:txBody>
      </p:sp>
      <p:sp>
        <p:nvSpPr>
          <p:cNvPr id="115" name="Google Shape;115;p18"/>
          <p:cNvSpPr txBox="1"/>
          <p:nvPr/>
        </p:nvSpPr>
        <p:spPr>
          <a:xfrm>
            <a:off x="5593075" y="2799300"/>
            <a:ext cx="3398400" cy="31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solidFill>
                  <a:schemeClr val="dk1"/>
                </a:solidFill>
              </a:rPr>
              <a:t>Lambert Conformal: 800 x 750 (WE x NS)</a:t>
            </a:r>
            <a:endParaRPr sz="1000" b="1">
              <a:solidFill>
                <a:schemeClr val="dk1"/>
              </a:solidFill>
            </a:endParaRPr>
          </a:p>
        </p:txBody>
      </p:sp>
      <p:sp>
        <p:nvSpPr>
          <p:cNvPr id="116" name="Google Shape;116;p18"/>
          <p:cNvSpPr txBox="1"/>
          <p:nvPr/>
        </p:nvSpPr>
        <p:spPr>
          <a:xfrm>
            <a:off x="-1020175" y="709775"/>
            <a:ext cx="33600" cy="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17" name="Google Shape;117;p18"/>
          <p:cNvPicPr preferRelativeResize="0"/>
          <p:nvPr/>
        </p:nvPicPr>
        <p:blipFill>
          <a:blip r:embed="rId3">
            <a:alphaModFix/>
          </a:blip>
          <a:stretch>
            <a:fillRect/>
          </a:stretch>
        </p:blipFill>
        <p:spPr>
          <a:xfrm>
            <a:off x="5516900" y="457328"/>
            <a:ext cx="3398501" cy="2418164"/>
          </a:xfrm>
          <a:prstGeom prst="rect">
            <a:avLst/>
          </a:prstGeom>
          <a:noFill/>
          <a:ln>
            <a:noFill/>
          </a:ln>
        </p:spPr>
      </p:pic>
      <p:pic>
        <p:nvPicPr>
          <p:cNvPr id="118" name="Google Shape;118;p18"/>
          <p:cNvPicPr preferRelativeResize="0"/>
          <p:nvPr/>
        </p:nvPicPr>
        <p:blipFill>
          <a:blip r:embed="rId4">
            <a:alphaModFix/>
          </a:blip>
          <a:stretch>
            <a:fillRect/>
          </a:stretch>
        </p:blipFill>
        <p:spPr>
          <a:xfrm>
            <a:off x="5745699" y="457322"/>
            <a:ext cx="1155800" cy="1193625"/>
          </a:xfrm>
          <a:prstGeom prst="rect">
            <a:avLst/>
          </a:prstGeom>
          <a:noFill/>
          <a:ln>
            <a:noFill/>
          </a:ln>
        </p:spPr>
      </p:pic>
      <p:sp>
        <p:nvSpPr>
          <p:cNvPr id="119" name="Google Shape;119;p18"/>
          <p:cNvSpPr txBox="1"/>
          <p:nvPr/>
        </p:nvSpPr>
        <p:spPr>
          <a:xfrm>
            <a:off x="5593050" y="3133300"/>
            <a:ext cx="3398400" cy="8439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1300" b="1">
                <a:solidFill>
                  <a:schemeClr val="dk1"/>
                </a:solidFill>
              </a:rPr>
              <a:t>The selected parameterizations had a good performance for this case study in deterministic experiments (Alvarez Imaz et al., 2020).</a:t>
            </a:r>
            <a:endParaRPr sz="1300" b="1">
              <a:solidFill>
                <a:schemeClr val="dk1"/>
              </a:solidFill>
            </a:endParaRPr>
          </a:p>
        </p:txBody>
      </p:sp>
      <p:pic>
        <p:nvPicPr>
          <p:cNvPr id="120" name="Google Shape;120;p18"/>
          <p:cNvPicPr preferRelativeResize="0"/>
          <p:nvPr/>
        </p:nvPicPr>
        <p:blipFill>
          <a:blip r:embed="rId5">
            <a:alphaModFix/>
          </a:blip>
          <a:stretch>
            <a:fillRect/>
          </a:stretch>
        </p:blipFill>
        <p:spPr>
          <a:xfrm>
            <a:off x="0" y="533528"/>
            <a:ext cx="5288276" cy="3878745"/>
          </a:xfrm>
          <a:prstGeom prst="rect">
            <a:avLst/>
          </a:prstGeom>
          <a:noFill/>
          <a:ln>
            <a:noFill/>
          </a:ln>
        </p:spPr>
      </p:pic>
      <p:graphicFrame>
        <p:nvGraphicFramePr>
          <p:cNvPr id="121" name="Google Shape;121;p18"/>
          <p:cNvGraphicFramePr/>
          <p:nvPr/>
        </p:nvGraphicFramePr>
        <p:xfrm>
          <a:off x="6798788" y="3944295"/>
          <a:ext cx="2018325" cy="761940"/>
        </p:xfrm>
        <a:graphic>
          <a:graphicData uri="http://schemas.openxmlformats.org/drawingml/2006/table">
            <a:tbl>
              <a:tblPr>
                <a:noFill/>
                <a:tableStyleId>{119090C1-B2D6-445D-A8C7-3CC48346C881}</a:tableStyleId>
              </a:tblPr>
              <a:tblGrid>
                <a:gridCol w="672775">
                  <a:extLst>
                    <a:ext uri="{9D8B030D-6E8A-4147-A177-3AD203B41FA5}">
                      <a16:colId xmlns:a16="http://schemas.microsoft.com/office/drawing/2014/main" val="20000"/>
                    </a:ext>
                  </a:extLst>
                </a:gridCol>
                <a:gridCol w="672775">
                  <a:extLst>
                    <a:ext uri="{9D8B030D-6E8A-4147-A177-3AD203B41FA5}">
                      <a16:colId xmlns:a16="http://schemas.microsoft.com/office/drawing/2014/main" val="20001"/>
                    </a:ext>
                  </a:extLst>
                </a:gridCol>
                <a:gridCol w="672775">
                  <a:extLst>
                    <a:ext uri="{9D8B030D-6E8A-4147-A177-3AD203B41FA5}">
                      <a16:colId xmlns:a16="http://schemas.microsoft.com/office/drawing/2014/main" val="20002"/>
                    </a:ext>
                  </a:extLst>
                </a:gridCol>
              </a:tblGrid>
              <a:tr h="308500">
                <a:tc>
                  <a:txBody>
                    <a:bodyPr/>
                    <a:lstStyle/>
                    <a:p>
                      <a:pPr marL="0" lvl="0" indent="0" algn="l" rtl="0">
                        <a:spcBef>
                          <a:spcPts val="0"/>
                        </a:spcBef>
                        <a:spcAft>
                          <a:spcPts val="0"/>
                        </a:spcAft>
                        <a:buNone/>
                      </a:pPr>
                      <a:r>
                        <a:rPr lang="en" sz="1300" b="1">
                          <a:solidFill>
                            <a:schemeClr val="dk1"/>
                          </a:solidFill>
                        </a:rPr>
                        <a:t>EMM</a:t>
                      </a:r>
                      <a:endParaRPr sz="1300" b="1">
                        <a:solidFill>
                          <a:schemeClr val="dk1"/>
                        </a:solidFill>
                      </a:endParaRPr>
                    </a:p>
                  </a:txBody>
                  <a:tcPr marL="91425" marR="91425" marT="91425" marB="91425">
                    <a:lnL w="38100" cap="flat" cmpd="sng">
                      <a:solidFill>
                        <a:srgbClr val="741B47"/>
                      </a:solidFill>
                      <a:prstDash val="solid"/>
                      <a:round/>
                      <a:headEnd type="none" w="sm" len="sm"/>
                      <a:tailEnd type="none" w="sm" len="sm"/>
                    </a:lnL>
                    <a:lnR w="38100" cap="flat" cmpd="sng">
                      <a:solidFill>
                        <a:srgbClr val="741B47"/>
                      </a:solidFill>
                      <a:prstDash val="solid"/>
                      <a:round/>
                      <a:headEnd type="none" w="sm" len="sm"/>
                      <a:tailEnd type="none" w="sm" len="sm"/>
                    </a:lnR>
                    <a:lnT w="38100" cap="flat" cmpd="sng">
                      <a:solidFill>
                        <a:srgbClr val="741B47"/>
                      </a:solidFill>
                      <a:prstDash val="solid"/>
                      <a:round/>
                      <a:headEnd type="none" w="sm" len="sm"/>
                      <a:tailEnd type="none" w="sm" len="sm"/>
                    </a:lnT>
                    <a:lnB w="38100" cap="flat" cmpd="sng">
                      <a:solidFill>
                        <a:srgbClr val="741B47"/>
                      </a:solidFill>
                      <a:prstDash val="solid"/>
                      <a:round/>
                      <a:headEnd type="none" w="sm" len="sm"/>
                      <a:tailEnd type="none" w="sm" len="sm"/>
                    </a:lnB>
                  </a:tcPr>
                </a:tc>
                <a:tc>
                  <a:txBody>
                    <a:bodyPr/>
                    <a:lstStyle/>
                    <a:p>
                      <a:pPr marL="0" lvl="0" indent="0" algn="l" rtl="0">
                        <a:spcBef>
                          <a:spcPts val="0"/>
                        </a:spcBef>
                        <a:spcAft>
                          <a:spcPts val="0"/>
                        </a:spcAft>
                        <a:buNone/>
                      </a:pPr>
                      <a:r>
                        <a:rPr lang="en" sz="1300" b="1">
                          <a:solidFill>
                            <a:schemeClr val="dk1"/>
                          </a:solidFill>
                        </a:rPr>
                        <a:t>ETY</a:t>
                      </a:r>
                      <a:endParaRPr sz="1300" b="1">
                        <a:solidFill>
                          <a:schemeClr val="dk1"/>
                        </a:solidFill>
                      </a:endParaRPr>
                    </a:p>
                  </a:txBody>
                  <a:tcPr marL="91425" marR="91425" marT="91425" marB="91425">
                    <a:lnL w="38100" cap="flat" cmpd="sng">
                      <a:solidFill>
                        <a:srgbClr val="741B47"/>
                      </a:solidFill>
                      <a:prstDash val="solid"/>
                      <a:round/>
                      <a:headEnd type="none" w="sm" len="sm"/>
                      <a:tailEnd type="none" w="sm" len="sm"/>
                    </a:lnL>
                    <a:lnR w="38100" cap="flat" cmpd="sng">
                      <a:solidFill>
                        <a:srgbClr val="741B47"/>
                      </a:solidFill>
                      <a:prstDash val="solid"/>
                      <a:round/>
                      <a:headEnd type="none" w="sm" len="sm"/>
                      <a:tailEnd type="none" w="sm" len="sm"/>
                    </a:lnR>
                    <a:lnT w="38100" cap="flat" cmpd="sng">
                      <a:solidFill>
                        <a:srgbClr val="741B47"/>
                      </a:solidFill>
                      <a:prstDash val="solid"/>
                      <a:round/>
                      <a:headEnd type="none" w="sm" len="sm"/>
                      <a:tailEnd type="none" w="sm" len="sm"/>
                    </a:lnT>
                    <a:lnB w="38100" cap="flat" cmpd="sng">
                      <a:solidFill>
                        <a:srgbClr val="741B47"/>
                      </a:solidFill>
                      <a:prstDash val="solid"/>
                      <a:round/>
                      <a:headEnd type="none" w="sm" len="sm"/>
                      <a:tailEnd type="none" w="sm" len="sm"/>
                    </a:lnB>
                  </a:tcPr>
                </a:tc>
                <a:tc>
                  <a:txBody>
                    <a:bodyPr/>
                    <a:lstStyle/>
                    <a:p>
                      <a:pPr marL="0" lvl="0" indent="0" algn="l" rtl="0">
                        <a:spcBef>
                          <a:spcPts val="0"/>
                        </a:spcBef>
                        <a:spcAft>
                          <a:spcPts val="0"/>
                        </a:spcAft>
                        <a:buNone/>
                      </a:pPr>
                      <a:r>
                        <a:rPr lang="en" sz="1300" b="1">
                          <a:solidFill>
                            <a:schemeClr val="dk1"/>
                          </a:solidFill>
                        </a:rPr>
                        <a:t>EWY</a:t>
                      </a:r>
                      <a:endParaRPr sz="1300" b="1">
                        <a:solidFill>
                          <a:schemeClr val="dk1"/>
                        </a:solidFill>
                      </a:endParaRPr>
                    </a:p>
                  </a:txBody>
                  <a:tcPr marL="91425" marR="91425" marT="91425" marB="91425">
                    <a:lnL w="38100" cap="flat" cmpd="sng">
                      <a:solidFill>
                        <a:srgbClr val="741B47"/>
                      </a:solidFill>
                      <a:prstDash val="solid"/>
                      <a:round/>
                      <a:headEnd type="none" w="sm" len="sm"/>
                      <a:tailEnd type="none" w="sm" len="sm"/>
                    </a:lnL>
                    <a:lnR w="38100" cap="flat" cmpd="sng">
                      <a:solidFill>
                        <a:srgbClr val="741B47"/>
                      </a:solidFill>
                      <a:prstDash val="solid"/>
                      <a:round/>
                      <a:headEnd type="none" w="sm" len="sm"/>
                      <a:tailEnd type="none" w="sm" len="sm"/>
                    </a:lnR>
                    <a:lnT w="38100" cap="flat" cmpd="sng">
                      <a:solidFill>
                        <a:srgbClr val="741B47"/>
                      </a:solidFill>
                      <a:prstDash val="solid"/>
                      <a:round/>
                      <a:headEnd type="none" w="sm" len="sm"/>
                      <a:tailEnd type="none" w="sm" len="sm"/>
                    </a:lnT>
                    <a:lnB w="38100" cap="flat" cmpd="sng">
                      <a:solidFill>
                        <a:srgbClr val="741B47"/>
                      </a:solidFill>
                      <a:prstDash val="solid"/>
                      <a:round/>
                      <a:headEnd type="none" w="sm" len="sm"/>
                      <a:tailEnd type="none" w="sm" len="sm"/>
                    </a:lnB>
                  </a:tcPr>
                </a:tc>
                <a:extLst>
                  <a:ext uri="{0D108BD9-81ED-4DB2-BD59-A6C34878D82A}">
                    <a16:rowId xmlns:a16="http://schemas.microsoft.com/office/drawing/2014/main" val="10000"/>
                  </a:ext>
                </a:extLst>
              </a:tr>
              <a:tr h="280800">
                <a:tc>
                  <a:txBody>
                    <a:bodyPr/>
                    <a:lstStyle/>
                    <a:p>
                      <a:pPr marL="0" lvl="0" indent="0" algn="l" rtl="0">
                        <a:spcBef>
                          <a:spcPts val="0"/>
                        </a:spcBef>
                        <a:spcAft>
                          <a:spcPts val="0"/>
                        </a:spcAft>
                        <a:buNone/>
                      </a:pPr>
                      <a:r>
                        <a:rPr lang="en" sz="1300" b="1">
                          <a:solidFill>
                            <a:schemeClr val="dk1"/>
                          </a:solidFill>
                        </a:rPr>
                        <a:t>GMM</a:t>
                      </a:r>
                      <a:endParaRPr sz="1300" b="1">
                        <a:solidFill>
                          <a:schemeClr val="dk1"/>
                        </a:solidFill>
                      </a:endParaRPr>
                    </a:p>
                  </a:txBody>
                  <a:tcPr marL="91425" marR="91425" marT="91425" marB="91425">
                    <a:lnL w="38100" cap="flat" cmpd="sng">
                      <a:solidFill>
                        <a:srgbClr val="741B47"/>
                      </a:solidFill>
                      <a:prstDash val="solid"/>
                      <a:round/>
                      <a:headEnd type="none" w="sm" len="sm"/>
                      <a:tailEnd type="none" w="sm" len="sm"/>
                    </a:lnL>
                    <a:lnR w="38100" cap="flat" cmpd="sng">
                      <a:solidFill>
                        <a:srgbClr val="741B47"/>
                      </a:solidFill>
                      <a:prstDash val="solid"/>
                      <a:round/>
                      <a:headEnd type="none" w="sm" len="sm"/>
                      <a:tailEnd type="none" w="sm" len="sm"/>
                    </a:lnR>
                    <a:lnT w="38100" cap="flat" cmpd="sng">
                      <a:solidFill>
                        <a:srgbClr val="741B47"/>
                      </a:solidFill>
                      <a:prstDash val="solid"/>
                      <a:round/>
                      <a:headEnd type="none" w="sm" len="sm"/>
                      <a:tailEnd type="none" w="sm" len="sm"/>
                    </a:lnT>
                    <a:lnB w="38100" cap="flat" cmpd="sng">
                      <a:solidFill>
                        <a:srgbClr val="741B47"/>
                      </a:solidFill>
                      <a:prstDash val="solid"/>
                      <a:round/>
                      <a:headEnd type="none" w="sm" len="sm"/>
                      <a:tailEnd type="none" w="sm" len="sm"/>
                    </a:lnB>
                  </a:tcPr>
                </a:tc>
                <a:tc>
                  <a:txBody>
                    <a:bodyPr/>
                    <a:lstStyle/>
                    <a:p>
                      <a:pPr marL="0" lvl="0" indent="0" algn="l" rtl="0">
                        <a:spcBef>
                          <a:spcPts val="0"/>
                        </a:spcBef>
                        <a:spcAft>
                          <a:spcPts val="0"/>
                        </a:spcAft>
                        <a:buNone/>
                      </a:pPr>
                      <a:r>
                        <a:rPr lang="en" sz="1300" b="1">
                          <a:solidFill>
                            <a:schemeClr val="dk1"/>
                          </a:solidFill>
                        </a:rPr>
                        <a:t>GTY</a:t>
                      </a:r>
                      <a:endParaRPr sz="1300" b="1">
                        <a:solidFill>
                          <a:schemeClr val="dk1"/>
                        </a:solidFill>
                      </a:endParaRPr>
                    </a:p>
                  </a:txBody>
                  <a:tcPr marL="91425" marR="91425" marT="91425" marB="91425">
                    <a:lnL w="38100" cap="flat" cmpd="sng">
                      <a:solidFill>
                        <a:srgbClr val="741B47"/>
                      </a:solidFill>
                      <a:prstDash val="solid"/>
                      <a:round/>
                      <a:headEnd type="none" w="sm" len="sm"/>
                      <a:tailEnd type="none" w="sm" len="sm"/>
                    </a:lnL>
                    <a:lnR w="38100" cap="flat" cmpd="sng">
                      <a:solidFill>
                        <a:srgbClr val="741B47"/>
                      </a:solidFill>
                      <a:prstDash val="solid"/>
                      <a:round/>
                      <a:headEnd type="none" w="sm" len="sm"/>
                      <a:tailEnd type="none" w="sm" len="sm"/>
                    </a:lnR>
                    <a:lnT w="38100" cap="flat" cmpd="sng">
                      <a:solidFill>
                        <a:srgbClr val="741B47"/>
                      </a:solidFill>
                      <a:prstDash val="solid"/>
                      <a:round/>
                      <a:headEnd type="none" w="sm" len="sm"/>
                      <a:tailEnd type="none" w="sm" len="sm"/>
                    </a:lnT>
                    <a:lnB w="38100" cap="flat" cmpd="sng">
                      <a:solidFill>
                        <a:srgbClr val="741B47"/>
                      </a:solidFill>
                      <a:prstDash val="solid"/>
                      <a:round/>
                      <a:headEnd type="none" w="sm" len="sm"/>
                      <a:tailEnd type="none" w="sm" len="sm"/>
                    </a:lnB>
                  </a:tcPr>
                </a:tc>
                <a:tc>
                  <a:txBody>
                    <a:bodyPr/>
                    <a:lstStyle/>
                    <a:p>
                      <a:pPr marL="0" lvl="0" indent="0" algn="l" rtl="0">
                        <a:spcBef>
                          <a:spcPts val="0"/>
                        </a:spcBef>
                        <a:spcAft>
                          <a:spcPts val="0"/>
                        </a:spcAft>
                        <a:buNone/>
                      </a:pPr>
                      <a:r>
                        <a:rPr lang="en" sz="1300" b="1">
                          <a:solidFill>
                            <a:schemeClr val="dk1"/>
                          </a:solidFill>
                        </a:rPr>
                        <a:t>GWY</a:t>
                      </a:r>
                      <a:endParaRPr sz="1300" b="1">
                        <a:solidFill>
                          <a:schemeClr val="dk1"/>
                        </a:solidFill>
                      </a:endParaRPr>
                    </a:p>
                  </a:txBody>
                  <a:tcPr marL="91425" marR="91425" marT="91425" marB="91425">
                    <a:lnL w="38100" cap="flat" cmpd="sng">
                      <a:solidFill>
                        <a:srgbClr val="741B47"/>
                      </a:solidFill>
                      <a:prstDash val="solid"/>
                      <a:round/>
                      <a:headEnd type="none" w="sm" len="sm"/>
                      <a:tailEnd type="none" w="sm" len="sm"/>
                    </a:lnL>
                    <a:lnR w="38100" cap="flat" cmpd="sng">
                      <a:solidFill>
                        <a:srgbClr val="741B47"/>
                      </a:solidFill>
                      <a:prstDash val="solid"/>
                      <a:round/>
                      <a:headEnd type="none" w="sm" len="sm"/>
                      <a:tailEnd type="none" w="sm" len="sm"/>
                    </a:lnR>
                    <a:lnT w="38100" cap="flat" cmpd="sng">
                      <a:solidFill>
                        <a:srgbClr val="741B47"/>
                      </a:solidFill>
                      <a:prstDash val="solid"/>
                      <a:round/>
                      <a:headEnd type="none" w="sm" len="sm"/>
                      <a:tailEnd type="none" w="sm" len="sm"/>
                    </a:lnT>
                    <a:lnB w="38100" cap="flat" cmpd="sng">
                      <a:solidFill>
                        <a:srgbClr val="741B47"/>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28" name="Google Shape;128;p19"/>
          <p:cNvPicPr preferRelativeResize="0"/>
          <p:nvPr/>
        </p:nvPicPr>
        <p:blipFill>
          <a:blip r:embed="rId3">
            <a:alphaModFix/>
          </a:blip>
          <a:stretch>
            <a:fillRect/>
          </a:stretch>
        </p:blipFill>
        <p:spPr>
          <a:xfrm>
            <a:off x="-58325" y="-16300"/>
            <a:ext cx="9202324" cy="51435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0"/>
          <p:cNvSpPr/>
          <p:nvPr/>
        </p:nvSpPr>
        <p:spPr>
          <a:xfrm>
            <a:off x="8350" y="-11572"/>
            <a:ext cx="9127500" cy="3165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rgbClr val="FFFFFF"/>
                </a:solidFill>
              </a:rPr>
              <a:t>Results</a:t>
            </a:r>
            <a:endParaRPr sz="1800" b="1">
              <a:solidFill>
                <a:srgbClr val="FFFFFF"/>
              </a:solidFill>
            </a:endParaRPr>
          </a:p>
        </p:txBody>
      </p:sp>
      <p:sp>
        <p:nvSpPr>
          <p:cNvPr id="134" name="Google Shape;134;p20"/>
          <p:cNvSpPr txBox="1"/>
          <p:nvPr/>
        </p:nvSpPr>
        <p:spPr>
          <a:xfrm>
            <a:off x="-1020175" y="709775"/>
            <a:ext cx="33600" cy="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35" name="Google Shape;135;p20"/>
          <p:cNvPicPr preferRelativeResize="0"/>
          <p:nvPr/>
        </p:nvPicPr>
        <p:blipFill>
          <a:blip r:embed="rId3">
            <a:alphaModFix/>
          </a:blip>
          <a:stretch>
            <a:fillRect/>
          </a:stretch>
        </p:blipFill>
        <p:spPr>
          <a:xfrm>
            <a:off x="37525" y="640425"/>
            <a:ext cx="4534900" cy="2631349"/>
          </a:xfrm>
          <a:prstGeom prst="rect">
            <a:avLst/>
          </a:prstGeom>
          <a:noFill/>
          <a:ln>
            <a:noFill/>
          </a:ln>
        </p:spPr>
      </p:pic>
      <p:sp>
        <p:nvSpPr>
          <p:cNvPr id="136" name="Google Shape;136;p20"/>
          <p:cNvSpPr/>
          <p:nvPr/>
        </p:nvSpPr>
        <p:spPr>
          <a:xfrm>
            <a:off x="490175" y="3765050"/>
            <a:ext cx="3081000" cy="1052700"/>
          </a:xfrm>
          <a:prstGeom prst="roundRect">
            <a:avLst>
              <a:gd name="adj" fmla="val 16667"/>
            </a:avLst>
          </a:prstGeom>
          <a:solidFill>
            <a:srgbClr val="741B4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ECMWF CI over topography</a:t>
            </a:r>
            <a:endParaRPr b="1">
              <a:solidFill>
                <a:schemeClr val="lt1"/>
              </a:solidFill>
            </a:endParaRPr>
          </a:p>
          <a:p>
            <a:pPr marL="0" lvl="0" indent="0" algn="ctr" rtl="0">
              <a:spcBef>
                <a:spcPts val="0"/>
              </a:spcBef>
              <a:spcAft>
                <a:spcPts val="0"/>
              </a:spcAft>
              <a:buNone/>
            </a:pPr>
            <a:endParaRPr b="1">
              <a:solidFill>
                <a:schemeClr val="lt1"/>
              </a:solidFill>
            </a:endParaRPr>
          </a:p>
          <a:p>
            <a:pPr marL="0" lvl="0" indent="0" algn="ctr" rtl="0">
              <a:spcBef>
                <a:spcPts val="0"/>
              </a:spcBef>
              <a:spcAft>
                <a:spcPts val="0"/>
              </a:spcAft>
              <a:buNone/>
            </a:pPr>
            <a:r>
              <a:rPr lang="en" b="1">
                <a:solidFill>
                  <a:schemeClr val="lt1"/>
                </a:solidFill>
              </a:rPr>
              <a:t>GEFS CI over topography and plains</a:t>
            </a:r>
            <a:endParaRPr b="1">
              <a:solidFill>
                <a:schemeClr val="lt1"/>
              </a:solidFill>
            </a:endParaRPr>
          </a:p>
        </p:txBody>
      </p:sp>
      <p:sp>
        <p:nvSpPr>
          <p:cNvPr id="137" name="Google Shape;137;p20"/>
          <p:cNvSpPr/>
          <p:nvPr/>
        </p:nvSpPr>
        <p:spPr>
          <a:xfrm>
            <a:off x="5193100" y="811025"/>
            <a:ext cx="3407400" cy="1263300"/>
          </a:xfrm>
          <a:prstGeom prst="roundRect">
            <a:avLst>
              <a:gd name="adj" fmla="val 16667"/>
            </a:avLst>
          </a:prstGeom>
          <a:solidFill>
            <a:srgbClr val="741B4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b="1">
                <a:solidFill>
                  <a:schemeClr val="lt1"/>
                </a:solidFill>
              </a:rPr>
              <a:t>MYJ  CI in most members and before observation</a:t>
            </a:r>
            <a:endParaRPr b="1">
              <a:solidFill>
                <a:schemeClr val="lt1"/>
              </a:solidFill>
            </a:endParaRPr>
          </a:p>
          <a:p>
            <a:pPr marL="0" lvl="0" indent="0" algn="ctr" rtl="0">
              <a:lnSpc>
                <a:spcPct val="115000"/>
              </a:lnSpc>
              <a:spcBef>
                <a:spcPts val="0"/>
              </a:spcBef>
              <a:spcAft>
                <a:spcPts val="0"/>
              </a:spcAft>
              <a:buNone/>
            </a:pPr>
            <a:r>
              <a:rPr lang="en" b="1">
                <a:solidFill>
                  <a:schemeClr val="lt1"/>
                </a:solidFill>
              </a:rPr>
              <a:t>YSU CI in less members than MYJ and after observation</a:t>
            </a:r>
            <a:endParaRPr b="1">
              <a:solidFill>
                <a:schemeClr val="lt1"/>
              </a:solidFill>
            </a:endParaRPr>
          </a:p>
        </p:txBody>
      </p:sp>
      <p:sp>
        <p:nvSpPr>
          <p:cNvPr id="138" name="Google Shape;138;p20"/>
          <p:cNvSpPr txBox="1"/>
          <p:nvPr/>
        </p:nvSpPr>
        <p:spPr>
          <a:xfrm>
            <a:off x="4807682" y="2259388"/>
            <a:ext cx="1392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rPr>
              <a:t>Blue area</a:t>
            </a:r>
            <a:endParaRPr sz="1200" b="1">
              <a:solidFill>
                <a:schemeClr val="dk1"/>
              </a:solidFill>
            </a:endParaRPr>
          </a:p>
        </p:txBody>
      </p:sp>
      <p:sp>
        <p:nvSpPr>
          <p:cNvPr id="139" name="Google Shape;139;p20"/>
          <p:cNvSpPr txBox="1"/>
          <p:nvPr/>
        </p:nvSpPr>
        <p:spPr>
          <a:xfrm>
            <a:off x="37525" y="3288100"/>
            <a:ext cx="45348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a:t>Based ond BAB3T algorithm of Cancelada et al., 2020</a:t>
            </a:r>
            <a:endParaRPr sz="1100" b="1"/>
          </a:p>
        </p:txBody>
      </p:sp>
      <p:sp>
        <p:nvSpPr>
          <p:cNvPr id="140" name="Google Shape;140;p20"/>
          <p:cNvSpPr/>
          <p:nvPr/>
        </p:nvSpPr>
        <p:spPr>
          <a:xfrm>
            <a:off x="4807675" y="2591975"/>
            <a:ext cx="4163700" cy="2399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1" name="Google Shape;141;p20"/>
          <p:cNvPicPr preferRelativeResize="0"/>
          <p:nvPr/>
        </p:nvPicPr>
        <p:blipFill>
          <a:blip r:embed="rId4">
            <a:alphaModFix/>
          </a:blip>
          <a:stretch>
            <a:fillRect/>
          </a:stretch>
        </p:blipFill>
        <p:spPr>
          <a:xfrm>
            <a:off x="4866325" y="2661350"/>
            <a:ext cx="4003981" cy="23297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1"/>
          <p:cNvSpPr/>
          <p:nvPr/>
        </p:nvSpPr>
        <p:spPr>
          <a:xfrm>
            <a:off x="8350" y="-11572"/>
            <a:ext cx="9127500" cy="3165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rgbClr val="FFFFFF"/>
                </a:solidFill>
              </a:rPr>
              <a:t>Results</a:t>
            </a:r>
            <a:endParaRPr sz="1800" b="1">
              <a:solidFill>
                <a:srgbClr val="FFFFFF"/>
              </a:solidFill>
            </a:endParaRPr>
          </a:p>
        </p:txBody>
      </p:sp>
      <p:sp>
        <p:nvSpPr>
          <p:cNvPr id="147" name="Google Shape;147;p21"/>
          <p:cNvSpPr txBox="1"/>
          <p:nvPr/>
        </p:nvSpPr>
        <p:spPr>
          <a:xfrm>
            <a:off x="-1020175" y="709775"/>
            <a:ext cx="33600" cy="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p21"/>
          <p:cNvSpPr/>
          <p:nvPr/>
        </p:nvSpPr>
        <p:spPr>
          <a:xfrm>
            <a:off x="1523400" y="4527925"/>
            <a:ext cx="3315900" cy="463200"/>
          </a:xfrm>
          <a:prstGeom prst="roundRect">
            <a:avLst>
              <a:gd name="adj" fmla="val 16667"/>
            </a:avLst>
          </a:prstGeom>
          <a:solidFill>
            <a:srgbClr val="741B4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Most difference in Td</a:t>
            </a:r>
            <a:endParaRPr b="1">
              <a:solidFill>
                <a:schemeClr val="lt1"/>
              </a:solidFill>
            </a:endParaRPr>
          </a:p>
          <a:p>
            <a:pPr marL="0" lvl="0" indent="0" algn="ctr" rtl="0">
              <a:spcBef>
                <a:spcPts val="0"/>
              </a:spcBef>
              <a:spcAft>
                <a:spcPts val="0"/>
              </a:spcAft>
              <a:buNone/>
            </a:pPr>
            <a:r>
              <a:rPr lang="en" b="1">
                <a:solidFill>
                  <a:schemeClr val="lt1"/>
                </a:solidFill>
              </a:rPr>
              <a:t>High spread for GEFS ensembles</a:t>
            </a:r>
            <a:endParaRPr b="1">
              <a:solidFill>
                <a:schemeClr val="lt1"/>
              </a:solidFill>
            </a:endParaRPr>
          </a:p>
        </p:txBody>
      </p:sp>
      <p:sp>
        <p:nvSpPr>
          <p:cNvPr id="149" name="Google Shape;149;p21"/>
          <p:cNvSpPr/>
          <p:nvPr/>
        </p:nvSpPr>
        <p:spPr>
          <a:xfrm>
            <a:off x="6249500" y="4527925"/>
            <a:ext cx="2583000" cy="463200"/>
          </a:xfrm>
          <a:prstGeom prst="roundRect">
            <a:avLst>
              <a:gd name="adj" fmla="val 16667"/>
            </a:avLst>
          </a:prstGeom>
          <a:solidFill>
            <a:srgbClr val="741B4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b="1">
                <a:solidFill>
                  <a:schemeClr val="lt1"/>
                </a:solidFill>
              </a:rPr>
              <a:t>Convergence due to eastern wind </a:t>
            </a:r>
            <a:endParaRPr b="1">
              <a:solidFill>
                <a:schemeClr val="lt1"/>
              </a:solidFill>
            </a:endParaRPr>
          </a:p>
        </p:txBody>
      </p:sp>
      <p:pic>
        <p:nvPicPr>
          <p:cNvPr id="150" name="Google Shape;150;p21"/>
          <p:cNvPicPr preferRelativeResize="0"/>
          <p:nvPr/>
        </p:nvPicPr>
        <p:blipFill>
          <a:blip r:embed="rId3">
            <a:alphaModFix/>
          </a:blip>
          <a:stretch>
            <a:fillRect/>
          </a:stretch>
        </p:blipFill>
        <p:spPr>
          <a:xfrm>
            <a:off x="148775" y="1137600"/>
            <a:ext cx="5857000" cy="3364550"/>
          </a:xfrm>
          <a:prstGeom prst="rect">
            <a:avLst/>
          </a:prstGeom>
          <a:noFill/>
          <a:ln>
            <a:noFill/>
          </a:ln>
        </p:spPr>
      </p:pic>
      <p:pic>
        <p:nvPicPr>
          <p:cNvPr id="151" name="Google Shape;151;p21"/>
          <p:cNvPicPr preferRelativeResize="0"/>
          <p:nvPr/>
        </p:nvPicPr>
        <p:blipFill rotWithShape="1">
          <a:blip r:embed="rId4">
            <a:alphaModFix/>
          </a:blip>
          <a:srcRect t="3418"/>
          <a:stretch/>
        </p:blipFill>
        <p:spPr>
          <a:xfrm>
            <a:off x="6097100" y="922967"/>
            <a:ext cx="3038750" cy="3579183"/>
          </a:xfrm>
          <a:prstGeom prst="rect">
            <a:avLst/>
          </a:prstGeom>
          <a:noFill/>
          <a:ln>
            <a:noFill/>
          </a:ln>
        </p:spPr>
      </p:pic>
      <p:pic>
        <p:nvPicPr>
          <p:cNvPr id="152" name="Google Shape;152;p21"/>
          <p:cNvPicPr preferRelativeResize="0"/>
          <p:nvPr/>
        </p:nvPicPr>
        <p:blipFill>
          <a:blip r:embed="rId5">
            <a:alphaModFix/>
          </a:blip>
          <a:stretch>
            <a:fillRect/>
          </a:stretch>
        </p:blipFill>
        <p:spPr>
          <a:xfrm>
            <a:off x="989996" y="457325"/>
            <a:ext cx="7608606" cy="618050"/>
          </a:xfrm>
          <a:prstGeom prst="rect">
            <a:avLst/>
          </a:prstGeom>
          <a:noFill/>
          <a:ln>
            <a:noFill/>
          </a:ln>
        </p:spPr>
      </p:pic>
      <p:sp>
        <p:nvSpPr>
          <p:cNvPr id="153" name="Google Shape;153;p21"/>
          <p:cNvSpPr txBox="1"/>
          <p:nvPr/>
        </p:nvSpPr>
        <p:spPr>
          <a:xfrm>
            <a:off x="148775" y="785975"/>
            <a:ext cx="1392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rPr>
              <a:t>Red area</a:t>
            </a:r>
            <a:endParaRPr sz="1200" b="1">
              <a:solidFill>
                <a:schemeClr val="dk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TotalTime>
  <Words>620</Words>
  <Application>Microsoft Office PowerPoint</Application>
  <PresentationFormat>Presentación en pantalla (16:9)</PresentationFormat>
  <Paragraphs>71</Paragraphs>
  <Slides>12</Slides>
  <Notes>12</Notes>
  <HiddenSlides>0</HiddenSlides>
  <MMClips>0</MMClips>
  <ScaleCrop>false</ScaleCrop>
  <HeadingPairs>
    <vt:vector size="6" baseType="variant">
      <vt:variant>
        <vt:lpstr>Fuentes usadas</vt:lpstr>
      </vt:variant>
      <vt:variant>
        <vt:i4>1</vt:i4>
      </vt:variant>
      <vt:variant>
        <vt:lpstr>Tema</vt:lpstr>
      </vt:variant>
      <vt:variant>
        <vt:i4>1</vt:i4>
      </vt:variant>
      <vt:variant>
        <vt:lpstr>Títulos de diapositiva</vt:lpstr>
      </vt:variant>
      <vt:variant>
        <vt:i4>12</vt:i4>
      </vt:variant>
    </vt:vector>
  </HeadingPairs>
  <TitlesOfParts>
    <vt:vector size="14" baseType="lpstr">
      <vt:lpstr>Arial</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Milagros  Alvarez Imaz</cp:lastModifiedBy>
  <cp:revision>3</cp:revision>
  <dcterms:modified xsi:type="dcterms:W3CDTF">2022-09-08T02:04:36Z</dcterms:modified>
</cp:coreProperties>
</file>