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9" r:id="rId2"/>
    <p:sldId id="288" r:id="rId3"/>
    <p:sldId id="305" r:id="rId4"/>
    <p:sldId id="301" r:id="rId5"/>
    <p:sldId id="356" r:id="rId6"/>
    <p:sldId id="317" r:id="rId7"/>
    <p:sldId id="340" r:id="rId8"/>
    <p:sldId id="350" r:id="rId9"/>
    <p:sldId id="320" r:id="rId10"/>
    <p:sldId id="330" r:id="rId11"/>
    <p:sldId id="313" r:id="rId12"/>
    <p:sldId id="361" r:id="rId13"/>
    <p:sldId id="296" r:id="rId14"/>
    <p:sldId id="314" r:id="rId15"/>
    <p:sldId id="359" r:id="rId16"/>
    <p:sldId id="355" r:id="rId17"/>
    <p:sldId id="362" r:id="rId18"/>
    <p:sldId id="264" r:id="rId19"/>
  </p:sldIdLst>
  <p:sldSz cx="9144000" cy="5143500" type="screen16x9"/>
  <p:notesSz cx="6858000" cy="91440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D703"/>
    <a:srgbClr val="EA46D3"/>
    <a:srgbClr val="33BBDB"/>
    <a:srgbClr val="114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40BBA-0AEE-7A9F-F390-F3CF69FC15FC}" v="5" dt="2022-08-29T19:20:22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089" autoAdjust="0"/>
  </p:normalViewPr>
  <p:slideViewPr>
    <p:cSldViewPr snapToGrid="0">
      <p:cViewPr varScale="1">
        <p:scale>
          <a:sx n="74" d="100"/>
          <a:sy n="74" d="100"/>
        </p:scale>
        <p:origin x="1012" y="60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�a de los Milagros  Skansi" userId="S::mms@smn.gob.ar::7e57c49c-8683-4429-8f10-88cac16ca78d" providerId="AD" clId="Web-{30C40BBA-0AEE-7A9F-F390-F3CF69FC15FC}"/>
    <pc:docChg chg="addSld delSld modSld">
      <pc:chgData name="Mar�a de los Milagros  Skansi" userId="S::mms@smn.gob.ar::7e57c49c-8683-4429-8f10-88cac16ca78d" providerId="AD" clId="Web-{30C40BBA-0AEE-7A9F-F390-F3CF69FC15FC}" dt="2022-08-29T19:20:22.017" v="3"/>
      <pc:docMkLst>
        <pc:docMk/>
      </pc:docMkLst>
      <pc:sldChg chg="addSp delSp modSp new del">
        <pc:chgData name="Mar�a de los Milagros  Skansi" userId="S::mms@smn.gob.ar::7e57c49c-8683-4429-8f10-88cac16ca78d" providerId="AD" clId="Web-{30C40BBA-0AEE-7A9F-F390-F3CF69FC15FC}" dt="2022-08-29T19:20:22.017" v="3"/>
        <pc:sldMkLst>
          <pc:docMk/>
          <pc:sldMk cId="1680714654" sldId="278"/>
        </pc:sldMkLst>
        <pc:picChg chg="add del mod">
          <ac:chgData name="Mar�a de los Milagros  Skansi" userId="S::mms@smn.gob.ar::7e57c49c-8683-4429-8f10-88cac16ca78d" providerId="AD" clId="Web-{30C40BBA-0AEE-7A9F-F390-F3CF69FC15FC}" dt="2022-08-29T19:20:17.688" v="2"/>
          <ac:picMkLst>
            <pc:docMk/>
            <pc:sldMk cId="1680714654" sldId="278"/>
            <ac:picMk id="2" creationId="{E79AC6AC-57D8-F26A-3F69-1F9A9E8CC4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1E108-1E42-495B-8262-83048EFC0F27}" type="datetimeFigureOut">
              <a:rPr lang="es-ES" smtClean="0"/>
              <a:t>07/09/2022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25700-B5A3-47A2-99FB-1969FCDDD1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33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endParaRPr lang="en-US" sz="14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14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a one of the major WMO-led international initiative launched in 2009.</a:t>
            </a:r>
          </a:p>
          <a:p>
            <a:pPr marL="172256" indent="-172256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Over 100 countries have designated representatives</a:t>
            </a:r>
          </a:p>
          <a:p>
            <a:pPr marL="172256" indent="-172256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 international organizations are members of the Partners Advisory Committee</a:t>
            </a:r>
          </a:p>
          <a:p>
            <a:pPr marL="172256" indent="-172256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Implementation plan designed over 4 years by dozens of experts, backed by initial financing</a:t>
            </a:r>
          </a:p>
          <a:p>
            <a:pPr eaLnBrk="1" hangingPunct="1">
              <a:defRPr/>
            </a:pPr>
            <a:endParaRPr lang="en-US" sz="1400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6442" indent="-287093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8372" indent="-229674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7721" indent="-229674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7070" indent="-229674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6419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5767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5116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4465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60E34DB-99AF-4486-A023-F84AF318766E}" type="slidenum">
              <a:rPr lang="en-US" altLang="en-US">
                <a:solidFill>
                  <a:prstClr val="black"/>
                </a:solidFill>
                <a:latin typeface="Times" pitchFamily="-109" charset="0"/>
              </a:rPr>
              <a:pPr/>
              <a:t>2</a:t>
            </a:fld>
            <a:endParaRPr lang="en-US" altLang="en-US">
              <a:solidFill>
                <a:prstClr val="black"/>
              </a:solidFill>
              <a:latin typeface="Time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96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06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74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91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259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134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540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97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86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096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663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5700-B5A3-47A2-99FB-1969FCDDD10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35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827649ee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827649ee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745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41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884065" y="1759182"/>
            <a:ext cx="5584190" cy="124471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884065" y="3111647"/>
            <a:ext cx="5584190" cy="71046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2" y="879906"/>
            <a:ext cx="3378954" cy="5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3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2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6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22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6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60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2945244" y="3025975"/>
            <a:ext cx="333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900" dirty="0">
                <a:solidFill>
                  <a:schemeClr val="bg1"/>
                </a:solidFill>
                <a:ea typeface="Times New Roman" panose="02020603050405020304" pitchFamily="18" charset="0"/>
              </a:rPr>
              <a:t>Dorrego 4019 (C1425GBE) </a:t>
            </a:r>
            <a:r>
              <a:rPr lang="es-AR" sz="900" dirty="0">
                <a:solidFill>
                  <a:schemeClr val="bg1"/>
                </a:solidFill>
              </a:rPr>
              <a:t>Buenos Aires . Argentina</a:t>
            </a:r>
          </a:p>
          <a:p>
            <a:pPr algn="ctr"/>
            <a:r>
              <a:rPr lang="es-AR" sz="900" dirty="0">
                <a:solidFill>
                  <a:schemeClr val="bg1"/>
                </a:solidFill>
              </a:rPr>
              <a:t>Tel: (+54 11) 5167-6767. smn@smn.gob.ar</a:t>
            </a:r>
            <a:endParaRPr lang="es-ES" sz="900" u="none" kern="12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8" y="3448570"/>
            <a:ext cx="1392776" cy="4905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6" y="2307096"/>
            <a:ext cx="4287100" cy="5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 descr="wmo2016_powerpoint_standard_v2-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863771"/>
            <a:ext cx="1491615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501609" y="4767263"/>
            <a:ext cx="3705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57200" y="149606"/>
            <a:ext cx="8415000" cy="57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175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74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884065" y="1759182"/>
            <a:ext cx="5584190" cy="12447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884065" y="3111647"/>
            <a:ext cx="5584190" cy="71046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9"/>
          <a:stretch/>
        </p:blipFill>
        <p:spPr>
          <a:xfrm>
            <a:off x="771332" y="856096"/>
            <a:ext cx="3630172" cy="6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8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0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5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0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5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13093"/>
            <a:ext cx="7886700" cy="994172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8799"/>
            <a:ext cx="7886700" cy="280392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5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5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5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8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29841" y="674174"/>
            <a:ext cx="7886700" cy="741074"/>
          </a:xfrm>
        </p:spPr>
        <p:txBody>
          <a:bodyPr/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497863"/>
            <a:ext cx="3868340" cy="298889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1497863"/>
            <a:ext cx="3887391" cy="298889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6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1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674174"/>
            <a:ext cx="7886700" cy="741074"/>
          </a:xfrm>
        </p:spPr>
        <p:txBody>
          <a:bodyPr/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462346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138765"/>
            <a:ext cx="3868340" cy="234799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1" y="1462346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2138765"/>
            <a:ext cx="3887391" cy="234799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84549"/>
            <a:ext cx="7886700" cy="994172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2339" b="31533"/>
          <a:stretch/>
        </p:blipFill>
        <p:spPr>
          <a:xfrm>
            <a:off x="1924050" y="4192439"/>
            <a:ext cx="7219950" cy="949187"/>
          </a:xfrm>
          <a:prstGeom prst="rect">
            <a:avLst/>
          </a:prstGeom>
        </p:spPr>
      </p:pic>
      <p:sp>
        <p:nvSpPr>
          <p:cNvPr id="4" name="Cuadro de texto 2"/>
          <p:cNvSpPr txBox="1">
            <a:spLocks noChangeArrowheads="1"/>
          </p:cNvSpPr>
          <p:nvPr userDrawn="1"/>
        </p:nvSpPr>
        <p:spPr bwMode="auto">
          <a:xfrm>
            <a:off x="77487" y="4889824"/>
            <a:ext cx="1331183" cy="2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AR" sz="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2022 | Las Malvinas son Argentinas</a:t>
            </a:r>
            <a:endParaRPr lang="es-AR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0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8248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685" r:id="rId3"/>
    <p:sldLayoutId id="2147483696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700" r:id="rId13"/>
    <p:sldLayoutId id="2147483703" r:id="rId14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1.pn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11" Type="http://schemas.openxmlformats.org/officeDocument/2006/relationships/image" Target="../media/image82.emf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gif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52" y="1657584"/>
            <a:ext cx="6387244" cy="1244714"/>
          </a:xfrm>
        </p:spPr>
        <p:txBody>
          <a:bodyPr/>
          <a:lstStyle/>
          <a:p>
            <a:r>
              <a:rPr lang="en-US" dirty="0"/>
              <a:t>Climate services in Southern South America: the Argentine National Meteorological Service Perspective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0439" y="3019068"/>
            <a:ext cx="6504286" cy="911713"/>
          </a:xfrm>
        </p:spPr>
        <p:txBody>
          <a:bodyPr>
            <a:normAutofit fontScale="92500" lnSpcReduction="10000"/>
          </a:bodyPr>
          <a:lstStyle/>
          <a:p>
            <a:r>
              <a:rPr lang="en-US" sz="1700" b="1" dirty="0"/>
              <a:t>Lorena J. Ferreira </a:t>
            </a:r>
          </a:p>
          <a:p>
            <a:r>
              <a:rPr lang="es-AR" altLang="es-AR" sz="1700" b="1" dirty="0" err="1"/>
              <a:t>Directorate</a:t>
            </a:r>
            <a:r>
              <a:rPr lang="es-AR" altLang="es-AR" sz="1700" b="1" dirty="0"/>
              <a:t> of </a:t>
            </a:r>
            <a:r>
              <a:rPr lang="en-US" sz="1700" b="1" dirty="0"/>
              <a:t>Sectoral Services</a:t>
            </a:r>
          </a:p>
          <a:p>
            <a:r>
              <a:rPr lang="en-US" sz="1700" b="1" dirty="0"/>
              <a:t>National Meteorological Services Argentina</a:t>
            </a:r>
          </a:p>
          <a:p>
            <a:endParaRPr lang="es-AR" sz="17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115940" y="3930781"/>
            <a:ext cx="6504286" cy="911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700" b="1" dirty="0"/>
              <a:t>VI Convection-Permitting Climate Modeling Workshop</a:t>
            </a:r>
            <a:r>
              <a:rPr lang="en-US" sz="1700" dirty="0"/>
              <a:t> </a:t>
            </a:r>
          </a:p>
          <a:p>
            <a:pPr algn="r"/>
            <a:r>
              <a:rPr lang="en-US" sz="1700" b="1" dirty="0"/>
              <a:t>7-9 September 2022</a:t>
            </a:r>
          </a:p>
          <a:p>
            <a:pPr algn="r"/>
            <a:r>
              <a:rPr lang="en-US" sz="1700" b="1" dirty="0"/>
              <a:t>C. A. Buenos Aires, Argentina</a:t>
            </a:r>
            <a:endParaRPr lang="en-US" sz="1700" dirty="0"/>
          </a:p>
          <a:p>
            <a:endParaRPr lang="es-AR" sz="1700" dirty="0"/>
          </a:p>
        </p:txBody>
      </p:sp>
      <p:pic>
        <p:nvPicPr>
          <p:cNvPr id="12" name="Google Shape;8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9517" y="-16946"/>
            <a:ext cx="2494483" cy="17652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7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592" y="4551457"/>
            <a:ext cx="1999643" cy="45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5" y="4584059"/>
            <a:ext cx="1230476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203" y="1188395"/>
            <a:ext cx="2881323" cy="16823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59" y="1369500"/>
            <a:ext cx="3216525" cy="16754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754" y="1342163"/>
            <a:ext cx="2409951" cy="15303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919" y="2872482"/>
            <a:ext cx="3350245" cy="1790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59" y="2943274"/>
            <a:ext cx="3807725" cy="1678975"/>
          </a:xfrm>
          <a:prstGeom prst="rect">
            <a:avLst/>
          </a:prstGeom>
        </p:spPr>
      </p:pic>
      <p:sp>
        <p:nvSpPr>
          <p:cNvPr id="10" name="Google Shape;171;p33"/>
          <p:cNvSpPr txBox="1"/>
          <p:nvPr/>
        </p:nvSpPr>
        <p:spPr>
          <a:xfrm>
            <a:off x="1" y="13350"/>
            <a:ext cx="9000526" cy="1215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lv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PRESENTATION OF THE SEASONAL FORECAST CONSENSUS TEMPERATURE TO DIFFERENT USERS ( Technological – Academic-Research Institutes and government)</a:t>
            </a:r>
            <a:endParaRPr sz="22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8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4">
            <a:extLst>
              <a:ext uri="{FF2B5EF4-FFF2-40B4-BE49-F238E27FC236}">
                <a16:creationId xmlns:a16="http://schemas.microsoft.com/office/drawing/2014/main" id="{C5DE14AC-4C5B-447D-5756-BFA29769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26" y="980407"/>
            <a:ext cx="914400" cy="4889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4D6A19-1DCF-060E-6865-E387832CECB2}"/>
              </a:ext>
            </a:extLst>
          </p:cNvPr>
          <p:cNvSpPr txBox="1"/>
          <p:nvPr/>
        </p:nvSpPr>
        <p:spPr>
          <a:xfrm>
            <a:off x="116407" y="1140334"/>
            <a:ext cx="366100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HEALTH SECTOR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Health Ministry request Weekly Reports with the Temperature Perspective during COVID-19</a:t>
            </a:r>
            <a:endParaRPr lang="es-ES" sz="1600" b="1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6" name="Imagen 3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4B2EA4E-2F1C-6EEE-ECC8-76B2D8E5C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67" y="2255380"/>
            <a:ext cx="2824483" cy="2269862"/>
          </a:xfrm>
          <a:prstGeom prst="rect">
            <a:avLst/>
          </a:prstGeom>
        </p:spPr>
      </p:pic>
      <p:pic>
        <p:nvPicPr>
          <p:cNvPr id="7" name="Imagen 39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6DACBC9-7498-CFBB-BA66-ECD31D6F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91" y="3596176"/>
            <a:ext cx="1759158" cy="1246360"/>
          </a:xfrm>
          <a:prstGeom prst="rect">
            <a:avLst/>
          </a:prstGeom>
        </p:spPr>
      </p:pic>
      <p:sp>
        <p:nvSpPr>
          <p:cNvPr id="8" name="Rectángulo: esquinas redondeadas 40">
            <a:extLst>
              <a:ext uri="{FF2B5EF4-FFF2-40B4-BE49-F238E27FC236}">
                <a16:creationId xmlns:a16="http://schemas.microsoft.com/office/drawing/2014/main" id="{AF28F25B-2049-BD1F-C78C-B7EB49E8BF87}"/>
              </a:ext>
            </a:extLst>
          </p:cNvPr>
          <p:cNvSpPr/>
          <p:nvPr/>
        </p:nvSpPr>
        <p:spPr>
          <a:xfrm>
            <a:off x="0" y="838928"/>
            <a:ext cx="3743325" cy="400360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2C2C87-3A48-6BD2-1FE4-E2E308A06763}"/>
              </a:ext>
            </a:extLst>
          </p:cNvPr>
          <p:cNvSpPr txBox="1"/>
          <p:nvPr/>
        </p:nvSpPr>
        <p:spPr>
          <a:xfrm>
            <a:off x="4107638" y="1051200"/>
            <a:ext cx="2830902" cy="1569660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b="1" dirty="0">
                <a:solidFill>
                  <a:srgbClr val="00B050"/>
                </a:solidFill>
                <a:latin typeface="Calibri"/>
                <a:cs typeface="Calibri"/>
              </a:rPr>
              <a:t>AGRICULTURE SECTOR</a:t>
            </a:r>
          </a:p>
          <a:p>
            <a:pPr algn="just"/>
            <a:r>
              <a:rPr lang="en-US" sz="1600" b="1" dirty="0">
                <a:solidFill>
                  <a:srgbClr val="00B050"/>
                </a:solidFill>
                <a:latin typeface="Calibri"/>
                <a:cs typeface="Calibri"/>
              </a:rPr>
              <a:t>Rice Farmers associations From Corrientes request the 3-month precipitation climate perspective to discuss the water management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n 2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AA10387-6146-7D3A-3059-A43F5E99B5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2079"/>
          <a:stretch/>
        </p:blipFill>
        <p:spPr>
          <a:xfrm>
            <a:off x="4077981" y="2889820"/>
            <a:ext cx="3092181" cy="3297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99" y="1114925"/>
            <a:ext cx="1688809" cy="957747"/>
          </a:xfrm>
          <a:prstGeom prst="rect">
            <a:avLst/>
          </a:prstGeom>
        </p:spPr>
      </p:pic>
      <p:sp>
        <p:nvSpPr>
          <p:cNvPr id="15" name="Rectángulo: esquinas redondeadas 42">
            <a:extLst>
              <a:ext uri="{FF2B5EF4-FFF2-40B4-BE49-F238E27FC236}">
                <a16:creationId xmlns:a16="http://schemas.microsoft.com/office/drawing/2014/main" id="{6DB947B0-D35B-8CFB-5169-F8AA4B5FCC2F}"/>
              </a:ext>
            </a:extLst>
          </p:cNvPr>
          <p:cNvSpPr/>
          <p:nvPr/>
        </p:nvSpPr>
        <p:spPr>
          <a:xfrm>
            <a:off x="3923243" y="877227"/>
            <a:ext cx="5005603" cy="402518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401" y="3262687"/>
            <a:ext cx="1326595" cy="14018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6153" y="3430161"/>
            <a:ext cx="1114789" cy="12724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/>
          <a:srcRect b="22758"/>
          <a:stretch/>
        </p:blipFill>
        <p:spPr>
          <a:xfrm>
            <a:off x="7262925" y="2361888"/>
            <a:ext cx="1318775" cy="86540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9099" y="3349689"/>
            <a:ext cx="1590018" cy="1316771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953476" y="3139494"/>
            <a:ext cx="94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CPT</a:t>
            </a:r>
            <a:endParaRPr lang="es-AR" b="1" dirty="0"/>
          </a:p>
        </p:txBody>
      </p:sp>
      <p:sp>
        <p:nvSpPr>
          <p:cNvPr id="21" name="CuadroTexto 20"/>
          <p:cNvSpPr txBox="1"/>
          <p:nvPr/>
        </p:nvSpPr>
        <p:spPr>
          <a:xfrm rot="19464203">
            <a:off x="3741976" y="3680029"/>
            <a:ext cx="1337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CONSENSUS</a:t>
            </a:r>
            <a:endParaRPr lang="es-AR" sz="1400" b="1" dirty="0">
              <a:solidFill>
                <a:srgbClr val="FF0000"/>
              </a:solidFill>
            </a:endParaRPr>
          </a:p>
        </p:txBody>
      </p:sp>
      <p:sp>
        <p:nvSpPr>
          <p:cNvPr id="22" name="Google Shape;171;p33"/>
          <p:cNvSpPr txBox="1"/>
          <p:nvPr/>
        </p:nvSpPr>
        <p:spPr>
          <a:xfrm>
            <a:off x="-36517" y="76485"/>
            <a:ext cx="7820625" cy="6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AR" altLang="es-AR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</a:rPr>
              <a:t>SOME OF OUR USERS, NEEDS AND SERVICES </a:t>
            </a:r>
          </a:p>
        </p:txBody>
      </p:sp>
    </p:spTree>
    <p:extLst>
      <p:ext uri="{BB962C8B-B14F-4D97-AF65-F5344CB8AC3E}">
        <p14:creationId xmlns:p14="http://schemas.microsoft.com/office/powerpoint/2010/main" val="227538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2" y="0"/>
            <a:ext cx="8710015" cy="51435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22622" y="17432"/>
            <a:ext cx="5663404" cy="950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/>
          <p:cNvSpPr txBox="1"/>
          <p:nvPr/>
        </p:nvSpPr>
        <p:spPr>
          <a:xfrm>
            <a:off x="522263" y="282384"/>
            <a:ext cx="527149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Verificación of </a:t>
            </a:r>
            <a:r>
              <a:rPr lang="es-ES" sz="2800" dirty="0" err="1"/>
              <a:t>Seasonal</a:t>
            </a:r>
            <a:r>
              <a:rPr lang="es-ES" sz="2800" dirty="0"/>
              <a:t> </a:t>
            </a:r>
            <a:r>
              <a:rPr lang="es-ES" sz="2800" dirty="0" err="1"/>
              <a:t>Consensus</a:t>
            </a:r>
            <a:r>
              <a:rPr lang="es-ES" dirty="0"/>
              <a:t> </a:t>
            </a:r>
            <a:endParaRPr lang="es-AR" dirty="0"/>
          </a:p>
        </p:txBody>
      </p:sp>
      <p:sp>
        <p:nvSpPr>
          <p:cNvPr id="10" name="Rectángulo 9"/>
          <p:cNvSpPr/>
          <p:nvPr/>
        </p:nvSpPr>
        <p:spPr>
          <a:xfrm>
            <a:off x="6231751" y="17432"/>
            <a:ext cx="2627940" cy="1173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6539113" y="222837"/>
            <a:ext cx="1721223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% Hits</a:t>
            </a:r>
            <a:endParaRPr lang="es-AR" dirty="0"/>
          </a:p>
        </p:txBody>
      </p:sp>
      <p:sp>
        <p:nvSpPr>
          <p:cNvPr id="12" name="Rectángulo 11"/>
          <p:cNvSpPr/>
          <p:nvPr/>
        </p:nvSpPr>
        <p:spPr>
          <a:xfrm>
            <a:off x="7922239" y="1682803"/>
            <a:ext cx="883664" cy="614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/>
        </p:nvSpPr>
        <p:spPr>
          <a:xfrm>
            <a:off x="7922239" y="3717791"/>
            <a:ext cx="883664" cy="614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8" name="Conector recto de flecha 17"/>
          <p:cNvCxnSpPr/>
          <p:nvPr/>
        </p:nvCxnSpPr>
        <p:spPr>
          <a:xfrm flipH="1" flipV="1">
            <a:off x="1567543" y="1813432"/>
            <a:ext cx="491778" cy="10142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123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4452485C-99BB-CAEF-C2A2-4EC81764476C}"/>
              </a:ext>
            </a:extLst>
          </p:cNvPr>
          <p:cNvSpPr/>
          <p:nvPr/>
        </p:nvSpPr>
        <p:spPr>
          <a:xfrm>
            <a:off x="159026" y="628152"/>
            <a:ext cx="8943602" cy="423940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67531BF-E23A-BE4E-05F0-137EA3409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8651"/>
          <a:stretch/>
        </p:blipFill>
        <p:spPr>
          <a:xfrm>
            <a:off x="6993818" y="3054129"/>
            <a:ext cx="2053976" cy="1681439"/>
          </a:xfrm>
        </p:spPr>
      </p:pic>
      <p:pic>
        <p:nvPicPr>
          <p:cNvPr id="13" name="Imagen 13">
            <a:extLst>
              <a:ext uri="{FF2B5EF4-FFF2-40B4-BE49-F238E27FC236}">
                <a16:creationId xmlns:a16="http://schemas.microsoft.com/office/drawing/2014/main" id="{CF19BF89-AA84-B936-FFBA-DB659E0AE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779" y="889577"/>
            <a:ext cx="991880" cy="568094"/>
          </a:xfrm>
          <a:prstGeom prst="rect">
            <a:avLst/>
          </a:prstGeom>
        </p:spPr>
      </p:pic>
      <p:pic>
        <p:nvPicPr>
          <p:cNvPr id="15" name="Imagen 15" descr="Imagen que contiene interior, verde, tabla, oscuro&#10;&#10;Descripción generada automáticamente">
            <a:extLst>
              <a:ext uri="{FF2B5EF4-FFF2-40B4-BE49-F238E27FC236}">
                <a16:creationId xmlns:a16="http://schemas.microsoft.com/office/drawing/2014/main" id="{1FD10FE0-C973-6EA5-7DB4-D5C9792E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017" y="870834"/>
            <a:ext cx="851867" cy="559816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FE31692-B184-D27A-1649-41CAA581F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5257" y="571541"/>
            <a:ext cx="1285875" cy="82587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549E5A9-7610-171B-F688-85E21BB6C463}"/>
              </a:ext>
            </a:extLst>
          </p:cNvPr>
          <p:cNvSpPr txBox="1"/>
          <p:nvPr/>
        </p:nvSpPr>
        <p:spPr>
          <a:xfrm>
            <a:off x="429900" y="850459"/>
            <a:ext cx="28619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solidFill>
                  <a:srgbClr val="11488E"/>
                </a:solidFill>
                <a:latin typeface="Calibri"/>
                <a:cs typeface="Calibri"/>
              </a:rPr>
              <a:t>WATER RESOURCES SECTORS</a:t>
            </a:r>
            <a:endParaRPr lang="es-AR" altLang="es-AR" sz="1400" dirty="0">
              <a:latin typeface="Arial" panose="020B0604020202020204" pitchFamily="34" charset="0"/>
            </a:endParaRPr>
          </a:p>
          <a:p>
            <a:endParaRPr lang="es-ES" b="1" dirty="0">
              <a:solidFill>
                <a:srgbClr val="11488E"/>
              </a:solidFill>
              <a:latin typeface="Calibri"/>
              <a:cs typeface="Calibri"/>
            </a:endParaRPr>
          </a:p>
          <a:p>
            <a:endParaRPr lang="es-ES" b="1" dirty="0">
              <a:solidFill>
                <a:srgbClr val="11488E"/>
              </a:solidFill>
              <a:cs typeface="Calibri"/>
            </a:endParaRPr>
          </a:p>
        </p:txBody>
      </p:sp>
      <p:grpSp>
        <p:nvGrpSpPr>
          <p:cNvPr id="30" name="Google Shape;222;p37"/>
          <p:cNvGrpSpPr/>
          <p:nvPr/>
        </p:nvGrpSpPr>
        <p:grpSpPr>
          <a:xfrm>
            <a:off x="4990926" y="895822"/>
            <a:ext cx="4138744" cy="1976642"/>
            <a:chOff x="2209600" y="1349294"/>
            <a:chExt cx="6610538" cy="3570656"/>
          </a:xfrm>
        </p:grpSpPr>
        <p:pic>
          <p:nvPicPr>
            <p:cNvPr id="32" name="Google Shape;223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09600" y="1349294"/>
              <a:ext cx="6610538" cy="35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24;p37"/>
            <p:cNvSpPr txBox="1"/>
            <p:nvPr/>
          </p:nvSpPr>
          <p:spPr>
            <a:xfrm>
              <a:off x="7872404" y="1636974"/>
              <a:ext cx="850800" cy="13555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95983" y="1633191"/>
            <a:ext cx="4694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Monthly</a:t>
            </a:r>
            <a:r>
              <a:rPr lang="es-ES" sz="1600" b="1" dirty="0"/>
              <a:t> meetings </a:t>
            </a:r>
            <a:r>
              <a:rPr lang="es-ES" sz="1600" b="1" dirty="0" err="1"/>
              <a:t>with</a:t>
            </a:r>
            <a:r>
              <a:rPr lang="es-ES" sz="1600" b="1" dirty="0"/>
              <a:t> </a:t>
            </a:r>
            <a:r>
              <a:rPr lang="es-AR" sz="1600" b="1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es-AR" sz="1600" b="1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AR" altLang="es-AR" sz="1600" b="1" dirty="0">
                <a:solidFill>
                  <a:srgbClr val="202124"/>
                </a:solidFill>
                <a:latin typeface="inherit"/>
              </a:rPr>
              <a:t>Federal </a:t>
            </a:r>
            <a:r>
              <a:rPr lang="es-AR" altLang="es-AR" sz="1600" b="1" dirty="0" err="1">
                <a:solidFill>
                  <a:srgbClr val="202124"/>
                </a:solidFill>
                <a:latin typeface="inherit"/>
              </a:rPr>
              <a:t>water</a:t>
            </a:r>
            <a:r>
              <a:rPr lang="es-AR" altLang="es-AR" sz="1600" b="1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AR" altLang="es-AR" sz="1600" b="1" dirty="0" err="1">
                <a:solidFill>
                  <a:srgbClr val="202124"/>
                </a:solidFill>
                <a:latin typeface="inherit"/>
              </a:rPr>
              <a:t>council</a:t>
            </a:r>
            <a:r>
              <a:rPr lang="es-AR" altLang="es-AR" sz="1600" b="1" dirty="0">
                <a:solidFill>
                  <a:srgbClr val="202124"/>
                </a:solidFill>
                <a:latin typeface="inherit"/>
              </a:rPr>
              <a:t> and </a:t>
            </a:r>
            <a:r>
              <a:rPr lang="es-AR" altLang="es-AR" sz="1600" b="1" dirty="0" err="1">
                <a:solidFill>
                  <a:srgbClr val="202124"/>
                </a:solidFill>
                <a:latin typeface="inherit"/>
              </a:rPr>
              <a:t>hydroelectric</a:t>
            </a:r>
            <a:r>
              <a:rPr lang="es-AR" altLang="es-AR" sz="1600" b="1" dirty="0">
                <a:solidFill>
                  <a:srgbClr val="202124"/>
                </a:solidFill>
                <a:latin typeface="inherit"/>
              </a:rPr>
              <a:t>  </a:t>
            </a:r>
            <a:r>
              <a:rPr lang="es-AR" altLang="es-AR" sz="1600" b="1" dirty="0" err="1">
                <a:solidFill>
                  <a:srgbClr val="202124"/>
                </a:solidFill>
                <a:latin typeface="inherit"/>
              </a:rPr>
              <a:t>authorities</a:t>
            </a:r>
            <a:r>
              <a:rPr lang="es-AR" altLang="es-AR" sz="1600" b="1" dirty="0"/>
              <a:t> </a:t>
            </a:r>
            <a:endParaRPr lang="es-ES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600" dirty="0" err="1"/>
              <a:t>Weekly</a:t>
            </a:r>
            <a:r>
              <a:rPr lang="es-ES" sz="1600" dirty="0"/>
              <a:t> </a:t>
            </a:r>
            <a:r>
              <a:rPr lang="es-ES" sz="1600" dirty="0" err="1"/>
              <a:t>Precipitation</a:t>
            </a:r>
            <a:r>
              <a:rPr lang="es-ES" sz="1600" dirty="0"/>
              <a:t> </a:t>
            </a:r>
            <a:r>
              <a:rPr lang="es-ES" sz="1600" dirty="0" err="1"/>
              <a:t>perspective</a:t>
            </a:r>
            <a:r>
              <a:rPr lang="es-ES" sz="1600" dirty="0"/>
              <a:t> (w1 to w4)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3 </a:t>
            </a:r>
            <a:r>
              <a:rPr lang="es-ES" sz="1600" dirty="0" err="1"/>
              <a:t>month</a:t>
            </a:r>
            <a:r>
              <a:rPr lang="es-ES" sz="1600" dirty="0"/>
              <a:t> </a:t>
            </a:r>
            <a:r>
              <a:rPr lang="es-ES" sz="1600" dirty="0" err="1"/>
              <a:t>precipitations</a:t>
            </a:r>
            <a:r>
              <a:rPr lang="es-ES" sz="1600" dirty="0"/>
              <a:t> </a:t>
            </a:r>
            <a:r>
              <a:rPr lang="es-ES" sz="1600" dirty="0" err="1"/>
              <a:t>perspective</a:t>
            </a:r>
            <a:r>
              <a:rPr lang="es-ES" sz="1600" dirty="0"/>
              <a:t> </a:t>
            </a:r>
          </a:p>
          <a:p>
            <a:r>
              <a:rPr lang="es-ES" sz="1600" dirty="0" err="1"/>
              <a:t>Adapted</a:t>
            </a:r>
            <a:r>
              <a:rPr lang="es-ES" sz="1600" dirty="0"/>
              <a:t> to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basin</a:t>
            </a:r>
            <a:r>
              <a:rPr lang="es-ES" sz="1600" dirty="0"/>
              <a:t> </a:t>
            </a:r>
            <a:r>
              <a:rPr lang="es-ES" sz="1600" dirty="0" err="1"/>
              <a:t>domain</a:t>
            </a:r>
            <a:endParaRPr lang="es-AR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t="30731"/>
          <a:stretch/>
        </p:blipFill>
        <p:spPr>
          <a:xfrm>
            <a:off x="268941" y="3311923"/>
            <a:ext cx="3333646" cy="11897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5983" y="2958065"/>
            <a:ext cx="143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Week1 EGFS</a:t>
            </a:r>
            <a:endParaRPr lang="es-AR" dirty="0"/>
          </a:p>
        </p:txBody>
      </p:sp>
      <p:sp>
        <p:nvSpPr>
          <p:cNvPr id="6" name="CuadroTexto 5"/>
          <p:cNvSpPr txBox="1"/>
          <p:nvPr/>
        </p:nvSpPr>
        <p:spPr>
          <a:xfrm>
            <a:off x="2071299" y="2988757"/>
            <a:ext cx="204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Week</a:t>
            </a:r>
            <a:r>
              <a:rPr lang="es-ES" dirty="0"/>
              <a:t> 2 EGFS</a:t>
            </a:r>
            <a:endParaRPr lang="es-AR" dirty="0"/>
          </a:p>
          <a:p>
            <a:endParaRPr lang="es-AR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/>
          <a:srcRect t="6918"/>
          <a:stretch/>
        </p:blipFill>
        <p:spPr>
          <a:xfrm>
            <a:off x="3803024" y="3081932"/>
            <a:ext cx="3135960" cy="170347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92818" y="4455556"/>
            <a:ext cx="341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Basin</a:t>
            </a:r>
            <a:r>
              <a:rPr lang="es-ES" dirty="0"/>
              <a:t> </a:t>
            </a:r>
            <a:r>
              <a:rPr lang="es-ES" dirty="0" err="1"/>
              <a:t>weekly</a:t>
            </a:r>
            <a:r>
              <a:rPr lang="es-ES" dirty="0"/>
              <a:t> </a:t>
            </a:r>
            <a:r>
              <a:rPr lang="es-ES" dirty="0" err="1"/>
              <a:t>areal</a:t>
            </a:r>
            <a:r>
              <a:rPr lang="es-ES" dirty="0"/>
              <a:t> </a:t>
            </a:r>
            <a:r>
              <a:rPr lang="es-ES" dirty="0" err="1"/>
              <a:t>Precipitation</a:t>
            </a:r>
            <a:r>
              <a:rPr lang="es-ES" dirty="0"/>
              <a:t> </a:t>
            </a:r>
            <a:endParaRPr lang="es-AR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940824" y="2777511"/>
            <a:ext cx="167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Week</a:t>
            </a:r>
            <a:r>
              <a:rPr lang="es-ES" dirty="0"/>
              <a:t> 3 CFS</a:t>
            </a:r>
            <a:endParaRPr lang="es-AR" dirty="0"/>
          </a:p>
        </p:txBody>
      </p:sp>
      <p:sp>
        <p:nvSpPr>
          <p:cNvPr id="37" name="CuadroTexto 36"/>
          <p:cNvSpPr txBox="1"/>
          <p:nvPr/>
        </p:nvSpPr>
        <p:spPr>
          <a:xfrm>
            <a:off x="5468801" y="2773399"/>
            <a:ext cx="155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Week</a:t>
            </a:r>
            <a:r>
              <a:rPr lang="es-ES" dirty="0"/>
              <a:t> 4 CFS</a:t>
            </a:r>
            <a:endParaRPr lang="es-AR" dirty="0"/>
          </a:p>
        </p:txBody>
      </p:sp>
      <p:sp>
        <p:nvSpPr>
          <p:cNvPr id="38" name="CuadroTexto 37"/>
          <p:cNvSpPr txBox="1"/>
          <p:nvPr/>
        </p:nvSpPr>
        <p:spPr>
          <a:xfrm>
            <a:off x="5164034" y="597024"/>
            <a:ext cx="369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3 </a:t>
            </a:r>
            <a:r>
              <a:rPr lang="es-ES" dirty="0" err="1"/>
              <a:t>month</a:t>
            </a:r>
            <a:r>
              <a:rPr lang="es-AR" dirty="0">
                <a:sym typeface="Calibri"/>
              </a:rPr>
              <a:t>Total </a:t>
            </a:r>
            <a:r>
              <a:rPr lang="es-AR" dirty="0" err="1">
                <a:sym typeface="Calibri"/>
              </a:rPr>
              <a:t>precipitation</a:t>
            </a:r>
            <a:r>
              <a:rPr lang="es-AR" dirty="0">
                <a:sym typeface="Calibri"/>
              </a:rPr>
              <a:t> </a:t>
            </a:r>
            <a:r>
              <a:rPr lang="es-AR" dirty="0" err="1">
                <a:sym typeface="Calibri"/>
              </a:rPr>
              <a:t>anomaly</a:t>
            </a:r>
            <a:endParaRPr lang="es-AR" dirty="0">
              <a:sym typeface="Calibri"/>
            </a:endParaRPr>
          </a:p>
          <a:p>
            <a:endParaRPr lang="es-AR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Google Shape;171;p33"/>
          <p:cNvSpPr txBox="1"/>
          <p:nvPr/>
        </p:nvSpPr>
        <p:spPr>
          <a:xfrm>
            <a:off x="-36517" y="76485"/>
            <a:ext cx="7820625" cy="6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AR" altLang="es-AR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</a:rPr>
              <a:t>SOME OF OUR USERS, NEEDS AND SERVICES </a:t>
            </a:r>
          </a:p>
        </p:txBody>
      </p:sp>
    </p:spTree>
    <p:extLst>
      <p:ext uri="{BB962C8B-B14F-4D97-AF65-F5344CB8AC3E}">
        <p14:creationId xmlns:p14="http://schemas.microsoft.com/office/powerpoint/2010/main" val="411137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7">
            <a:extLst>
              <a:ext uri="{FF2B5EF4-FFF2-40B4-BE49-F238E27FC236}">
                <a16:creationId xmlns:a16="http://schemas.microsoft.com/office/drawing/2014/main" id="{9FE31692-B184-D27A-1649-41CAA581F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257" y="571541"/>
            <a:ext cx="1285875" cy="825870"/>
          </a:xfrm>
          <a:prstGeom prst="rect">
            <a:avLst/>
          </a:prstGeom>
        </p:spPr>
      </p:pic>
      <p:pic>
        <p:nvPicPr>
          <p:cNvPr id="24" name="Imagen 24">
            <a:extLst>
              <a:ext uri="{FF2B5EF4-FFF2-40B4-BE49-F238E27FC236}">
                <a16:creationId xmlns:a16="http://schemas.microsoft.com/office/drawing/2014/main" id="{B732ACB3-67DD-938A-BB85-BFF62A459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261" y="1106859"/>
            <a:ext cx="1977798" cy="99643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BF4EB08-6FE0-B224-DD0C-18806449AF96}"/>
              </a:ext>
            </a:extLst>
          </p:cNvPr>
          <p:cNvSpPr txBox="1"/>
          <p:nvPr/>
        </p:nvSpPr>
        <p:spPr>
          <a:xfrm>
            <a:off x="268941" y="1026076"/>
            <a:ext cx="3255976" cy="1077218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AGRICULTURAL MINISTRY </a:t>
            </a:r>
            <a:r>
              <a:rPr lang="es-AR" altLang="es-AR" sz="1600" b="1" dirty="0">
                <a:solidFill>
                  <a:schemeClr val="accent2">
                    <a:lumMod val="50000"/>
                  </a:schemeClr>
                </a:solidFill>
              </a:rPr>
              <a:t>EMERGENCY REQUESTS APROVED BY GOVERNMENT  2004-2017</a:t>
            </a:r>
            <a:b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</a:br>
            <a:endParaRPr lang="es-ES" sz="1600" dirty="0">
              <a:latin typeface="Calibri"/>
              <a:cs typeface="Calibri"/>
            </a:endParaRP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C045EE6C-290A-0F67-D740-99E6B5D9A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671" y="1153081"/>
            <a:ext cx="1404939" cy="682107"/>
          </a:xfrm>
          <a:prstGeom prst="rect">
            <a:avLst/>
          </a:prstGeom>
        </p:spPr>
      </p:pic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42469558-783A-43F3-9723-C76248D8625E}"/>
              </a:ext>
            </a:extLst>
          </p:cNvPr>
          <p:cNvSpPr/>
          <p:nvPr/>
        </p:nvSpPr>
        <p:spPr>
          <a:xfrm>
            <a:off x="334948" y="970060"/>
            <a:ext cx="8809052" cy="383252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/>
          <p:cNvSpPr txBox="1"/>
          <p:nvPr/>
        </p:nvSpPr>
        <p:spPr>
          <a:xfrm>
            <a:off x="447410" y="1869918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DROUGHT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957966" y="1856213"/>
            <a:ext cx="95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FLOOD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216225" y="1863196"/>
            <a:ext cx="128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FROST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1757111" y="2128082"/>
            <a:ext cx="1327995" cy="2531117"/>
            <a:chOff x="1584945" y="640340"/>
            <a:chExt cx="1327995" cy="2531117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" t="14798" r="35532" b="1523"/>
            <a:stretch/>
          </p:blipFill>
          <p:spPr>
            <a:xfrm>
              <a:off x="1584945" y="640340"/>
              <a:ext cx="1327995" cy="2531117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62193" r="10032" b="15025"/>
            <a:stretch/>
          </p:blipFill>
          <p:spPr>
            <a:xfrm>
              <a:off x="2185452" y="2143372"/>
              <a:ext cx="636105" cy="689113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3168458" y="2159310"/>
            <a:ext cx="1408160" cy="2519948"/>
            <a:chOff x="2745602" y="1484077"/>
            <a:chExt cx="1408160" cy="2519948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4" t="9458" r="23379" b="1780"/>
            <a:stretch/>
          </p:blipFill>
          <p:spPr>
            <a:xfrm>
              <a:off x="2745602" y="1484077"/>
              <a:ext cx="1408160" cy="2519948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6" t="54976" r="9519" b="19350"/>
            <a:stretch/>
          </p:blipFill>
          <p:spPr>
            <a:xfrm>
              <a:off x="3410602" y="2916303"/>
              <a:ext cx="371061" cy="728871"/>
            </a:xfrm>
            <a:prstGeom prst="rect">
              <a:avLst/>
            </a:prstGeom>
          </p:spPr>
        </p:pic>
      </p:grpSp>
      <p:pic>
        <p:nvPicPr>
          <p:cNvPr id="46" name="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8020" r="17925" b="6138"/>
          <a:stretch/>
        </p:blipFill>
        <p:spPr>
          <a:xfrm>
            <a:off x="520237" y="2151806"/>
            <a:ext cx="1340471" cy="2507393"/>
          </a:xfrm>
          <a:prstGeom prst="rect">
            <a:avLst/>
          </a:prstGeom>
        </p:spPr>
      </p:pic>
      <p:pic>
        <p:nvPicPr>
          <p:cNvPr id="47" name="14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4" t="576" r="-2714" b="92713"/>
          <a:stretch/>
        </p:blipFill>
        <p:spPr>
          <a:xfrm>
            <a:off x="3143013" y="1613987"/>
            <a:ext cx="895821" cy="361289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4796215" y="1856213"/>
            <a:ext cx="155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altLang="es-AR" sz="1200" b="1" dirty="0" err="1">
                <a:solidFill>
                  <a:schemeClr val="accent2">
                    <a:lumMod val="50000"/>
                  </a:schemeClr>
                </a:solidFill>
                <a:latin typeface="inherit"/>
              </a:rPr>
              <a:t>National</a:t>
            </a:r>
            <a:r>
              <a:rPr lang="es-AR" altLang="es-AR" sz="12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 </a:t>
            </a:r>
            <a:r>
              <a:rPr lang="es-AR" altLang="es-AR" sz="1200" b="1" dirty="0" err="1">
                <a:solidFill>
                  <a:schemeClr val="accent2">
                    <a:lumMod val="50000"/>
                  </a:schemeClr>
                </a:solidFill>
                <a:latin typeface="inherit"/>
              </a:rPr>
              <a:t>Drought</a:t>
            </a:r>
            <a:r>
              <a:rPr lang="es-AR" altLang="es-AR" sz="12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 </a:t>
            </a:r>
            <a:r>
              <a:rPr lang="es-AR" altLang="es-AR" sz="1200" b="1" dirty="0" err="1">
                <a:solidFill>
                  <a:schemeClr val="accent2">
                    <a:lumMod val="50000"/>
                  </a:schemeClr>
                </a:solidFill>
                <a:latin typeface="inherit"/>
              </a:rPr>
              <a:t>Board</a:t>
            </a:r>
            <a:r>
              <a:rPr lang="es-AR" altLang="es-AR" sz="1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AR" altLang="es-AR" sz="105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es-AR" sz="1200" b="1" dirty="0"/>
              <a:t>Status to SEP-2021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1"/>
          <a:srcRect t="7532"/>
          <a:stretch/>
        </p:blipFill>
        <p:spPr>
          <a:xfrm>
            <a:off x="6602843" y="2458011"/>
            <a:ext cx="1937370" cy="226705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12"/>
          <a:srcRect l="20235" t="25538" r="56353" b="14231"/>
          <a:stretch/>
        </p:blipFill>
        <p:spPr>
          <a:xfrm>
            <a:off x="4783292" y="2488758"/>
            <a:ext cx="1640612" cy="196069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67687" y="2084244"/>
            <a:ext cx="203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2">
                    <a:lumMod val="50000"/>
                  </a:schemeClr>
                </a:solidFill>
              </a:rPr>
              <a:t>CP </a:t>
            </a:r>
            <a:r>
              <a:rPr lang="es-ES" sz="1200" b="1" dirty="0" err="1">
                <a:solidFill>
                  <a:schemeClr val="accent2">
                    <a:lumMod val="50000"/>
                  </a:schemeClr>
                </a:solidFill>
              </a:rPr>
              <a:t>Consensus</a:t>
            </a:r>
            <a:r>
              <a:rPr lang="es-ES" sz="1200" b="1" dirty="0">
                <a:solidFill>
                  <a:schemeClr val="accent2">
                    <a:lumMod val="50000"/>
                  </a:schemeClr>
                </a:solidFill>
              </a:rPr>
              <a:t> 3-Month </a:t>
            </a:r>
            <a:r>
              <a:rPr lang="es-ES" sz="1200" b="1" dirty="0" err="1">
                <a:solidFill>
                  <a:schemeClr val="accent2">
                    <a:lumMod val="50000"/>
                  </a:schemeClr>
                </a:solidFill>
              </a:rPr>
              <a:t>Precipitation</a:t>
            </a:r>
            <a:r>
              <a:rPr lang="es-ES" sz="1200" b="1" dirty="0">
                <a:solidFill>
                  <a:schemeClr val="accent2">
                    <a:lumMod val="50000"/>
                  </a:schemeClr>
                </a:solidFill>
              </a:rPr>
              <a:t> -OND2021-</a:t>
            </a:r>
            <a:endParaRPr lang="es-AR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3"/>
          <a:srcRect l="67688" t="884" b="92574"/>
          <a:stretch/>
        </p:blipFill>
        <p:spPr>
          <a:xfrm>
            <a:off x="4663273" y="4516108"/>
            <a:ext cx="1760631" cy="16315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Google Shape;171;p33"/>
          <p:cNvSpPr txBox="1"/>
          <p:nvPr/>
        </p:nvSpPr>
        <p:spPr>
          <a:xfrm>
            <a:off x="-36517" y="76485"/>
            <a:ext cx="7820625" cy="6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AR" altLang="es-AR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</a:rPr>
              <a:t>SOME OF OUR USERS, NEEDS AND SERVICES </a:t>
            </a:r>
          </a:p>
        </p:txBody>
      </p:sp>
    </p:spTree>
    <p:extLst>
      <p:ext uri="{BB962C8B-B14F-4D97-AF65-F5344CB8AC3E}">
        <p14:creationId xmlns:p14="http://schemas.microsoft.com/office/powerpoint/2010/main" val="3263950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01" y="630090"/>
            <a:ext cx="8763280" cy="401149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5260" y="199785"/>
            <a:ext cx="311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THE LAST DROUGHT REPORT </a:t>
            </a:r>
            <a:endParaRPr lang="es-A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5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Challenges</a:t>
            </a:r>
            <a:r>
              <a:rPr lang="es-ES" dirty="0"/>
              <a:t> </a:t>
            </a:r>
            <a:endParaRPr lang="es-AR" dirty="0"/>
          </a:p>
        </p:txBody>
      </p:sp>
      <p:sp useBgFill="1"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4862" y="1544490"/>
            <a:ext cx="7886700" cy="2803923"/>
          </a:xfrm>
        </p:spPr>
        <p:txBody>
          <a:bodyPr>
            <a:normAutofit/>
          </a:bodyPr>
          <a:lstStyle/>
          <a:p>
            <a:r>
              <a:rPr lang="en-US" altLang="es-AR" dirty="0">
                <a:solidFill>
                  <a:srgbClr val="202124"/>
                </a:solidFill>
                <a:latin typeface="inherit"/>
              </a:rPr>
              <a:t>Incorporate the CPM in sectoral models (e.g.: crop models, hydrological Models).</a:t>
            </a:r>
          </a:p>
          <a:p>
            <a:r>
              <a:rPr lang="en-US" altLang="es-AR" dirty="0">
                <a:solidFill>
                  <a:srgbClr val="202124"/>
                </a:solidFill>
                <a:latin typeface="inherit"/>
              </a:rPr>
              <a:t>Extent Climatic Outlook from 6 months to a year or more.</a:t>
            </a:r>
          </a:p>
          <a:p>
            <a:r>
              <a:rPr lang="en-US" altLang="es-AR">
                <a:solidFill>
                  <a:srgbClr val="202124"/>
                </a:solidFill>
                <a:latin typeface="inherit"/>
              </a:rPr>
              <a:t>Improve </a:t>
            </a:r>
            <a:r>
              <a:rPr lang="en-US" altLang="es-AR" dirty="0">
                <a:solidFill>
                  <a:srgbClr val="202124"/>
                </a:solidFill>
                <a:latin typeface="inherit"/>
              </a:rPr>
              <a:t>in the communication/ interpretation of forecasts (from 6 months to a year or more).</a:t>
            </a:r>
          </a:p>
          <a:p>
            <a:r>
              <a:rPr lang="en-US" altLang="es-AR" dirty="0">
                <a:solidFill>
                  <a:srgbClr val="202124"/>
                </a:solidFill>
                <a:latin typeface="inherit"/>
              </a:rPr>
              <a:t>Expand or deepen the provision of climate services to other sectors where Climate Model prediction plays an important role (Demands of energy, Tourism, Industry, Retail, among others)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60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962" y="1842645"/>
            <a:ext cx="7886700" cy="994172"/>
          </a:xfrm>
        </p:spPr>
        <p:txBody>
          <a:bodyPr/>
          <a:lstStyle/>
          <a:p>
            <a:pPr algn="ctr"/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!!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9285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63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 rot="19141480">
            <a:off x="2275261" y="2590974"/>
            <a:ext cx="2457450" cy="1522809"/>
          </a:xfrm>
          <a:prstGeom prst="ellipse">
            <a:avLst/>
          </a:prstGeom>
          <a:solidFill>
            <a:srgbClr val="7030A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0446530">
            <a:off x="1981200" y="1562274"/>
            <a:ext cx="2457450" cy="1522809"/>
          </a:xfrm>
          <a:prstGeom prst="ellipse">
            <a:avLst/>
          </a:prstGeom>
          <a:solidFill>
            <a:srgbClr val="FF5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20326991">
            <a:off x="3236119" y="865585"/>
            <a:ext cx="2336006" cy="1744265"/>
          </a:xfrm>
          <a:prstGeom prst="ellipse">
            <a:avLst/>
          </a:prstGeom>
          <a:solidFill>
            <a:srgbClr val="CCFF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78981" y="1664494"/>
            <a:ext cx="2686050" cy="2603897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625362">
            <a:off x="4797029" y="1358504"/>
            <a:ext cx="2012156" cy="274320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16391" name="Picture 2" descr="http://gfcs.wmo.int/sites/default/files/styles/thumbnail/public/partners-logos/Food%20and%20Agriculture%20Organization%20%28FAO%29.png?itok=PvVrHG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47" y="3389710"/>
            <a:ext cx="585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AutoShape 8" descr="data:image/jpeg;base64,/9j/4AAQSkZJRgABAQAAAQABAAD/2wCEAAkGBxQPEhUUEhIQFRUXFRUUFRAVGBUUEhUVFRUWFhQVFRgaHSghGBwlHRQVITIhJisrMC4uGB8zODMsNygxLi8BCgoKDg0OGRAQGiwkICY0LSwvLCwsLCwsLCwwLCwsLDQsLCwsLCwsLC0sLDYsLCwsLCwsLCw0LCwsLCwsLCwsN//AABEIAGkBPwMBIgACEQEDEQH/xAAcAAEAAgMBAQEAAAAAAAAAAAAABQYBBAcDAgj/xABCEAABAwIDBAgBCAcJAQAAAAABAAIDBBEFEiEGEzFBByIyUWFxgZGhFCMzQlJicrFEU2OCkrLBNDVDc3SzwtHwFf/EABkBAQADAQEAAAAAAAAAAAAAAAABAgMEBf/EACgRAAICAQMDAwQDAAAAAAAAAAABAhEDEiExBEGBImFxMkJR0RQz8P/aAAwDAQACEQMRAD8A7iiIgCIiAIiIAiIgCIiAIiIAiIgCIiAIiIAiIgCIiAIiIAiIgCIiAIiIAiIgCIiAIiIAiIgCIiAIiIAiIgCIiAIiIAiIgCIiAIiIAiwvl8gbqSAO8mwQH2igavbCii0fV09+Ya4PI8w29loP6RsPB+nJ8Qx9vyV1jm+zM3lgu6LaiqsPSHh7v0gN/E14/opnD8cp6j6GogkPMMe0keYvceqhwkuUSskXw0SKLCKpcyiIgCIiAIiIAiIgCIiAIiIAiIgCIiAIiIAiIgCIiAIiIAiIgCIiAJdYJVf2i2wpaAWlkvJa4hZ1pD3XH1R4mymMXJ0ispKKtlguoHaDa+kodJZWl/6pnWk9QOHrZcp2j6SKqqu2I7iPhZhvIR95/L0t6qmE3uSSSdSTqSeZJ5rtx9E3vPY4cvXLiCOhY50qzyG1LGyFv239eU/8W/FUnEsVmqTeeaSTwc45R6cAt7Bdkaus+igeG/rX/Nx+7u16XV9wjojYLGqncT9iIBo8i51z7ALocsGHj9nNpz5uf0cntZZaCeFz5ar9D0GxNDBbJTRkj6z7yO93XKmIqKNvZjjb5NaP6LJ9elwjVdA+7PzEYnfZd7FfANiCNCNQeBB8F+pTC08WtPoFo1mA004tJTwO82N/6ULr/wAxJfQPtI4ns/0gVdIQC/fR845CSbfdfxB87hdj2Y2jhxCPeRO1Gj4z22HuI7u48Cqrj3RVBIC6le6F/wBgkviJ7tes30PoueU76rBKsFzSx47TfqTR36wBHEHkeRSUceZPRsyYyy4Gte6P0OFlaODYnHVQsmiN2PFx4d4PcQbhby4GqPRTTVoIiKCQiIgCIiAIiIAiIgCIiAIiIAiIgCwSsogPOKUOFwQR3+XG/ivRaFVSOBzwuDXc2nWN/wCIcj94a997WWm/aBsOlSx8B+24F0B8RK0WH72Uqa/BXVXJNotWnr4pACyWNwPAtc0j4Fe5maPrN9wopk2j6S6jq7HaaD6WogZ+J7QfQX1VVxPpTo4r7reTH7rSxvu+35K8cc5cIpLLCPLL3dQO0G19LQaSygv5Qs60h9Bw9bLleK9INdXEsgBjadMkIL5D5u4+wHqtbDOj6vqTmdFugdTJM6zj3nLq4nzAXTHplHfI6OWXVOW2ONm5tJ0mVNTdsHzEfC41lPm7g3091TaeCSd9mNkleT9UF7yT3811zBuiinZY1D5Jj9gExx/A5j7q84dhkNM3LDFHGO5oA91p/Jx41WNGf8XLkd5GcewLouqZ7OnLYG/ZNny+wNh7rouA7B0dHZzY94/9bLZ7v3RbK30CtFkXLk6ic+WdWPpscOEYDVmyLKxOgwsoiAIl0QGCofajZ6LEITFKNdSyQdpjuRH9RzUysEKU2naIlFSVM5T0aV0lBVy4dUaZiXMvwzga5fBzRf0XVgVQOlTCCGx10ItNTuaSRzYHAi/kfgSrphVc2phjmb2XsDx6jgtcz1JTXfn5MMNxbxvtx8G4iJdYnQEREAREQBERAEREAREQBEuiAIiIAiIgC+HtvoQLdy+0QFfr9jaKc5n00YceL2ZonnzdGQSoqfo0o3/WqwO4TEjy6wKulksrrJNcMzeKD5SKLH0U0IP6QfAvA/JoUjSdHuHxaima4/tHPkHs5xHwVpsil5cj+5kLBjX2o16WhjhFo42MHc1oaPgtgIsrM0quAiIhIREQGtXwOkYWtkfGeUjMuYfxAj4KpdGlZUVUDpqiokkO8fGGFsTWANtr1WAk+vNXRyo/RI61JIz6zKmVrh3Hqmy0j9EvBjL+yPkkMfgqBU0wjqp2RyyOZIwCEhobG54yFzCRq3nfirDLAXMLd49ptbeDJnHjq0i/oovGH3qqNg455ZLfdbE5pPvI1TZVZPZFordlBwbaSWmrJKWte58bpSynqnBjesMt43ZABfrDjz8CpnbQTtYx8FRLEd7DGWtEbmkSSBhNnMJzdbvtoF4NwaKvirIZRoaqSzh2mODI7OHiFXYcaljyUFafn46mkMUutp4xUR2IPf8A+5Lak3cfJhbjGnw+GdJpYixoaXueQO27LmPicoA9gvdYWVznUjXrqZszHxvF2vaWOHeHCx/NU7oundHFNSSdulmczzY7Vp983pZXghc6x2sGFYqZyPm6mmfcDnNCLgeZ6v8AEtcfqTiY5fTJT8EhQbTOdi0lO4ncujyQ30BkiJ3haeepcP3VsY3QmevgjZLUNG7fLO1ksjGuYC1kTbA9W5zatseqVDbXYQ+ko6Wpb9NSvbLI7m7eODp7+bjr6qy7LzNqpJ6turZCyOI/soh8PnHyeytJJLVH48lItt6JfPgn422AHdpxJPudSq3t9VStpnR0999IHBltCGsaXyOHdo23mQrKqnmmqa2WWHc5KcfJm7zN9I4NkmLcvgY2+izx82+xtk+ml3JXZLFxW0kMwNy5ozfjb1Xj3BW9isb3wytj7ZjeGcusWkN+NlSuj7NRVVVQyZR1vlEQbfLleAHBl9bCzdPNX8FMkdMtuBjeqO/JzvarCXYfhxeyoqzMwRjeGaQi5IDrNva3Hkpd2zjnsp5YpqjO2Snlc180j2PYHsMoLXEjs3ssdKv92y+bP5wrHhR+Zi/y2fyhXcnoT+TNQWtr2R71EYe0tN7EEGxLTYixs4EEHxGqoezlAZqyuiknq3MhewRjfygta4EkEhwzet+Cv7lz7BcNFRiOI3lqI8r4voZHR3u09q3Hgox8Mtl5j/uxZ8Bw50Ek9pnyxEsyB7zI6N7c4lZc627B9V57aQk0c7w+Vj4opZGPje9hDmMLhcNIDhpwNwtjAKEUbTCZS8uklkaXuzSOa51ySTxIzC58QvnbD+wVf+mn/wBpyi/WiWvQys0WHvkwtlS2qqmT/JzNvTNI5hcG5rPY4luXTkFYNiMVfWUUU0os9wIdpa5a4tzW5XsD6qj1jalmEUrxIX0uSIVNO1oY8wGwc3edq1rg2txXScFkifDGafLuixu7y6AN5BXyL0+TPE/V4N4LKIsDpCIiAIiIAiIgCIiAIiIAiIgCIiAwVVZNlHRTvno6h8BlOaWLK2SF7vtZTqDx4HmrWsWUqTXBWUVLkicKwbdPdLLK+aZwy71wa0NZe+RjWgBovqeZUnM0kENNjyda9vG3NelkRuyUklRA4Dgb6R0pNQ6USvMj2uYwddwAu0t4CzRprwX3juz0VY6F79JIZY5WSDj1HtcWH7rsqmrJZTqd2RoVUAsoiqWMKIx7AI610Bk/wZmzN8S3XKfC9vZTCxZSm1uiGk1TNbEqJtRFJE/Vr2OYfJwtp7rxwPDW0kEcLCS2NgaCeJtxJ81IJZLdUKV2eFWxzmkMfkceD7B1vQqL2bwU0UZYZnSguc+72tD8z3FziS3jclTaxZL2oaVdlYxHZZ0tYyrbUvjkY3I1rWMy5Lk5XA9rtH4Kyxg8+K+7Ijk3yQopNtEDtXs+cQj3RndHGbZmta0uJBv2ncBw08Fv4TSPhjDHymTKA0OLWtdYC2ttCVvomp1Q0q7POZpLSGmxIsHWvY99uaquH7ISQTSzsrZQ+Y3kvHEWkjhpbSytyIpNcBwTabITDsFfHOZ5aiSZ2TdtDmsY1jb5nZQ0DUkC5PcF74/hrqqF0IlMYe0seQ0OcWuFiBfQcSpSyWTU7saFVEHgmA/Jqf5M+TfRBpYGva0dQ6Fpto4a2Xls1s5/88ubFM8wElzYH9bdk8cj+NvA3/NWGyxZTqe/uQscVXsAsoiqXCIiAIiIAiIgCIiAIiIAiIgCIiA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275160" y="-136922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6395" name="Picture 14" descr="http://gfcs.wmo.int/sites/default/files/styles/thumbnail/public/partners-logos/International%20Federation%20of%20Red%20Cross%20and%20Red%20Crescent%20Societies.png?itok=gwNKFRJ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04" y="2142825"/>
            <a:ext cx="714375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http://www.inform-index.org/portals/0/InfoRM/PartnerLogos/UNISDR_new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75" y="2588119"/>
            <a:ext cx="847725" cy="28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AutoShape 20" descr="data:image/jpeg;base64,/9j/4AAQSkZJRgABAQAAAQABAAD/2wCEAAkGBxQREhURExMWFhUXGRwbFxgYFx0dGxwgGhwgIBobHx4cHCggGhslIRggIjEkJSkrLi4uHB8zODMsNygtLi4BCgoKDg0OGxAQGywkICYvLzcsLDAsLCwuNzAsLywsNDQsLCwsLCwsLDQsLywsLCwsLywsLCwsLC8sLCwsLCwsLP/AABEIAOMA3gMBEQACEQEDEQH/xAAbAAADAQEBAQEAAAAAAAAAAAAABQYEAwcCAf/EAEoQAAIBAgMEBgYGBwUHBQEAAAECAwARBBIhBQYxQRMiUWFxgQcUMpGhsSM0QlJysjNic4KSwcIVJFOisxY1Q2PR0uGDhJPw8VT/xAAaAQADAQEBAQAAAAAAAAAAAAAAAwQFAgEG/8QAOREAAQMCAgYJBAICAgMBAQAAAQACAwQRITESQVFxgbEFEzIzYZHB0fAUIqHhI/FCUjSCJGKiknL/2gAMAwEAAhEDEQA/APcaEIoQihCKEIoQihCKEIoQihCKEIoQihCKELzb0i4pziBFc5FQELfS5Jue86AeVbFAwCPS13WJ0i9xl0dVlQ+jzEu+FIck5JCqkm+mVTbyLGpK9obLhrCs6Oe50RvqPsqioleihCKEIoQihCKEIoQihCKEIoQihCKEIoQihCKEIoQihCKEIoQihCKEJa+24ulECEyS81TXLbiWPBQO837qcIH6OmcB4+iQahmn1YxOweuxMqSnooQlGK3ihVjGmaaQcUhXOR4kdVfM1Q2meRc4DacFM6qjB0W/cdgx/Q4rl63jZPYw8UQ7ZZCx/hjH9Ve6EDc3E7h7+y806h2TQN59B7qQ9IEDCSF5Cpdo7NlBC3VjqAdftVoULgWuDcrrN6QaQ5pdnbl/ae7rQYhcHCcOYusXZxIG161hYqdNB2Gpal0Zmdp31WtbYq6Vsogb1dtd732+CZHauJj/AE2EYj70Dh/8pyt7r0nqondh/nh+cQnddKzts/8Ayb/jArbs7bEOIuI5AWHFTcOPFTYj3UuSF8faHt5psc8cnZPDX5ZrfSk5c8RKUUsFLW5La58LkXNetFzZeONheyy7M2tDiReJw1uI4MPFTqK7khfGfuCXFMyUXYfm5bqWmooQihCKEIoQihCKEIoQihCKEIoQihCKEIoQubTqGCX6xBIHOw4nw1A8xXuibXXmkL21qF313qOZsPA1gNJHB1vzUHkBzPl46dHSCwe8bgsmtrDcxsO8p1uPsX1eDOwtJJqe1V+yvd2nvPdU9ZP1j7DIKmhp+qjucynG1Npx4dM7k6myqouzHkqjmanjidIbN+b1TLM2IXd+zuStdnzYvrYkmOI8MOjWJH/Mcan8K2FO6xkWEeJ/2PoPUpHVSTYy4D/Uep9AnOGw0cKZUVUQcgAAO/8A81O5znm5NyqmsawWaLBItpb64aK4RjK3YnD+I6W8L1VHQyuzw3+ykkr4m5G58PdSe920TiYsLOVClhMLA3tlcDj5VdSxdU57N3JZ1XKZWseRa+l+CvvE7WaDD4WPo4ZFMZYrKmb7Z4ai1eNhD5Hm5GOo21Lp8xZFG2wItrF9af7B30ifLFIghOgUj9H3Dlk+XfUs9C9v3NN+f7VdPXsdZrho8v0nu19lwTDNKACPZkByup5WcajWpopXswb5ZjyVU0Mb8X+eR80vOMmwek5M0H+MB10/aKOK/rDzFN0GTdjB2zUd3sk9ZJB3mLf9tY3j1CfxSBgGUggi4INwQeYNSkEGxVgIIuF57vts58LOuLhJQOdSv2X5+TDW3Mhr8a1aOQSs6t+NuX6WNXROik61mF+f7VNupvCMXGcwAlT21HPsYdx7OR8qjqafqnYZHJX0lT1zccxmnUEyuoZTcHgfn4EcLcqmIINiqmuDhcLpXi9RQhFCEUIRQhFCEUIRQhFCEUIRQhc8TOI0aRjZVBYnuAua9a0uIAXLnBoLjqUNsvakjQ4rGWJmlcRRKNSNOqFH6ocnvyk1pyRND2Rf4gXPzgsqKZxY+X/Imw/W66x4TZkGBtLi2zzcUgXrEHkW7T46fipjpZJ/tiwGs+3zyS2RR09nTYu1NGPn8tvVrNtMwYcTTizm1o11JZvZjHa3K/cTwrNbFpyaLMtvhtWm6bq49N+ezxOpJQJcPMuNxaq4cZSVufVrnQDtXWzMNb93Gn7JGdVFhb/6/ewKX74n9dML3/8An9bT6J1tLbSx5UjHTSuLpGhGo+8TwVP1jU8cBdcuwAzPzWqpagNsG4uOQHzAeKkt7dsMWTCzMQoAbEdHzJFxGt/sjTU9oJ4Wq6lhFjI3/rfms+rnNxE84f5W5BKN293mxb3sUhBOZv6VJHWbvtYe4VRUVAhbbNympqYzOvk35gmW/mEjiTCpDbIvSgWN+aE69t70mie55eXZ4eqdXxtYGNZlj6Km3ew0UmDgjkVHPRg5WAJsb62NRTue2ZxaSMVoU7GOha1wBwUfvru+uFZXjv0b3GU65SOVzxBHyNaFHUGUEOzCzK2mERBbkVyfGO+DSTOc8D9ETf2o3FwGB0YAjLYi1uNdBjWzFtsHC/ELkvc6AOvi024HbyVdsTeiN8J0kzLnTqsq2ux+zZO1uzhe/IVBNSuEuizI/M/BaUNY0w6T8xq5YeKzbOabBDppECYaRiWiFycPmPVb8J+0BoCdOddyaE/2tN3DX/t81bUuPTpxpOFmHV/r+tuzUme8+OWNFMsfSYaTqyW1K31Vh2g+NwcttaRTxlzvtNnDJPqpAxv3i7Tn8+arKUh2ecJImNwz9NhweuR7SqfaDDnYa8NCBcC16vMnWtMUgs7Vv8FniPqXCaI6Tde22u/zenWCx3q+0pMPf6Kezr2Bityf3iD52qZ8fWUwfrbhwVTJOrqizU7Eb/3iq6oFoooQihCKEIoQihCKEIoQihCKEIoQpLeXavSYXGZD1UdYvE5lz/my+VX08WjKy+sX52WdUz6UMmjqIHK/OyQYPbTYfCRQQreeQs1wLlMxKrYc3YDTuPeKqfAJJS9/ZHzyUjKgxwtYztG/D9p1uvumVcYjEnNLfMEJvY/eY/ab4DvPCapqwRoR5bfbwVNLREO6yXPZ7+KZbOHreIOJOsURKQDkSNHl79eqPA0mT+KPqxmcT6D1KfH/ADSGQ5DBvqfQLZt7aHRII0UPLKSkaHgdNS36ijU/+aXBHpG5NgMz81plRLoDRAu44Ae/gNaU7K2W+ziWsJY2W7sAA6so4DkUPIEi3zfLKKgWyOrZ/fNIhhdTG+YIx23HpsGpJ5dkrLiGKf3mZjncFrQRZtQGYavYWAUWuBqKpExZGL/aNX+x3DVvUroA+Q6P3O1/6jeczu161Rw7sqwHrEjTW4IOpEvYBGlhbxvUZqiD/GLeOZ8yrRSAj+Ql3hkPIet1P+kTCJEmGSNFRQZLKosNcvIc6roHucXlxvl6qPpFjWBgaLDH0TvAbIw8mDgbERpdYluzdVl0v7WhXj21M+aRsrhGdaqjgidC0yAYAZ4fnUo/enaUbBMPA7vHGSc7sWuToApOuVR8/M6FNE4Xe8WJ1BZ1VKwgRsJIGs4/AtGyIYlwE3TGxmJaEXsWMdguXQ367Wt48q4lc8zt0NWfH9LuEMFO7T15cP2lOzZ3wWIR5IjddSrrY2Olxfgew0+RomjIafJTxuMEgc5uWo+i9XwWLjxMQdLMjgggjyKkfC1Yb2OjdY4EL6Bj2SsuMQUo2XCEaTZ0ozR5c0Ob7UZNil+1Dp22tT5SXATtwOvft4qaJoaTTvxGrds4crKb2hsjEbNkM+HYtEPa52H3ZF5j9b5VYyaOpboSYH5l7KKSCSldpxm4+Z+/JZttbSWafC4qMZfYUr91o3uR4WYW7rV3DGWRvjd4/kfpcTStfIyRvh+D+1f4PaGaeaA+1HlYd6sL/A3HhlrKdHZjXjXzC12SXe5h1cimFKTkUIRQhFCEUIRQhFCEUIRQhccbNkjd/uqze4Xrpg0nALl7tFpK812SxfZuLTiwdHPablf+w1sS4VLD4Ec/dYcX3Usg13B5ey2ROmy4wzKHxki3seEangD/AONSRbgL0sh1U6wwYPz8/CYC2kbc4vP4Hzz3J7OZYMFZmJxOIYLc8c8unLhkXs+5UzdB82HZbyHuearcXxwWJ+93M+w5J/gcKsMaRLoqKAPIcake8vcXHWrI2BjQ0ZBKd316eSTGtwa6Qd0an2vF2BPhaqJ/42iIbzv/AEpqf+RxmOvBu4e5/Fl02/inYrhITaSUHM1r9HGNGcjtPAd57q5gYADI7Ifk7PddVD3EiJmZ/A1n0CxQwnZpsLthGOptdomOmY29pD8KaT9Tn2+f7Sw00uWLPyP1yWneHemLCHJYySfcBtbszHl8T3VxBSvlxyG32XdRWMhwzOz3UVj99MTIbgrGOWVRf+Jr/C1aLKKJueKy5K+V2Vh88VgTB4rFkHLNL2FrlfJm6o99N04YsLgJWhNMb2J+eOCZQbvRQN/fJlUhc3QIbu2tgL9pOlh7xakuqHPH8I4nJObTMjP8zv8AqMz88PNO5tmzMY58uScC8EQC5I0Qey97Elr2uPZLLwqYSsALL3brOsk7PmKqMMhIfazv8RhYAajvywyNl2TDw7STO6lWcN0baZoyuhQkWzD7QDX4ta1hXJc+mNhqz8fmWHguwyOqbcjPLwtq9cfFcdzcLLhJ3w82gkBaPUEMUIDEa6GxGhF7AcLV1VvZMwPZqz4riiY+GQxv15cE53qQoiYpR1sO2fTiUOki+am/7oqemN3GM5Ow46vyqasaLRKM2m/DX+Fi3nx0mFePFx9eJwFlTkeaMOw2uL/hBvpTKaNsoMbsCMil1UjoXCVuIOBHL5uU9tLZUbtDisL+hklRWT/DYsBa3IG/DkbW0IquOVwDo5O0AcdoUUkLSWyxdkkXGw3TBMYRtogcCOjPh0Yb8yilFn/h/n825J3Wf+d+PxfmrqsxayKEIoQihCKEIoQihCKEIoQsuOdTaJv+LmQfwkn4Cu2A9oalw8jsnX7LzvdDFjDPiVlHsR5mHa0TgAeOZrVr1TOtDC3WeYWLRv6pzw7UOR9ytO6mzGxMxx2IPVzi1+DuSAoH6qmwHeAORriqlEbOqjzt+F3SRGV/XSZX8z+lU7R+kxuGj5RrJKR36IvuzmoY/the7bYevotCT7p2N2An09V23qxBTCyZfaYBF8ZCFH5r+Vc0zQ6UXyGPliuqtxbCbZnAccEwweHEUaRr7KKFHgBalPcXOLjrTmNDGho1JPu2RJ02MY/pXIUnlHGSq+F7FvOqKj7dGIah+Tj+lNTfdpSnWcNwwHvxWbG7wrJiUw0ZuoLNIwIIIRSwUEH7wF/C3Ou2U5bGXu4cVw+pDpRG3jw1eea88wkbYqdVLdeV9WPax1Pl2VrOIiYSMgFjMDpXgHMlUOLxMeGgEmFjVW6V4+kdQ7nIPaGYWW55AWqRrXSSaMh1A2GAxVj3Nij0ohY3IucTgm+P3tMMCIc3TtBG4cgFSWGt7EWOh99Tso9N5P8AjciyofW6EYb/AJaIN1KPtrpMzyizqv0HR9QI9wc1tbnQXvyHhVwg0bBuWu+NwoDUady/P/G2FjtVNsffGMxvJiVHSoLXULdlZh1VBN/EcLKCTUctE4ODYzgVdDXtLS6QYjkdnqvvAxRwY5YoQckoWRQOCMqNmBB1W6Pe3IlRaxFePLpINJ+Yw34j1C9jDY6gNYMDjuNjfdgeScb19RIsRzglRif1WORx4Wb4VPTYks2g+eYVFX9rWyf6keRwP4KcYiEOrI3BgQfAixqdpINwqnNDgQUi2IqzbPWObgFMT35dGxS9+R6oN6qmJZOXM3jjipIAH0wa/ceGCmdjq+Axvq0uschAB5HX6Nx2ENYHs17BVktqiHTbmPhCgh0qefq35H4D89l+bsr020ZJz7KNK5PLW6qPc3wr2oOhThm2wRTDTqi86rn0XoeFmEiK44MoYeYvWQ5uiSCtlrg4AjWuteLpFCEUIRQhFCEUIRQhFCFI7/4pofVpk4pIT46cPAi486voWh+m06ws7pB5ZoOGopXtnZIxU8E0JIjxdg5H2SurX77Jw+8p7afDN1THNfm3L58wKnmh62Rr2ZPz4f15haH2gJsdBhIRaCBuA4Exg3PgLWHfc9lcCPQgdI/tO9Uwy6dQ2JnZb6JpjNpRwbQZpWIHq6BbKzcZGJ9kG3AUlkTnwAN/2PIJ75Wx1JLv9RqJ1nYs2394MPIIArsQJ42b6Nx1VJPNddQNBrXcFPI3SJGo6xr4rioqY36IB/yGo6sdiYYverDdG+WRs2U2+ikGttOKaUltJJpC4/I9051ZFomxPkfZITtqD1LD4XM/WWNZgqsCFteQ6r1hfQ5eRNVdRJ1zpMNdt+pR9fH1DIschfDVr1Y7MFPwYuLDYwSRXaFWsL3uVZbNoQDexNr91VljpIbOzPNRh7Ip9JvZB/C47RwL4WRWQ3S4aGUahgNVIPDMOY/lXUcglaQc9YXMkZhcCMtRTPbe0PWMFHJkCETsGCk5SSmYsAfZuTe3bc86RDH1cxF74eqfPL1kANrfd6XX3t/Y8snRSRqHCwRBlUguLLxK8ba8r15BMxt2uwxO7zXVRA92i5ov9o3+SmKtUC17JgjeVRK+ROLHKzXt9kBNbnt5a+B4lc5rSWi54eqZE1rngONhxPJWeK2phVxOGljd+qzh7rKdGRtest2N7dpsByFZzYpTG5rgNVstq03zRCVjmk674HYdueNlr3i3gw0uFmjV2LNGwUdHINbaalbDXtpcFPKyVriNe0e6ZU1MT4XNBzB1H2W3D71YbIt5GvYX+ik421+xS3Ukt8B+R7prayK2JPkfZYdlr0+CxipqGkxGTQj2rldDqONNkOhMwnUG3SYh1kEgGsutxSfC4n+0MI0ba4nDjPG3NgP56WPflNPc36eW47Ls/nzWp2P+ph0T2m4j581Fc5H9TwFv+Pi9T2hP/wAPvc9ldAddP/6t5/OS5J6in/8AZ/L5+Srjd0EYXD349FH+UVmT967eea1abuWX2DkmFKTkUIRQhFCEUIRQhFCEUISHe/AeswNEv6VR0iDty6EDxBI8SKqpZOreHHLIqSsi62MtGeYUnuftoxRYiI/ZjeWO/JlU5h56H+Ltq6rg03NcNZAPz5qWfR1Ggx7TqBI+fNa07hYdYlbFycGZYY/3mAJ95A8mriucXkRt3ngF3QNDAZXeAHE+6pvZ2j+PDfFJP+j1HnT7ncx+ldlU728j+0b2dWOKTlHPEx8M+U/mopcXFu0HldFXg1rtjm87eq4b7ba9XhyL7ct1XTQAWzE+RAt391dUcHWPucguK2o6plhmUk3S270hGH6OziARxsDe5jB7R1bg/Dwqmqp9Ead8L3PFTUdRpWjtjo2HBapNgwzYqWKZSC6JJEwNmFgEcdhsVBsb+1SxUPZE1zTkSDzC7NNG+ZzXjMAjkfnissuypMCjFnEkF0zRSBSshZjcIOIcCx5XN+NMEzZ3Cws7HEat/guDC6nabm7cMDrvs8fVL9u9EcAjQoEDYglkDl8rZCLG4upsB1eVNh0+vIeb/bna2v5ikT6H04LBb7sr31Hy3L83nwkiNHiUYWWOJSUbroculwNQDyNe0z2kGM7TuK9qmOa4SN1AZZhY9qN6xh1xRAEofopSBbP1cyvYaA6WPbTIx1chj1WuPDwSZT1kYl13sfHYfRdd2t38TMVniKxhWGV2PGxN7AA3ta1jYHUdtc1FREz7HY+C6pqaV9nsw8VaYhGOKwcTPnZFklc2A+zkFgOAu5t4cTWc0jqnuAsDYDn6LUcCZY2k3IuT5W9Vp3vky4OftZcg7y5Cgf5q4pReZvzLFd1htA7xFvPBNYUyqF7AB7qQTc3VAFhZIN38UseGmxDHqtPM9/GQgfKqp2l0jWDOw5KOmeGxOectJ3Mqcw+FOD2qqjRHJy/hkB08mFv3RVjn9dSk6xzH6UTWGGrAGR5H9pbiM20sblT2Scq24LGvPu018WtTm2pobnP1SHXqp7DL0HzzK9SwrqVGT2RdR+6SpHvFYjgQcVvtIIwXWuV0ihCKEIoQihCKEIoQihClt95pIDBi4+MbMrDkQ4Gh7upbxIq6ja1+lG7X6LPrnOj0ZW6vX+ki25g0xER2hhdDZunj5i6kMbdtib9o18aYXujd1MvA/PmpSTsbKzr4v+w5/vbnv+t7pfV8LhMOvEASG3ao/mzE+VFKOsle87vP9L2sd1ULGDVj5ftVG3/o5sLiOSyGNvCUWBPcGC++oYPuY9nhfy/V1fUfa9knjY8f3ZQe09vYxkMM56rZgwKAXuSONtMrKbWtw1vWpHTwh2kzn84rJlqJy3Qk131fMtXqsm2Nty4rJ0pXqAhbC3G1ydTcmwpkUDIr6OtLmqHzW0tS57CxPRYiGS9gHW57ibN8Ca9mbpRuHgvIH6ErXeK9K3tVViXEBwksTXiNr5idDHYakONLDx5VjUty7QtcHP34LbqwA0SXsRl7cVj2DIMVM005tNGSEw5uOiH3rH2mP3vCmTjqmaLOyc3bfmxLpyJZC+TtDJuz3vtWTfLaODYdC5ZmV87LDYXYKVszEW4Gxtc6CmUkcw+4bNfngPgS62WnP2OxN74eWJ+FT2M2lNjvooILL1cwQZicosudzYWA4XsKrZEyD7nu8/QKJ80lR9rG4eHhtK+Npx9Dhhh1OciTPO63KK1sqR5uBPEnvr2M6cmmcMLAa968lHVxdWMcbuOoHK11b7lSkYNOkYaAnWwyrc5b9gtrryNZtYB1x0fhWrRE9QNL4NX4XTd4GZ5caRpJZIr/AOGl7HuzElvdXk/2NEQ1Z7z7ZL2m+9zpjrwG4e5xX7tw9LPh8MPvdNJ3LH7N+4uR7jXkP2MdJwG8/pE/3yMj8bncP3Zb9s43oIJZfuKSPH7I8zYUqFmm8N2p00nVxufsCmd4sKYNlJCeIEYbxuGb/NVtO/Tqi7eoamPq6MMPhdZNuZ8ThcFPGCZi3R6cSSCGPvjJvy1ruG0UsjHZZ/PNLn0pYo5G9rL5xC+MbOmy4TBEQ2KkH0jj7A7v5DzPIH1jXVT9N3ZGQ+fnyXkjm0kegztnM7PmrzVlsHCmHDxRniqDN42u3xJrPmfpyOcNq04GFkbWnUFvpSaihCKEIoQihCKEIoQihCybVwSzxPE/ssOPZzB8QRfyruOQseHBLljEjC12teX4WebZuJKsOGjr9mReRH8jyNx2ittzWVMdxw8CsFjn0stjx8R8y/tMt7JFxGIwrRm8ciIF85CCPEXsfCk0oMcbwcxfkn1ZEkkZbkbc1ZY4pixiMGTZlA/zKGR/Jvl31nM0oi2VacmjMHxa/lj5rNsfLioMkyXYl0lFh1HGji41XNcuD+tx4V3LeJ92nYRu1eyXDaaOzxjiD4HX55hQ+8m7cmEOb2o2YhSOIHFc3edfd31p09S2XDX8yWVU0rocdV/l0jVrajlVKlBV5uttRMXOHxLgzLpChFkGmrLrrIefZy7supidEy0Y+05nX/S1qWZs0l5D9wyGrePFVW0sCHBdVXplRhG9uspZSNDyGtQxyFuBOGFwtCSMOxA+6xsV5lg4Vgw8k7wh5ElEYSS+VeqSSVFsx0tY1tPJfIGNdYEXuN+1YTGiOJz3NuQbWOWWxbN8cZMsphzMkOVciqMqEZBmtYDMLk9tLpGMLNLM69ZzTa2SQP0bkN1DIZflT2HxLx3yOy3FjlJFx2G3EdxqtzWuzF1G1zm9k2TnYGbo2D3GFZ1E7L7VgNFOtxGbi5A4VPPbSFu3Y2+bdiogvokO7FxpH5q2q/2dt2JsO8+iRxFlPCwCcLW7Raw7wKypIHiQMzJ9VsR1LDGX5AX/AAvzd7DOc+KlFpJrEKfsIPYTxsbnvNE7gLRtyH5OsrynY43lfm78DUPfxXLbB9YxEWFHsqRNN4Kfo1P4m1t2LXUX8cbpNuA9fwvJv5JGxDIYnhkPPksm9uKWfCYlU16F0BPeCpb3A28Qa7pWlkrCdYPql1bxJC8N1EehSfAbbGF2dFYAys0nRA/Z6zAv4C5Hffxqh8HW1B2YX9lNHUCGmbbM3t5nFYtz9jtipunluY1bMzN9t73A79dT7udNq5hEzQbmfwEqjgMsmm7Ifk/M16dWKt1FCEUIRQhFCEUIRQhFCEUIX46ggg6g6GgGyCLqImmimZsDjTlljNopjoWB9kk8AxFrg6E99aQa9gE0ORzCyi5jyYZ8CMjy4/gpPidizYOaDpOtCsylXHDV1vf7p6o04dhOtUtnZMx2jgbHDgfNTPp5IXt0sQCMeI8kxxOPMO2GN+qxSNvB0S3uax8qS2PTo/M+RPonOlLK0+Nh5geqf7UBwk3ragmJ7LiFHK2iygd3A93hUkf8rOqOY7Pt7KyX+F/WjI9r39/Dct23MRB6uxms0TC1hqWv7IW3Fjyt40uFsnWDQz+Zps7o+rOnkfmHoo/D7NUOh2ijhWVVhcsABYmySstvpLW1OlaDpTY/TnePUX1LNbENIfUg+B9HEa/wrB9g4ZkMfQRhWsTlULqOBBFiD3is8VEodpaRutI00Jbo6IssgwGKg0hnWVOST3zDwkXU/vA131kT+22x2j29kvqpo+w642O9x6gpHvs8jYMmWFYm6VfZcPm6ra3AB7taqow0TWa6+Gyylri8wEvbY323WjeDDSI7PL9Lg5ModecPVC517LEXuO03HOuIHNcAG4PF7eOuy7qGPa4l+LDa/hqv6qE2lgzDK8TalGIv29h8xY+dakbw9ocNayZGGN5adSo9xBFH0+ImOVFULmYjLZvaUi92JsLCxqOt03aLGZq2g0G6Uj8gLeC04bDdEyzSROuB6QuqHirEALJItr9HpoCTbS/fw52kC1pBkta/oPFdtZoEPcCI73ts8SNnJWO1dqpBF0ntFrCNV1Ls3sqvbf5VnxRF7tHLb4LSlmbGzSz2eJ8EuiRsHhZsRIQZ2BeQ8s1rIg/VXRR59tOJE0rWN7IwG7aktBgidI7tHE79Q3alJ7Hmts7GFjcl115ktlHvuaulb/5DLbOSz4XWpZL7edl97M3YLKJ8a3RQooAUmzEam36oJJNvaJJ4V5JVAHQhFyfnHkvYqQkacxs0ef657lRbu44YmX6FMmGgGVBa2ZzztyAW+n6wJ14STx9U37jdzs9398lbTSda/wCwWY3Lf/XNU9RK5FCEUIRQhFCEUIRQhFCEUIRQhTO+W7nrSiSMDpkFrffX7t+R7PE9txZSVPVHRdkVDW0vWjSb2h+fmpReztvz4a8LjPGOq0MgOncL6r4cO6tKSnjl+4YHaFlx1MkX2HEbD8wX5vPtBJ5VxMVwSozKfaV0+YItY9xopo3Mb1bvgKKqVr3iRnwhXO1dvLBLF0msE6ceOUi2vepDC48+2syKnMjDo9ppWtNUiN7dLsuHzhisUuz1wcqTkNLhVByalvVy2pYL9pO/iBTBIZmFmTtfj++aSYhA8POLBl/68NnJVH0c8f2ZI3HcVYfI1F9zHbCFf9sjdoKUDZU+G+qyBo/8CUkqO5H9pfA3FUdcyTvRjtHqNam6mSLujh/qfQ5j8r6G8WTTEYeaE8zlMifxR3+IFefTaXYcD+D5Fe/VaPeNI4XHmLpPvrtOLE4JjDIHyut7X0vfjeqKOJ8cw0hbBTV0rJac6Bvinm0du4VC0EjgtbK0YVmOo4WUHkamjp5SA9o45KuSphaSxxx2Z/gKMx2wsRjcTJKkTIjEWaXqaBQt7e1ra/CtFk8cMYa43I2Y/pZj6eWeUvaLA7cPDeqfYW6EWHszkyuDcX9hT2qvbpxOunKopqx0mAwH581fBQsjxdifx5eqa7Y2lHAn0nWLdVYwLs5P2QvP5UiKJzz9urXsT5pmRt+7Xq1ngp7BYNMFH63idCt+hhDZhEH1yJfi55ngB3XNVveZndXHxOV7az4KNkbYG9bLwbna+oePzJZt4tpPJs1ZJNGnkFlHAKCSo79EBv2mu6eINqS1v+I+c1xUyudShzv8j++QSnZW3UwmGCKgkmZ+k19lNAFv942F7DhfiCKfLTumkuTYDDxKniqGwxWAu4m/gNixxLidpS2LFyOJOiIPAaD5mmHqqZmzmUoCaqfbPkPnmV6fsjZyYaJYU4LxPMk8Se81iyyGRxcVuwxCJgYFspaaihCKEIoQihCKEIoQihCKEIoQihCk9vYjDiTosdDof0cwB1HYSvWVhzAuDx0varoGyaOlCd4+YLOqHRaWjO3cf6xHJKzunhZtcNixf7pKt5WBDDzvT/rJWd4z0SPooZO6fyPstW3NiSnAKjgGTD8CuoZALac7hbadq99cQzsE5Iydz+c0yeneacA5t2ax/XJfvo72wXU4VzfKLx/h5r5XFu491eV8Nj1g15o6OnuOrOrLcnMuxGiYyYNxGTq0TC8LHwGsZ7191TicPGjKL+Ov98VSadzDpQm3hqPtw8kLvEI+riongP3iM0R8HXQfvWo+m0sYzpfg+Xsj6rRwlBb45jz97JthsWkozRurjtVgR8KQ5jmmzhZUte14u03SnfHAPPhyka3Yumndmsfde9PpJAyS7thU9ZGZItFu0c07AqZVLFj9sQQfpZUU9l+t5KNT7qayGR/ZBKVJPHH2nAJedp4jEaYaEov+NOCo8Vj9pu69hTeqjj7x1zsHqcuaT10smEbbDa70GZ42WrZmxUiYysxlmPtSv7Xgo4IvcKXJOXjRGDdg+YpkVO1h0ji7afmA3KA3gxz7QxYjj1UNkiHL9Z/O1/ACtWCNsEWk7efb5rWPUSOqJtFuWQ9/mpU+3d23nEUKusUEKABjqSbAXtoLADiSNSaihqWs0nEXcSr56R0miwGzWj58uln9j7Nw+s2I6Uj7Ia/+WPUeZp/XVMnYbb54pHUUkXbdfw/QVNu3iBKmeOLoYOEa2ALdrkDQDkO3U9lRVDdF1nG7tfsrqZ4e27W2bq905qdUooQihCKEIoQihCKEIoQihCKEIoQihCybU2bHiYzHKtweHaDyIPI0yOV0btJqXLE2Vui5eebW3HnjJMYEycrWDDxB0PkfIVrRV0bu1gVjTdHSN7P3D8rFhvXsOeouJS3LI5X3EFT7qY76eTPRPEf2lN+pjOGkOBt7L72d6xFiUxAw0os12CROAQdGsLaXBOnC/ZXknVujLNIeYXsZkbKJNA8AV6oZly5iQFte50+dYdjey+guLXS+feDCro2Ii7wGB+V6aKeU5NKSamEYFw80mnk2VKbkxBvvLeM+9bVSBVtFsealcaJxvhfbl+RZbMLsXDyC8OJmI/5eJcj8xpbp5G9po4tHsmNp4nC7HHg4+64YvZ2BjNp8QxP3ZMS5Puz3rpkk7sWN8mj2XL4qduD3Hi4+6+sBtHZsJ+iMKHtC6/xWv8a8fHVP7VyvY5KSPsWCcYfbGHk0SeNj2Bxf3XvSHQyNzafJUtnjd2XA8Vn3nxjR4d+jVmkcZUCKWNzxbQHgNb+HbXVMwOkGkbALiqkLIzogknK2K82wC4rD36KGVGOhfoWzW+6Lr1R4C/DWth/VSdpwPhcLDj66PstIO2xvyQdl4zEHrRTue2QN83sKOthjyIG79I6meXMOO+/qqXYO4liHxJBA4RqdD+I9ncPfyqOavwtH5+yug6OxvL5e6uVUAWAsBwFZi1l+0IRQhFCEUIRQhFCEUIRQhFCEUIRQhFCEUIXxMmYEAlTyItcd+oI94Neg2K8IuFNbTn2lDfo1hmXtCEP5rnA91/KrI20z+1cH8clDK6rZ2bOG7HmpnHbf2i2hEkfcsJX4lSfjVrKemGVjxUL6mqOdxwShsFiZzcxzyHtZXb4kaU8PiYMCB5KYxyyHEE+aa4DcnEye0FiH6xufILf4kUh9dE3LFUR9HzOzw+eC3YrdnD4cqjvLPO3sxR2W/eeJVe8nt42pbaqSS5ADW7Tj/aa+kiisCS5x1DD+hxW3AbiKTnkcxk8EiJ6t+Rd7lu/QClvrzk0X8T7BNj6OHacbeA9zmsmL3PXD3Yo08PPISsqDtA9mQeQNdtrDJhfRP4PqEt9CIsbaTfDAj0P4X4Ny4p4xLhMTmU8M4v5ErYqe4rR9a5jtGVuPggUDJG6UT7jx+eiS43dPFR8YS47UOb4e18KpZVxO123qV9FM3Nt92P7/AAuGFkxcGidPH3ZXA/hIt8K6cIX52PkuWGePs6Q8+Sf7P2/tNtFiMne8JA94yipX09KMSbcf7VcdTVnANvvH9BVWy48Y/WxLxoP8OJdT+JiTb9331DKYRhGCfE+3v5LQiE5xlIHgPU4/jzTmp1SihCKEIoQihCKEIoQihCKEIoQihCKEIoQihCKEIoQihCKEIoQuWKDlGEZAe3VLC4B7SOddNtf7sly69jo5pVu5sP1fPJI3STyHryd3IC/Af/eAFPqJ+ss1os0ZBT01N1V3ON3HMp1UyqRQhII9hPFijPA6pG+ssZBsTzItwPO/I35G1VGdr4tB4uRkVIKZzJdOM2BzCf1Kq0UIRQhFCEUIRQhFCEUIRQhFCEUIRQhFCEUIRQhFCEUIRQhFCEUIRQhFCEUIRQhFCEUIRQhFCEUIRQhFCEUIRQhFCEUIRQhFCEUIRQhFCFF7F3jnbHHDSlSuaRRZbG6Xtr4LWjNTMEPWN8PysyGrkM/Vuyx/Cc737VbDYfpEIDllVbi411OngDU9LEJZLOyVNZMYo9JuaTbm7zTYmcxSlSMhZbLbUEfyPwqirpWRs0m7VNR1b5ZNF+xM99NsvhYkaIgOz21F9ACT8bUmjhbK4h2Vk+tndCwFuZK37u4mSXDRySkF3GY2FhYk5dPC1Kna1sha3IJtM9z4g52ZTKkp6KEIoQlO9n1Of8Bp9L3zd6nqu5duU96MT1Z/FPk1V9I5t4qPozJ3BW9Zq1FFek09SH8TfIVo9HdpyzOk+y3enu6H1OH8P8zU1V3zlVSdy3cnFTqlRO+e8k+GnEcRUL0YbVb6ksP5CtKkpo5WaTtvssqtq5IpNFtsvdWcLXUHtArOOa1BkorC7zTtj/VyV6PpnS2XWylra+VaTqWMQaeuwWWyrkNR1eFrkc1cVmLVRQhFCEUIRQhR3pMP0MX7T+k1odHdt25ZvSfYbv8AQppuOf7lD+//AKjUms753DkE+h7hvHmV+YHemKbEDDxq5PWuxFh1ezmfcKH0r2R6bkMrGPk6tt96Weks/QxftP6Wp3R3bO71SOk+7bv9Cmm45/uUP7/+o1JrO+dw5BPoe4bx5lPalVa822wOg2qr8AZI28msrf1VsRffS28D+MViTfx1gPiPzh7ph6T8RpDGOZZvcAB+Y0ro1uLnJvSjsGt3n55rBhoPVNqRpwXqL45owv5qY53W0pO/nfkltb1NWBqw5W5rv6TJ7ywxDiFLW/GQB+Q1z0c2zXO+YLrpN13NaNnP+k33g3gGAjjw8YDSBABf2VUCwJ5m9tB3HzRBTmdxe7K6pqKkU7Qxudkmk2/tKJBO6Dozb2kFteF7HMt++qBT0zjoNOO/4FKamrYNNww3fCq7d3bS4yLOBlYGzrxsf5g8jUFRAYXWPBaNNUCZmkMDrUdgN+5grmQIzZR0YCkDMTz14Aa/DnWg+gZcBt/FZsfSL9El1r6kxj2hPPs/FNOCGFwt0y6ZVPDmLk60kxxsqGBnO6eJZJKZ5k5W1BfHox9mfxT5NXvSObeK86MydwXHaW92IlnMOEUWBIUhczPbiddAv8tb9nUdHG1mlKuJK2V8mhCP2le9G1ZpUSHEx5Jo2J4WDKw0PE8xy0+VPpomNJdGbgqeqme9oZILOHJXW5/1OH8P8zWZVd85a1J3LdycVOqV5l6SfrQ/Yr+Z62ej+64+yweku+4DmVdwbawwVR6xDwH/ABF7PGswwS37J8itcVEVu0PMLz/ZrhtqZlIIM7kEG4IJaxB5itWQEUtjsHoseIg1dx/sfVWe9m8YwagKA0rXyg8ABxY25d3PyrOpabrjjkFp1dUIBhmVOzbe2lAomljHRkjQqANeXVOZf3qrFPTPOi04/OB4KN1TVxjTe3D543HFWmx9pLiYVmTQNxB4gjQj31nSxmN5aVpwyiVgeFJPtraU7MYIQqAkAhRrY29pzZvIVeIKZgGm7H5sWeaireToNw+bV+7C3um6cYfFKAS2W+XKyseFxwIOnZxvrRNRs0NOMogrn9Z1co8OK7+kz9DF+0/pNcdHdt25d9J9hu/0K+Nm4nER7Nw5wyZ3LsCMubq5pNePaBXUjY3VLhIbC3suY3ytpmGIXNz5YqS2PiJ0xGeFc0vW6uW/H2tL1dK2Mx2ecFnwukEl2D7sVQ73TSvgcO065ZTK2YWtwzhdPC1SUrWNncGHC3srKtz3QMMgsb+/osmzdvYlcMkOGiYiMN0jhC2pZmsOQFjz192rJKeIyF0hzyF7JcVTMIw2IZZm19adbp73NMzR4jKCFzK4Fr6gEEduvLvqaqowwBzPJVUlaZCWyeaX+k2C0sMo4lSt/wABuPzmndHOu1zT8ukdJts5rhs5f2uW25/WtoYdRqLQ3HcfpG/ytXsLeqp3E+PtzXk7uuqWAeHvyXb0hjosTBOOOUHzja/9Qryg+6NzPmIXvSP2Stf8wN/Vctqn1jayKNQGjA7wgzn+dexfx0pO/wDOC8l/krAPEfjFZNvDpNplW1BliWx7OoCPiffTIPtprjYfVKqPuqrHaPReh7ciD4eZTwMb/lOtZEJtI0+IW1M0OjcDsKivRlIellXkUBPkdPzGtLpEfY0+Ky+jD97h4Jd6PoFfFrmF8qFh4iwB/wA1Or3ERG2spHRzQZRfUPZX29n1Of8AAayqXvm71sVfcu3KU3FkK4fGMOIW48larq0XkYPmpZ9AbRyH5kVz9GUQ6aVuaxgDzOv5RXXSJOgB4rnoxo03HwWz0nRC0D87svlof5fGl9HHtDcm9JtFmneqHc/6nD+H+ZqSq75yspO5buTip1SvMvSQf72P2K/metno/uuPssLpLvuA5lM4/R8pAPrB1F/YH/dST0if9fyqB0YP9vwkWw8P0W0UjvfJKy37cuYX+FVTO0qcu2gKSBujUhuwn1Xfe/En+0SSuYRmMBfvAANl4HiWI864pW/+Psvf2XVY/wD8m+dre637Y3pkxELwnBuucWvdjaxuDboxfUUqKlbG8O0xh82p01Y+RhYYzjv9lu9H0hiw85kuiq2YlgRYZRc68urS64aUjdHEpvR50I3aWAB17l+/7ZySuUwuFaS3Mn4kAWUeJo+iawXkfZH17nutEy6mtsTyvjY3mjEUl4+qDfg2h4n/AOiq4msEJDDcYqKZz3TgvFjhzVL6TP0MX7T+k1H0d23bld0n2G7/AEKa7j/UYf3/APUak1vfO4cgn0PcN48yo7c3/eH/AMn860Kv/j+SzqP/AJPmnvpM/QRftP6WqXo7tnd6qrpPu27/AEKY7iRgYKMgcS5Pec7D5ADypNabzHhyTqAWgHHmvN8Scs0oXSzuB4ZjWw3FgvsCxXG0jrbTzV76R8Pmwyv9yQE+DAj5kVl9HutIRtC1ukm3iB2H9Ka3DiMmMVjrkQn3KEHuDfCrK06MJA1n9qGgGlOCdQ/Sf+kzD3hik+69vJlP81FS9HOs8jwVnSbbsB8Ul9H8RkxZkbXIhN+82UfAmqa4hsWiNZU3R4L5i46gv3frBvBixiVHVcqwPIOltP8AKD369leUTw+LQOrkV5XMMc3WDXbzCa7a3zhkwzrHm6SRSuUgjLmFiSeBsL8L8qRDRPbIC7IKiavjdEQ3M/hHo22cyrJOwsHsqd4F7nwJIHkaOkJASGDVmjo2IgF515JL6N/rX/pN81qnpDuuPupeje94H0VzvZ9Tn/AazKXvm71rVfcu3Ka9HEQePEoeDZQfMMKs6QNnNKi6NF2vCUbtbQ/s/FOkwIFij2HAg3DW5j+RBqioj+ojBZvClpZfppSH7ivvfPbQxbKYg3RR6ZiLXZ9eHgnz7q8pIDEDpZnkF7W1AmILchzP9K33P+pw/h/mazarvnLVpO5buTip1SvMvST9aH7FfzPWz0f3XH2WD0n33Aeq9Jw/sr4D5VjnNboyXmWB/wB6/wDuJPm1bT/+L/1HosKP/mf9j6rfv5gnhxKYxR1SVN+QdDpfuIA9xpVE8PjMR8fIptfGWSiUZYeYTuHfnClQWLq3NchPxGhqY0EoNhZVt6RhIubjgv3aWO9d2fNJErC97A+0QjC+g5kA6d9EbOpqGh3y6JJOvpnOYPgKQ7jbwQYaORJTlJbMGykgiwFuqCdLX86qraeSRwLVHQ1McTSH7bpXtnaHrGNWYAhGZMlxYlQ1s3gSDToo+rhLdeN0maXrJw7VhbddU3pM/QxftP6TUXR3bduV3SfYbv8AQpruP9Rh/f8A9RqTW987hyCfQ9w3jzKhdk4wYTHM8oNleRWsNRe4vbny8q05WGWCzdgWVFIIagl20p5vzj0xGEgljvlaU2uLHqhlOniKloo3Ryua7O3sqq6VskLXNyv7hPdxvqMP7/8AqNU1Z37uHIKuh7hvHmV5pj/08v7R/wAxrZZ2G7hyWG/vHbzzXseLwqSoY5FDKbXB4GxuPiK+ea4tN2nFfSvY140XC4XDA7JhgJaKJUJFiQOVdPme8WcbrhkMcZu0ALtjMGky5JFDLxseGnCuWPcw3abLt7GvFnC4XLAbLhgJMUaoWtew424fOunyvf2jdcxwsj7AstGIgWRSjqGU8QwuD5GuGuLTcLpzQ4WcLhLE3YwgOYQJfvuR7ibU81UxFtIpApIQb6ITYC2gqdUrDgtjQQtniiVGta4HLs+FNfNI8WcbpLII2G7WgLXiIFkUo4DKwsQeBpbXFpuExzQ4WOS4YDZsUF+ijVM1r2HG3D510+V7+0brmOJkfZFlz2hsaCcgyxKxHPgfC41tXUc0kfZNl5JBHIbuF1+NsTDmMRGFMgOYLbS9rX8deNHXyaWlpG68+ni0dHRFlrwuHWNQiKFUcAOArhzi43OaY1oaLNyXWuV0sGO2NBM2eWJXa1rkctdPiaayaRgs02SnwRyG7mgrcotpSk1YU2LAJOmESCS5bNbW54nx1ppnkLdG+CSIIw7T0RfatksYYFWAIOhBFwfEGlgkG4TSARYpV/sthL36BPjb3XtT/qprW0lP9HB/qE0w8CxqERVVRwCgADyFIc4uNyU9rQ0WaLBLpd28KzZ2gQk6nTQ+IGh91OFTKBYOKSaWEm5aF2xOxoJGDPEhKgAG3ADgB3C9ctmkaLArt0EbjctC647Z8U4CyorgG4B5GuWSOYbtNl1JEyQWcLrphMMkSCONQqjgBwFzc/E145xcbuzXrGNYNFosFkx+w8PO2eSJWbt1B8yLX867ZPIwWaUuSnikN3NxX0+xoGjWIxIY0N1W2gJvc+Op99AmkDi4HEoMEZaGlosFpwmGSJBHGoVRewHAXNz8TXDnFxu7NMYxrBotFgsL7u4UksYEJJJJtxJ400VMoFtIpRpYSb6ISre7er1U9FEA0trknggPDxY9nn4upaTrfudkp6ys6o6Lc+SQtjdqqvTnPktfVI+HetswHlVWhSE6AtfeeeSj6ytA0ze24cs1SbpbzDFgxuAsqi+nBh2jstzHePKSqpeqxGSupKvrvtd2lR1GrUUIRQhFCEUIRQhFCEUIRQhFCFEb5bIxk0+aAOU6MDqyBRe7X0LDtGtaVJNCxln2vfZf0WVWwzvkvHe1tttvirVBoPCs0rVC+qEIoQihCKELJtXaC4eJpnvlW17C51IAt5mmRRmRwaEuWVsTC92Sybu7bGMR3VCgV8oubk6A304ceGtd1EBhIBN8EumqBOCQLWKR76bKxc0ythwxUJY5ZAutzyLDkRVVHLCxhD877L+ikrYZnvBjva223qqzCKRGgbiFAPjbWoHEFxstFoIaLrtXK6RQhFCEUIRQheWbFX1raIZtQZGc+C3Kjw0UeFbc38VPYbAFgQjraq52k+WXovU6xFvrywD1Xadl0CzAW7Fktp4AP8K3O9psdnL+lgdzVWG3n/af737wTYbEpHG4CFFYjKDxZgdSL8BUlLTskjJIxv6BWVdVJFKGtOFhzK+dlbw4nE4tCqsMNmYaR3FgpsWe2huBwI7K9lp4o4jc/dv5BcxVU0swsPsudXMrlvTvbKsxgw5AynKzZQzFvugG404cL3+PtNRsLNOReVVa8P0I9WvPHwXOfeDHYeFhiEIZgOikKrxuLqwXq+ze1wDpz5dCngkeDGcNYx+Zrk1NREwiQY6jh6YZKh3M2jJiMOZJWzNnIGgGgA7POpKuNscmi3YraOV0kek7akcuP2pOzGFMiBiAQqC9jbjJqeHEaVSI6VgGmbnj6KR0lZIToCw4eq+Njb04iPEDD4sXuwUkqAyk+z7PVKm48je9ezUkbo9OJeQ1krZBHL+/xgne++1JcNCjxMFJkym4B0ysefhU1HE2R5DtiqrpnxMBZt9Cp8byY2eNRh0YlB9LIqAkt2AEW4W0Av8Azr+mgjd/Ic8hdR/VVEjbRjLM21rduXvRJPJ0ExDEglGsAdOIIGnDXhyNKq6VrG6bPJOoqx8jtB/ArnvtvFiMNOI4nCr0YaxUHUlhzHcK6o6aORl3DX7LmuqpYpNFh1e6od45cQsIOGF5Mw5A6WN+OnZUdOIy/wDkyVtQZQy8WaksZtfacKl5BlUWuSsfPhWgyGlebNxPFZz56tg0nCw4J/uPtaXExyNK2YqwAIUDlc8PGpKyFkbgGquhnfK0l+1LcVj9pTSSCBMiI7KCFUXysRe8nHhypzY6VjQXm5IG30SHS1cjiGCwBOzVv9Fm2bvTiocQIMWLgkK11AZc3BgV6pXX/wA13JSRPj04vnmuIqyaOQMl/f4wXff2TFddQP7rZMxsvHMOftcbVzQiLA/5YrvpAzYi32YbNvmk+6s2MVbYZbxmQZzZTrYX9rX2bcKoqRAT/JnbDNTUjpwP4xhfHLw9FSb87bmwzQiJguYPmuoPDLbj4mo6KBkodpDK3qra6okiLdA539E4wu1AuDTEzH/hK7EDiSo4DtJNgO+p3RXmMbdpVLJrQCR+wEqRi2/tDGO3qwCqvJQml+F2k4nwt4VeaenhA6zHz9FnCpqZyerwHDmVs3f3slEww2LAzE5c1rENyDAaEHtHaOINwuekZodZEmU9a/rOrl+HxTTffasuGijeJgpL5TcA6ZSefhSaOJkjiHbFRXTPiYCzb6FIP9pMbPGow6Mci/SyKgJLcbAEW4W0AvVX00EbvvOeQuo/qqiRv8YyzNta1bp73s5aPEsDpmV7AcwLEDTncWHI0uqow0aUfkm0la5x0ZPNJdyepjlQ8euvmAf+2qaz7oCR4KWi+2oAPiF6lWIt5eWbc6+0yBzmjHuyA/KtuHCmx2H1WBPjVm20ei0eks/3pf2K/meueju7O/0C76T73h6leiYCBY40RRZVUADwFZD3FziStpjQ1oAXlu7nX2hGW5ysx8es3zFbdR9tObbB6LAp/uqRfafUq735jDYKW/LKR45h/wBbedZlEbTD5qWtXAGB3DmsO4Uyx4JnY2VXck9gAFzTK1pdMAPBKoHBsFzlisw3wnxDlMJhswHNz7ibEBfDNXf0ccYvK63z5qS/rpJCRCy/z5rU5tyWdsWjYhFSTqaLwtm0PtNr58qshEYiIjNxj81KKYyGYGQWOHPeVU+kz6vF+1H5HqHo7vDu9Qr+k+7bv9Ctu4KAYKMjmzk/xkfICl1x/mPDkm9H9wOPMqR2ALbVAH+LN8pKvn/4vAeizaf/AJfF3qvr0lfWh+xX8z0dH91x9l70n3v/AF9SvTE4CsUreC833o2i2PxK4aHVFay9hb7Tn9UC/kCedbFNGIIzI/P5gsOqlNRKI2Zeu1XmzsFHhIBGDZUBLMefNmPzrMke6V9zmVrxxthj0RkFMnfGadymDw+e3Nr8O0i4CjxarPomMbeV1lB9e+R1oWX+fNal97ZsQ0wbEoscnRiwThlu1j7Ta3vz5VbSiMMtGbi/zUFBVulL7yCxtq4+JV7v19Rl/c/1FrLou+HHkVr1/cO4cwl3oz+ry/tf6Fp3SPeDd6lJ6M7t2/0Cw+k/2sP4SfNKZ0dk7h6pXSnaZx9F03ikI2ThgPtCEH+C/wA1FeQC9U/jzXtQbUbB/wDzyTL0dRgYS44tIxPlYfIUmvN5eCf0cAIb7SVL+kMZMYWXQmNWv3i4B/yiraDGKx2lQdI/bNcbB6p/6STfDxH/AJg/I1S9H947d6hWdJ923f6FMdw0AwUZHMuT/Gw+QFJrT/MeHJOoB/AOPMrzTaOk0ttPpHH+Y1sx4sbuHJYcmEjt55qi3s2dJg8V63GOoz5weQb7SnuJv43I5VJSyNli6t2dvwrauJ0MvWtyvfj+02f0gR9HcRP0lvZNst/xXuR5XpA6OdpYkWVB6TZo4NN/wlu4+ynnnOMkByglgT9t2vcjuFyb9tuw06tlaxnVN/oJFDC6STrXZcyuHpL+sr+xH5nrro7u+PoFx0n3vD1K9Jh9lfAfKsc5rcGS8q2tC+Bxue3B+kj7GUm9r+eU1uRObPDbwsfn5Xz8odTz38bjd8wTXeXegYvDskUbhQVMrNbTrDKosTqWt7jp2Ip6XqpAXEX1Kipq+ujLWA2wvf5tXfYWHaTZUyICWLNYDibZSR4kC1czODappPgu4Gl1G4DPFZNyd4ocMkkctxmbMGAJ5AWNteXxNMrKZ8rgWpVDVRxNIftS3bu0DiMWs2UqjZOjzcSga2bzIamwx9XEW68b70meXrJg+2GFt1/7VV6TPq8X7Ufkeoeju8O71Cv6T7tu/wBCt+4f1GLxf/UalVvfnhyCdQdwOPMqQ2D/AL1/9ab5SVoT/wDF4D0WZB/zP+zvVfvpK+tD9iv5no6P7rj7L3pPvf8Ar6lVe++0XgwvU0MjBL8wCpJI77LbzqGjjD5cdWK0a6V0cX268FIbpbZw+EzPIkjSHQFQtlXsF2BuTx8BV9VDJLYNIt88Fm0k8UNy4Enhl5qt/tddoYXEpCjhghFmAFywNgLMeNredQdSaeVheRmtHrxUxPDActamdydvxYXpElBGYghgpPDQqQNR/wDtW1lO+WxaoaKpZFcPS7e7aXrM3TBSsZTLGTxZVJu38RNNpYurZoXxvikVkvWv07YWw4L0HfOEvgpgoubBvJWDH4A1lUjgJm3WzWtLoHAfLG6ktyt4o8MjROrEu4KlQDxAWxuRbgKvrKZ0hDhqCzqGpZEC12s/pavSf7WH8JPmlL6Oydw9UzpTtM4+iaYnZpxGy4kUXcRRso7SqjTxIuPOktlEdUScrlPdEZKNrRnYJDudvKmFV4ZgwGYsCBex4MpHEcPnVVXSulIcxSUVW2IFj/ngskpbaeOuqkISL3+zGvEnsJ18zauxamgxOPqlm9VPgMPRUfpM/QRftf6GqTo7tnd6hW9J923f6FMtxfqMX7/+o1Jre+dw5BOoO4bx5leZbU/TzftH/Ma2Y+w3cOSw5e8dvPNe0yIGBBAIPEEXBr50G2IX05AOBS0buYW+b1eP+EW93CnfUy2tpFI+lh/0HkmarYWGgFIVCy4vZcMpzSQxu1rXZATbs1HDU++mNlewWa4jilPhjebuaDvC1AUtNSDF7ewbu8E+W6MQRIl1JHMGxHvsaqbTzNAezXsUb6iBxMcmraMPZTm+G2cOYRhsMEsWDNkWyi3LQAEk24dlWUkMmn1kn5zUVZPF1fVxW4ZKl3IwhiwceYWLXe34j1fhao6x4dKbK6hYWwi+vFbpth4d3ztBGWOpJUa957T40oTyAWDj5prqeJx0i0X3LpidlwyENJDG5AABZASAOAFxw1rxsr2izXEcV66GN5u5oPBdcXg45QFkRXANwGUEX7deetcte5hu02XT42vFnAHevrDYdI1CIqoo4KoAAvqdB30OcXG7jcr1rGsFmiwXCPZUCv0qwxh7k5wgDXPE3te5uffXRleW6JcbbLrgQxh2kGi+2yMXsuGU5pIY3a1rsgJt2XI4a0NlewWa4jih8MbzdzQd4XXF4OOUBZEV1BuAygi/C9jz1rlr3MN2my6fGx4s4A71k/sDC/8A80P/AMa/9KZ9RL/sfNL+lh/0HkFpweAihv0UaJfjlUC9uF7ca4fI5/aJKYyJjOwANy4YnYmHkbO8EbMeJKjXx7fOumzyNFg4rh1PE43c0E7l0xOy4ZLdJDG+UWXMgNh2C40FeNle3suI4rp8Mb+00HgtYFLTEuGwcNmz9BHmve+Qce23C9O+oltbSPmkfTQ3vojyWnGbPimt0sSPa9syg2vxtcacK4ZI9nZJC7fEx/bAO8LtFGFUKoAUCwAFgAOAA5CuSSTcrsAAWCyYzY0EpzSQozfeKi/v4mmMmkYLNcUt8EbzdzQSu+EwccQyxoqDsUAfLjXDnuebuN10yNrBZosjF4KOUBZI1cA3AZQRft1560Ne5hu02Q+NjxZwB3r6w2HSNQiKqqOCqAALm50Hea8c4uN3G5XrWNYLNFgsj7DwzEk4eIkm5JjW5J4nhTBPKMA4+aWaaEm5YPIJhSk5FCEUIRQhFCFB787JiQmVUs76sczanttewrUopnn7ScAsqugYLuAxKybi7LimYtIgYrqLk28xex867rZXsFmmyVQwsebuF16PWQtpFCEUIRQhFCEUIRQhFCEUIRQhFCEUIRQhFCEUIRQhFCEUIRQhFCEUIX//2Q=="/>
          <p:cNvSpPr>
            <a:spLocks noChangeAspect="1" noChangeArrowheads="1"/>
          </p:cNvSpPr>
          <p:nvPr/>
        </p:nvSpPr>
        <p:spPr bwMode="auto">
          <a:xfrm>
            <a:off x="1389460" y="-22622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6399" name="Picture 28" descr="http://www.wmo.int/ebooks/pws/index_icons/wmo_logo_e_white_gold_ble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94" y="2057400"/>
            <a:ext cx="829866" cy="9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AutoShape 34" descr="data:image/jpeg;base64,/9j/4AAQSkZJRgABAQAAAQABAAD/2wCEAAkGBxQTEhQUExQUFRUXGCIZFhcXFxYbIRwfFxwdGyAYGx8YHyggGBolHBsYITIhJSkrLi8uFyIzODMsNygtLysBCgoKBQUFDgUFDisZExkrKysrKysrKysrKysrKysrKysrKysrKysrKysrKysrKysrKysrKysrKysrKysrKysrK//AABEIAMABAAMBIgACEQEDEQH/xAAcAAEAAgMBAQEAAAAAAAAAAAAABwgEBQYBAwL/xABOEAABAgMEBgQICgkCBQUAAAABAgMABBEFBhIhBzFBUWFxEyKBkQgUMkJScqGxFyM1U1Ric4KS0SUzQ5OisrPB0hVEJKPD4fAWNGODwv/EABQBAQAAAAAAAAAAAAAAAAAAAAD/xAAUEQEAAAAAAAAAAAAAAAAAAAAA/9oADAMBAAIRAxEAPwCcYQhAIQhAIQhAIQhAIQjwmAVhWNVeG8UtJN9JMupbTsrmVcEpGajyiEL3abph0lEkgMI1dIqilnjTyUe2Ane1bXYl04n3m2k71qCa03V19kcHa2mizWTRBdfIyPRoy71lII5RE1laPLVtFXTOJWnF+1mVKBPIGqqdgG6O8sfQG0KGZmnFn0WkhA5VViJ7hAY814QAqQ3IkjYpb4HeEtn3xgK0/v7JNkc3Fn+0SFJ6JLKb/wBuVn661q/vSNkNHtl/QmPw/wDeAi9nT+750k2eTqh70mNrIafWFfrpR1vP9m4lz+YIjuV6OrLP+yZ7Ekf3jTWhoasx0HC240TtbcPuVUeyA29h6R7OmqBEyhKj5rnUP8VI60KH5RAVv6B3kVMpMId3IdTgUB6wJB7hHJSdtWrYrnRnpWgdTTvWbVT0dm3zSOMBausIi25WmOWmiG5oCVd1AlVW1E7lHyDwPfEoBQOrVsMB+oQhAIQhAIQhAIQhAIQhAIQhAIQhAIQhAIQhAeKMR9pI0mtWeOibAdmSMkVyR9ZzvyTt4RjaV9I/iCPF5chU0sa8iGk+kRtUdg7TsrHmjHRqufPjU4V9AVVFScTxOZNTnhrrVrPtgNTYd2rQt2YU84s4dS33AcKfqoHnU3DVXM5xOVztHMlIAFCOkd2vOAFX3RqQOUdA88xKM1UW2GW00zolKQNQH5RCV+NNTjhLVnjo0ai8odZXqpOSBxNSeEBMd4L1ykkKzL6GzrCa1UeSR1j3Rs5OaxoSvCpGIVwqFCK7CNhpsiuehq7Sp+fVMvkuIYIWtSyVY3DXCCVeVqxHkN8TdpAvOmzpNx80Lh6jST5yzWnYMyeAMBwml/Se5KuiVk1JDqRV5ygVhrqQkHLFTMk7xHXaJLVemrNaemHC46pSwVEAVwrIHkgDUIqtNPqWtS1kqUolSidZJNSTzMWc0FfI7Hruf1FQHJ6WL+TshaaUMODoujSotqSCkkk1rtz5xKFzLytWhLImGsq5LRWpQoa0nlXXtEQR4QfyoPsUe9Ua7Q/fHxCcAcVRh+iHa6knzV9hJB4EwFhry3sl5FbKZkqbQ7UJdw1QCmnVUR5JINRUUyO6M51pibZooNvsrG3CpJ47owL7XdRPyjkurIqFW1HzVp8lXf7CYrFYF5Z2y3lpaWptSVFLjSs0lSTQhSdVa7RnASjfjQmk4nbPVhOZLCzkfUUfJ5HLiI5K5OkWbslwy0yha2UnCpldQtv1MXDzTkdlNcSrcDSnL2gQ04AxM7EFVUr4oUdv1Tnz1xtL/wBw2LTa63xb6R8W8BmPqq9JHDZAdBYlsMzTKXmFhxtWoj2gjYobjGwEVcu/bk5YE6pp1NU1HStVyWnYtB37jt1GLJWLa7U0yh9hWNtYqk+8HcQciIDYwhCAQhCAQhCAQhCAQhCAQhCAQhCARy+kK9iLOlFvKoXD1WUHzlkZdg1mOmUYq9pAt1y2LTS3L9ZAV0MuNhqc3MtQURWu5IgPvo2ui5bE24/NKUppCsT6zWrilZhsHZxpqFN4iyPStspSCUNoqEIBISNwSn8owbrWA3IyrUs15KBQmlCpR8pR4kxXnTBfbx6ZDbRrLMEpRTUtWpTnEZUHCu+Any+t0Je0mg2/jGE1QpJoUkilaHI8jFfr46Kp2RqpCfGWfTaSaj1kZkcxURk3J0uTUmA28PGWRkAtVFpH1V0Orca8xE7XRvpK2ikmXWcSQCttQopNd42iu0VEB8tHN2RISLTJHxhGN071qpXuFE/diDNON5PGp8tIzalatim1ZpjPeEp+5FmzEH3j0ErUtTkrNA4iVFD4NanPy0+V2gczAQdFo9BXyOx67n9RUQvPaIrVbNBLhzi2tB95ETroksl6VsxlmYQW3EqWSkkGmJZI1ZajAQ74QnyoPsEe9URmiJo0zXQnZy0sUtLuOJDKRiFAK1VlVRArGksrQjaDn61TLIPpKKj3JH94CVNDV7BOyIQs1el6NuVOZFOovtAI5pMcPptuO85OtPyrK3fGBhWlA1LQMlHcFJ2nLqmO40eaM0WYtTomXHXFJwqGFKEEVqOrmqoO3FtjvaQEKXN0I4Sl2fcqRmGWiRQ/WWM68AO2JkdfbaCca0oSSEJKlaycgkFRzUT2xG18tM0rLgolQJpz0gaNp+8PL5J7xEFXmvRMz7vSTLmMgUSkZJQDsSnUPfxgLL6SLlN2nL4ckvtgllzcfQP1VU7NcQvotveuy5xctMgoZWvA6lX7JYyx7gNh4UOyJW0P33/1CWLbprMsABwnz0nIOcTsPHnHK6froApTaDScxREwANYOSXOzyTzG6AmwKEexGWg29xm5Uy7h+OlgE1J8ps5JVzFMJ7N8SbAIQhAIQhAIQhAIQhAIQhAIQjwwHD6Yrw+J2c5hNHHviW6a+sDiPYkGI+8He7uJx6dWnJv4pqvpHNZ7E4R947owfCJtbpJxlgamWyT6zpz9iUxMOjuxfFLOlmvOwBa/WX1j76QGm0z3p8SkFJQqj0xVtveBTrqHIECu9QirpMSLp0tzxi0lNg9SXSGx6x6yj30HZEcwHoMWA8HSxMEs/NKGbyghHqtVqe1Sqfciv4EXDuLZfi1nyrNM0tJKvWUMR7amA4TS/pEfkJiXZlSjFhK3gpOIEEgJTw1KPaIw7C08NKoJuWW2fTaOMcylVCOwqiLNJtreM2nNueaHC2nk31MuBIJ7Y5asBbKz9JVlvAUm2012OVQe5Qjp5SaQ6kLaWlaDqUghQPaIpLFo9BfyOx67n9RUB0tq3ok5ZWCYmGmlUrhWqhodRpHK2vpls1muBbj5GxpGX4lkD2xF/hB/Kg+wR71RGWKAl63NO0yvKWYbZHpLUXD7gkdx5xNd0raE5KMTAFOkQCoblecO8GKbViwvg6Wvjk35cnNhwKT6roJ7eslfeICINItiiTtCZZAonHib9VzrAchWnZHMRMfhIWcEzEq+B+sbUg82iD7l+yIcgN/cm8a5CbamE1ISaOJHnIPlJ50zHECLbzMs1NMKQrrtPN05pWNY7DWKVAxaHQlbfjNmNgnrMEtK+7mn+EjuMBDF1p1djWxhdPVbcLLx1AoVljpuphXSLTgxXrwirIDc2xMAZPNlKvWaIz7lp7ol/Rta/jVmyrpNVdGEK9ZHVPugOnhCEAhCEAhCEAhCEAhCEAjxUex4YCq17wJy3nWzqcmksnkFBs+4xaSZfCEqWrJKQVHkkVPsEVeud8beFsnWqbWo86rV74stb8kt6WfabUlK3G1ISVVoMYpU0gKb2jOKedcdV5Ti1LVzWSo+0xixMHwBTX0qX7nPyh8Ac19Kl+5z8oCL7vyHTzMuydTrqGzyWoAnuMXHtSa6Jl135ttS/wACSf7RDt1dC8zKzjEwqYYUlpwLKQF1NN1RriWbz2cuYlH2G1BC3GyhKlVoMWVTSApopVdtY/ETB8AU19Kl+5z8ofAHNfSpfuc/KAh+LRaCT+h2PXc/qKiPfgDmvpUv3OflEuaOrtLs+RRLOLStSVKOJFadZRO3PbAQj4QnyoPsEe9URjFjNJei1+0pzxht9ltPRpRhWF1qmueQpTOOT+AOa+lS/c5+UBD8S14Ok7hnn2vnGa9qFA+4nvj7fAHNfSpfuc/KOn0daKpizp1Mwt9laQhSSlIWD1hsqKQGb4QNn9JZgc2supV2Kqgj+IHsitcXIvjYhnJJ+WBCVOIolSq0ByIJpyiF/gDm/pUv3OflAQ/EyeDfaOGYmmDqcbSsc2yRlzC/ZH4GgOa+lS/c5+UdZo30UO2dN+MuTDa6IKMCEKzxbSVHKlN0BkeEBIdJZgc2svJUPvVQR/EO6MLwcZ/FJTDJNeieqBuS4kGn4krPbHWaWWcVkzldjeLuIMRv4NLh6SeGwpbJ5gufmYCd4QhAIQhAIQhAIQhAIQhAI8Mex4YCrNwlYbfZr9JWO/GIs5aloIYaW85UIbSVKIBJoNZoMz2RWGbrKXhJOQTPYjwS45X+VUWdtWT6Zl1r5xCkfiSRWA4r4ZbJ+fX+5d/xh8Mtk/Pr/cu/4xWBSaVByIyIj8QFrLL0qWbMPNstOrU44rCkFpwVJ4kUEdXalool2lvOmiG0lSiATQDXkMzFRbjTnRWhJrOoPoryUoAnsBMWxvPJdNJzLVKlbKwOZSae2A5P4ZbJ+fX+5d/xh8Mtk/Pr/cu/4xV2EBaL4ZbJ+fX+5d/xjrLvW+zOsh+XUVNqJAJSU5pNDkc9cUxi0Gggfohn13P5zAba8ekSRkXuhmXFIcwhVA2tWStRqkcI1fwy2T8+v9y7/jEX+EMP0kjiwn3mItgLRfDLZPz6/wBy7/jGzu7pFkZ54MSziluEFVC2tOSdeahSKlRKPg9yhXaSl7G2VE/eISICw9qWg3LtLedOFttOJZzyA5RxitMVkj/cK7GnT/8AmGm60Oisl8VzcKWxxxHP+EGKt1gLRfDLZPz6/wBy7/jG6u3fyRnlluWeC1gVwEKSaDWQFAExUOJU8HiQK7Qcd2NMmvNwgD2V7oCYdKjlLJna7WiO8gRGng1D42d9Rv3rjs9PE6G7JcTWhdcQgcc8RH4UmNB4NkjhYnHtjjiGwPsklVf+bTsgJkhCEAhCEAhCEAhCEAhCEAjwx7CArNp5srorTLgGTzYX2p6p9wiw12rUEzKMPj9o2lR5kZ+2scB4QF3+nkkTCR15ZRJ4ocoFdxCT2HfGH4PV4Q5LOyij1mFY0cUOV/lVX8QgIr0r2N4racykDqrV0qOTnWPcrEI46LB+ENdwuy7U4gdZiqHBTWhZFD91XsWd0V9IgPRF0rBtAPyzDw/aNpX2qAJ9tYpYDFnNBVr9PZaEE9ZhZaPLyk9lFewwFfr6WX4rPTTAFAh1QSB6JOJI/CRGjiW/CCsNSZ9l5CSrxhGEBIqSpugIAGZNFJjQ2FojtKYoVNpYSdrxwn8IqrsIEBwdItFoMTSx2K7VuH/mKjkLN0A5gzE5ltS01TuUtR/liXrAsduUl25dquBsUTU1O+p41gIF8IxFJ9k72B7FKiJ4tRpA0atWm4h1T7jS0IwDClKgRUqqQaEmp3xG9q6BJpIJYmWneCkqbJ9qh7YCH4nrwbbMozNzB89aWk//AFgqVzBK0/hiJ7fuTPSdTMS7iUj9oBiTzxJqB20iymi2yPFrLlUUopSOkVzc639xAR34SdpZScuDkSt1Q5UQk+1yINju9NFsCYtR7CapZo0M9qPK5dYkdkcJAe0ixXg8WN0Uk7MHXMOZeq1UD+JS/ZEA2PZrky82w0KuOKCUjidp3AazwEXGsazkSzDTDfkNICAfVGvtzPbAQ34SNq1MpLA6sTqxxNEo9mPviQND9l+L2VLg+UsF1Vf/AJDUeykQdbrptq28LZOBxwNoUBqbRkV92JXaItBLtBKQlIolIASNwGQHd7oD6whCAQhCAQhCAQhCAQhCAQhCAx7QlEutraWMSFpKVDeFChirsi67YVrdYFQbVRdMukaX5w4lNDTeKRakiIy02XKM4x4yyPj2ASQB5betSfWGsdo2wHfrS1Ms0NHGXUU4KSsa+4xU2/V112fNrYWSpPlNLp5aDqPPYeIiS9Bl+wmlnzCuqf8A26idROto131qO0bolC+FzpW0ktCZSr4tWJKkmhoaYkV14VUFeQgKrWFYL844GpdtTi9tBknio6kjnFktFNw1WWy50jmN17CVhPkpwVoBXyj1jU8BHTSMlLSLBS2lqXaRmo5JHNROs84ja9+m9lmrcigPq+cVVKByGtfsHOAl1SRr3bY4u29KVmy1QX+lUPNZBX7R1QeZje3Tt1M9KMzCNTiaqTWuFQyUnsNe6Kw6TLs+ITzjQFGlHpGfUXs+6ajsgJNn9P6AaMySlD0nHQk/hSlXviR7g3lVaEkiaU2GytShhCiqmBRTrIGukVBrFodBXyOx67n9RUB8tJOk/wD0x5tlLAeUpGNVXMNBWgAok1JoTGssfTtJuUD7LzB2kUcSO0UV/DHB+EIf0mPsE+9URmmAuTYF4pacTilnkOgawk5iu8HMRtxETeD7dssyrk2sUVMEBA3IRXP7yiexIjN0o6TFWa+wyyhDiiMboUSKJ1JSKaiczXgMs4CPL+6JJxhTj7JM2hSlLVhTRwYjU1SCcXMdwiMFIpti1Ny9JMnaFEpV0L+1lwiv3DqWOWfCM68Fw5CccDj8ukrBqVJqkqpsVh8oc4CPtAlyi2kz7wzWnDLgjUk63O3IDhXfHR6ab2iTkiyg/HTAKE/VRqUvhkQkcTwjsLctVmSl1PPEIbbTkAAOASkbzqAitjCJm8Fqdbq481UzDLSTs3kA04kwHeeDzdcgOT7g8r4tiu7z18iaJHIxNgEYlmSCGGm2WkhLbaQlI4CMyAQhCAQhCAQhCAQhCAQhCAQhCAQhCAr3pk0eGWWqdlU/EqNXUJFOiUfPH1Ce488uq0S6TRMhMpNqCZgABtwmgdG47nPfErONggggEEUIOdQdYI2iIB0naJlMKVMyCStnylsipLe8o2qRw1jjsCWL+3MZtNgNuKUhSDiaWPNUcs01oobCO4xXC+NxZuzlfHIxNE9V5FSg8CadQ8DHeaPNMim8DFoVWjIJmBmpP2g84fWGe+sTfKzTMy0FIUh1pY1iikqB2bjygIL8H68/RPuSTh6j3XarsWkZgesmn4I73TRdLx2S6VsVel6rRTzk5Y0dwB5pjCvLofZU4mYkF+KvoUFpTQlBUk1FBrRnuqOESVKKWUJKwEroCoA1AVtAO0VgKTKi0Ggn5HZ9dz+dURHpjuKZGZ6ZlNJZ4kppqbVrLfAbR2jZEt6Cj+h2fXc/nMBFnhBj9KD7BHvVHIXHu0ufnGpdNQFGrih5qB5Ss9uwcSI7fwgZdRtNrCkkrZSEgAkqOIigA1muVIk7RLcn/T5cqcH/ABD1FOnXhA1NjlWp3nlkHWTMwzJyylGiGWEVoNiUDIDup2xUe8NruTs06+sHG6vJIqaVySgb6Cg4xZfSHdZ+0g3LpeSxLA43lUxKWQeqlIyAAoSSTrIyyzy7p3Fk7PA6BurlM3V0Us9uzkKQET3A0NOPFL1oAtN6wz56vXPmDhr5RN1pWizKMqdeWG2mxmSdVMgBtJ2DaeMaS+l/pSzkkOqxvEVSyihUd2L0BxPtiA7Xtyft2aS2lOLWW2kGiGxtWoncDmo/3gPvfG9Mzbc2hpltQbCqMM/9RezFTWdSRlXWTOujm5SLMl8Aot5dFPOAayNSR9VNTQcSdsfDRxcBqzGiahyYWPjHKfwI3JHefd2ggPYQhAIQhAIQhAIQhAIQhAIQhAIQhAIQhADHmGPYQEb390TS86S6wRLzBzJAqhZPppGo/WHcYhpxq1LCer12Qo0r5TTlP4VGm+hi1lI/D7CVpKVpSpJyKVAEHmDkYCF7tad0GiZ1goPzrRqOZQcx2E8hEkWNfeQmf1U00T6KlBCs+CqGObvDockJiqmguVWdrWae1CsqcqRHdraC51BPQOsvjjVs9xqPbAWGdbStJCgFJOsEAg9+Rj8y8qhtOFCUoT6KQEjuEVb/APRdsyhPRszSM9bCznx+LVWPsgXgGQ/1Tt6c++As+5KoUoKKUlSfJUUgkV3HZHynbQaZFXXENjetSU+/XFaE2ReB4HK0SNRCnXE+xShH7ktDtqOklTSG6nPpHBXPWerWsBL9u6XrNYBCXDMK2JZFR+I0T7Yiy9GmWcmQUMASqD6BxLP3yBTsAjo7G0BZgzU3UbUMo5ees88sPbEmXauRJSOcuwkL+cV1l/iVq7ICD7oaJJydPSzJMs2o1JWCpxdcyQk5gneruMT3di7MtItdFLNhAPlK1qURtUrWrbyrG5pHsB4BHsIQCEIQCEIQCEIQCEIQCEIQCMecC8C+j8vCcNdWKmVe2kZEICLLVvBa0u6y06WAt4hKKJScyoJz3ZkRtrTtS0ZWSeemC10oWgN4QCKKNCD+cYmkf5Qs37RP9VuNzpU+TnPXR/OIDYytorNn+MEjpOgLlaZYggmtN3COakL1zKrKdmipHSpXhBCBSlU7O0xqpe58wqSD4tB4I6Er6KjlKBJOD9aBTZqj42Wf0DMfaf3TAbmy5u2X2kOoVLYViqapAO3Zsjq71zTrMq64yQFoGIEgKyBzy5Vjirq3ZmFsMOptFbaCAroQlVAAfJ/WjLLdtiR5uWDja21alpKTyUKf3gOKdva6LJRNAp6dSgjycsWKh6vKPxL3wdNlLmiU9MlZRXCKVKhTL1SI4+7rinDKSKtaZxS1jcEBOXaek7o+c8ggv2enIrngU+qoKTXsHRmA7qeviuVkZd10ByYfTVKAMI31NNgBTzJjCnrZtaWbEw82wpvLEgZFNd5GY550jG0ltBmbkHSPiUYU8ujWFEc8OzbQ7o6q+VqsiQeVjQoOIKUUIOIq1U37+yA194r2qTZ7c3LUBWoCihWmuqabwRGpnby2lKtNTD3QOtLocKRhIxjEATsNOBzjSzUspFht4h5T+JNdxrTv19sfm8LD7LUkubdMxKqCSG09TCMAOHLWcJNDwIyrWA7C2bzupnZJtopDUwhKiFJBPXJ1HZlHYzSylC1DWEk9wrEd3wKRa1n0oE4U0pqpjVq4UpHfzjyS24AoHqK1EHZAR7d+3bVnG1OsmXolWEpUkA1oFUHYobY3tz72qmHHJeYb6KYb1gajTXkc0kZb6jONZofdSmTeKiEgPEkkgAfFt66xiXedEzbbrzWbaEmqhtyCQe01pygOov8AW07KSwdZwhWMJ6wqKGvGOZnb0WhKNsTEwGHWXaGiRhPWTipwNK8Mo2ulw/8AAj7VPuMcjeCxly0vKzSpgvZIKWXgSBVIVRIxeSKUpTUNcBJt4rV8XlHXxrCKor6StXbUjKOXuPemZemSxNYaqaDjdE4eOzXVJ9kYGki2FPSsm0hJC5mjhQMzkEgJ41UrL1Y1Fq2m6zOSkw5KrlUoAbopWLElHVJ8lOpJpTPVAdLpDvTMyj7bbBTRTeIhSMWeJQ7qCMu8l61ps5ublikFakiigFAVrVJ3kH3RhXuAVbEiCAQUUIO0ErB7KRx142VSSZmRVUtlaXWCd2r2jLmjjAdxe+88xLiQ6Mp+PSS5VIOrotW7y1f+CP1a95Jh2eTKSJQMNelcUnEBv/D7SeEaLSXXo7LwmisCsJ40Yoe+kfW6xVZloLlnyFJfCcLtKVOdDnsJKhzpASe0kgCufGPpHlY9gEIQgEIQgEIQgNLbF2mZl1l1wrxMmqMJoMlBWeWeYEZNvWM3Nsll0qCSQThND1TUZxsYQGC3ZaEy/i4KsHRlutc6EU176RrGLnsIlVSgLnRKViPWzrUHI04R0MIDhlaLZI7XfxD8o7dCABQbI/UIDn5K6Eu1NKmk4+kUVHM5VXrIFI9VdGXM3431+lrWlerXDhrSm6N/CAw7TsxqYQW3UhaTsPvG48Y5uW0bSKF4sC1fVUskf947CEBqbcsBqaZDLmIIBBGA4fJ1Dlwj8WrdpmYl0S7mLAjDhIND1BhGdN0bmEBy9rXGl5joukU6eibDaaKGpOquWZhYdxZaVWpbXSVUgoNVA5K17NcdRCA4lGi+RBzDpG4r/vSsdPZVjsyyMDKAhOs02neTrJjPhAay37Dbm2+jdxYahXVNDUV/ONHJ6OJFCgooUsjMY1EjuFK7O6OvhAaSauwy5MtzKseNsAITXqjDWmVONY+t4rvtTjaUPYqJViBSaEGhHdQxtoQGjduuyp6XeJcK5dIQjrZEJrQqyzOZheS6rE7g6bFVFaKSaGh2HLMRvIQGhte6jMwJcOFfxAoiiqej5WWfkCP3eS67E7g6bECiuFSTQ9alRyyHdG7hAfNhrCkCpVQUqdZptO8x9IQgEIQgP//Z"/>
          <p:cNvSpPr>
            <a:spLocks noChangeAspect="1" noChangeArrowheads="1"/>
          </p:cNvSpPr>
          <p:nvPr/>
        </p:nvSpPr>
        <p:spPr bwMode="auto">
          <a:xfrm>
            <a:off x="1503760" y="91679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6401" name="Picture 30" descr="http://gfcs.wmo.int/sites/default/files/styles/thumbnail/public/partners-logos/United%20Nations%20Educational%20Scientific%20and%20Cultural%20Organization%20%28UNESCO%29.png?itok=N2Uroe8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06" y="3921919"/>
            <a:ext cx="714375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38" descr="http://www.yesghana.org/wp-content/uploads/2014/10/UNDP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4"/>
          <a:stretch>
            <a:fillRect/>
          </a:stretch>
        </p:blipFill>
        <p:spPr bwMode="auto">
          <a:xfrm>
            <a:off x="6343651" y="822722"/>
            <a:ext cx="86082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42" descr="http://gfcs.wmo.int/sites/default/files/styles/thumbnail/public/partners-logos/CICERO.jpg?itok=Cv7-2Ku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60" y="4096941"/>
            <a:ext cx="714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44" descr="http://gfcs.wmo.int/sites/default/files/styles/thumbnail/public/partners-logos/CHR.%20Michelsen%20Institue.jpg?itok=ymGzEOx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19" y="4064869"/>
            <a:ext cx="714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46" descr="http://gfcs.wmo.int/sites/default/files/styles/thumbnail/public/partners-logos/Climate%20Change%2C%20Agriculture%20and%20Food%20Security_1.png?itok=BO9G4Uj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85" y="3917157"/>
            <a:ext cx="714375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757161" y="2891121"/>
            <a:ext cx="162737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7166" y="1428750"/>
            <a:ext cx="1309975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DRR</a:t>
            </a:r>
            <a:endParaRPr lang="en-US" sz="405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39998" y="1586670"/>
            <a:ext cx="1598516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Food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1688" y="2057400"/>
            <a:ext cx="2233305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Security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41773" y="773232"/>
            <a:ext cx="1771639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Health</a:t>
            </a:r>
          </a:p>
        </p:txBody>
      </p:sp>
      <p:pic>
        <p:nvPicPr>
          <p:cNvPr id="164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" y="62047"/>
            <a:ext cx="2489715" cy="108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39155" r="24765" b="39678"/>
          <a:stretch/>
        </p:blipFill>
        <p:spPr>
          <a:xfrm>
            <a:off x="3886200" y="3841177"/>
            <a:ext cx="1355043" cy="3520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34628" r="34995" b="37962"/>
          <a:stretch/>
        </p:blipFill>
        <p:spPr>
          <a:xfrm>
            <a:off x="4219191" y="3357717"/>
            <a:ext cx="827907" cy="501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28021" r="36919" b="32019"/>
          <a:stretch/>
        </p:blipFill>
        <p:spPr>
          <a:xfrm>
            <a:off x="2786063" y="752119"/>
            <a:ext cx="784333" cy="74533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398448" y="2964582"/>
            <a:ext cx="1944764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3" t="36229" r="20790" b="38112"/>
          <a:stretch/>
        </p:blipFill>
        <p:spPr>
          <a:xfrm>
            <a:off x="1892874" y="3600886"/>
            <a:ext cx="1477565" cy="411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37666" r="6504" b="19983"/>
          <a:stretch/>
        </p:blipFill>
        <p:spPr>
          <a:xfrm>
            <a:off x="6189050" y="2688335"/>
            <a:ext cx="717287" cy="6881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26374" r="31471" b="28587"/>
          <a:stretch/>
        </p:blipFill>
        <p:spPr>
          <a:xfrm>
            <a:off x="4083249" y="810579"/>
            <a:ext cx="910963" cy="861134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 useBgFill="1">
        <p:nvSpPr>
          <p:cNvPr id="10" name="Rectangle 1"/>
          <p:cNvSpPr>
            <a:spLocks noChangeArrowheads="1"/>
          </p:cNvSpPr>
          <p:nvPr/>
        </p:nvSpPr>
        <p:spPr bwMode="auto">
          <a:xfrm>
            <a:off x="2189250" y="4534018"/>
            <a:ext cx="5451767" cy="622664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Achieving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successful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adaptation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requires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greater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investment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climate</a:t>
            </a:r>
            <a:r>
              <a:rPr kumimoji="0" lang="es-AR" altLang="es-A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AR" altLang="es-A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services</a:t>
            </a:r>
            <a:r>
              <a:rPr kumimoji="0" lang="es-AR" altLang="es-A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21763" y="19870"/>
            <a:ext cx="635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Global Framework for Climate Services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a one of the major WMO-led international initiative launched in 2009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6307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7" y="1147787"/>
            <a:ext cx="4510391" cy="378143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" y="62047"/>
            <a:ext cx="2489715" cy="108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185283" y="2507863"/>
            <a:ext cx="3336310" cy="994172"/>
          </a:xfrm>
        </p:spPr>
        <p:txBody>
          <a:bodyPr/>
          <a:lstStyle/>
          <a:p>
            <a:r>
              <a:rPr lang="en-US" dirty="0"/>
              <a:t>The WMO Strategy for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Service Delivery </a:t>
            </a:r>
            <a:r>
              <a:rPr lang="en-US" dirty="0"/>
              <a:t>and Its Implementation Plan</a:t>
            </a:r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8910" t="6842" r="5602" b="10138"/>
          <a:stretch/>
        </p:blipFill>
        <p:spPr>
          <a:xfrm>
            <a:off x="6268980" y="3502035"/>
            <a:ext cx="963899" cy="960505"/>
          </a:xfrm>
          <a:prstGeom prst="rect">
            <a:avLst/>
          </a:prstGeom>
        </p:spPr>
      </p:pic>
      <p:sp>
        <p:nvSpPr>
          <p:cNvPr id="8" name="Flecha abajo 7"/>
          <p:cNvSpPr/>
          <p:nvPr/>
        </p:nvSpPr>
        <p:spPr>
          <a:xfrm rot="16200000">
            <a:off x="4479772" y="2800301"/>
            <a:ext cx="468726" cy="73435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4775606" y="134715"/>
            <a:ext cx="442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 err="1"/>
              <a:t>The</a:t>
            </a:r>
            <a:r>
              <a:rPr lang="es-AR" dirty="0"/>
              <a:t> Global Framework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climate</a:t>
            </a:r>
            <a:r>
              <a:rPr lang="es-AR" dirty="0"/>
              <a:t> </a:t>
            </a:r>
            <a:r>
              <a:rPr lang="es-AR" dirty="0" err="1"/>
              <a:t>Service</a:t>
            </a:r>
            <a:r>
              <a:rPr lang="es-AR" dirty="0"/>
              <a:t> </a:t>
            </a:r>
          </a:p>
          <a:p>
            <a:pPr algn="just"/>
            <a:r>
              <a:rPr lang="en-US" dirty="0"/>
              <a:t>include </a:t>
            </a:r>
            <a:r>
              <a:rPr lang="en-US" b="1" dirty="0"/>
              <a:t>five components</a:t>
            </a:r>
            <a:endParaRPr lang="es-AR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546" y="2507863"/>
            <a:ext cx="1010094" cy="16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504" y="127182"/>
            <a:ext cx="6555921" cy="994172"/>
          </a:xfrm>
        </p:spPr>
        <p:txBody>
          <a:bodyPr/>
          <a:lstStyle/>
          <a:p>
            <a:r>
              <a:rPr lang="en-US" dirty="0"/>
              <a:t>The WMO Strategy for Service Delivery 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679" y="562337"/>
            <a:ext cx="3699560" cy="23406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8910" t="6842" r="5602" b="10138"/>
          <a:stretch/>
        </p:blipFill>
        <p:spPr>
          <a:xfrm>
            <a:off x="1275550" y="1651959"/>
            <a:ext cx="2151529" cy="214395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-46104" y="1070931"/>
            <a:ext cx="2019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User engagement &amp; developing partnerships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their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</a:t>
            </a:r>
            <a:r>
              <a:rPr lang="en-US" sz="1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weather-, climate-, water and environment in different sectors.</a:t>
            </a:r>
            <a:endParaRPr lang="es-AR" sz="1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60722" y="1070931"/>
            <a:ext cx="1703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Service design and development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process, involving users, providers, suppliers and partners, of creating, designing and developing services and ensuring that user needs are met.</a:t>
            </a:r>
            <a:endParaRPr lang="es-AR" sz="1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360722" y="3156967"/>
            <a:ext cx="1682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producing, disseminating and communicating data, products and information (i.e., services) that are fit for purpose and relevant to user needs.</a:t>
            </a:r>
            <a:endParaRPr lang="es-AR" sz="1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47357" y="3553384"/>
            <a:ext cx="2096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Evaluation and improvement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user feedback and performance metrics to continuously evaluate and improve products and services.</a:t>
            </a:r>
            <a:endParaRPr lang="es-AR" sz="1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atos almacenados 14"/>
          <p:cNvSpPr/>
          <p:nvPr/>
        </p:nvSpPr>
        <p:spPr>
          <a:xfrm rot="10800000">
            <a:off x="5063777" y="1552175"/>
            <a:ext cx="777420" cy="180475"/>
          </a:xfrm>
          <a:prstGeom prst="flowChartOnlineStorag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35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3" y="574495"/>
            <a:ext cx="7047472" cy="384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78777" y="1765699"/>
            <a:ext cx="8065868" cy="2406731"/>
          </a:xfrm>
        </p:spPr>
        <p:txBody>
          <a:bodyPr/>
          <a:lstStyle/>
          <a:p>
            <a:br>
              <a:rPr lang="es-AR" sz="2000" b="0" dirty="0"/>
            </a:br>
            <a:br>
              <a:rPr lang="es-AR" sz="2000" b="0" dirty="0"/>
            </a:br>
            <a:r>
              <a:rPr lang="es-AR" sz="2800" dirty="0"/>
              <a:t>To </a:t>
            </a:r>
            <a:r>
              <a:rPr lang="es-AR" sz="2800" dirty="0" err="1"/>
              <a:t>provide</a:t>
            </a:r>
            <a:r>
              <a:rPr lang="es-AR" sz="2800" dirty="0"/>
              <a:t> </a:t>
            </a:r>
            <a:r>
              <a:rPr lang="es-AR" sz="2800" dirty="0" err="1"/>
              <a:t>Climate</a:t>
            </a:r>
            <a:r>
              <a:rPr lang="es-AR" sz="2800" dirty="0"/>
              <a:t>  </a:t>
            </a:r>
            <a:r>
              <a:rPr lang="es-AR" sz="2800" dirty="0" err="1"/>
              <a:t>Service</a:t>
            </a:r>
            <a:r>
              <a:rPr lang="es-AR" sz="2800" dirty="0"/>
              <a:t> at </a:t>
            </a:r>
            <a:r>
              <a:rPr lang="es-AR" sz="2800" dirty="0" err="1"/>
              <a:t>the</a:t>
            </a:r>
            <a:r>
              <a:rPr lang="es-AR" sz="2800" dirty="0"/>
              <a:t> NMS </a:t>
            </a:r>
            <a:r>
              <a:rPr lang="es-AR" sz="2800" dirty="0" err="1"/>
              <a:t>we</a:t>
            </a:r>
            <a:r>
              <a:rPr lang="es-AR" sz="2800" dirty="0"/>
              <a:t> use </a:t>
            </a:r>
            <a:r>
              <a:rPr lang="es-AR" sz="2800" dirty="0" err="1"/>
              <a:t>Weekly</a:t>
            </a:r>
            <a:r>
              <a:rPr lang="es-AR" sz="2800" dirty="0"/>
              <a:t> and </a:t>
            </a:r>
            <a:r>
              <a:rPr lang="es-AR" sz="2800" dirty="0" err="1"/>
              <a:t>Seasonal</a:t>
            </a:r>
            <a:r>
              <a:rPr lang="es-AR" sz="2800" dirty="0"/>
              <a:t> </a:t>
            </a:r>
            <a:r>
              <a:rPr lang="es-AR" sz="2800" dirty="0" err="1"/>
              <a:t>Outlooks</a:t>
            </a:r>
            <a:br>
              <a:rPr lang="es-AR" sz="2800" dirty="0"/>
            </a:br>
            <a:br>
              <a:rPr lang="es-AR" sz="2800" dirty="0"/>
            </a:br>
            <a:r>
              <a:rPr lang="es-AR" sz="2400" dirty="0">
                <a:solidFill>
                  <a:srgbClr val="FFC000"/>
                </a:solidFill>
              </a:rPr>
              <a:t>|</a:t>
            </a:r>
            <a:r>
              <a:rPr lang="en-US" sz="2400" dirty="0"/>
              <a:t>Statistical Forecast Model</a:t>
            </a:r>
            <a:br>
              <a:rPr lang="en-US" sz="2400" dirty="0"/>
            </a:br>
            <a:r>
              <a:rPr lang="en-US" sz="2400" dirty="0">
                <a:solidFill>
                  <a:srgbClr val="FFC000"/>
                </a:solidFill>
              </a:rPr>
              <a:t>|</a:t>
            </a:r>
            <a:r>
              <a:rPr lang="en-US" sz="2400" dirty="0"/>
              <a:t>Dynamic-Statistical Forecast Model </a:t>
            </a:r>
            <a:br>
              <a:rPr lang="en-US" sz="2400" dirty="0"/>
            </a:br>
            <a:r>
              <a:rPr lang="en-US" sz="2400" dirty="0">
                <a:solidFill>
                  <a:srgbClr val="FFC000"/>
                </a:solidFill>
              </a:rPr>
              <a:t>|</a:t>
            </a:r>
            <a:r>
              <a:rPr lang="en-US" sz="2400" dirty="0"/>
              <a:t>Dynamic Forecast Model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|</a:t>
            </a:r>
            <a:r>
              <a:rPr lang="en-US" sz="2400" dirty="0"/>
              <a:t>National/Regional and Global Domain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|</a:t>
            </a:r>
            <a:r>
              <a:rPr lang="en-US" sz="2400" dirty="0"/>
              <a:t>Temperature and Precipitation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89892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3" descr="Mapa&#10;&#10;Descripción generada automáticamente">
            <a:extLst>
              <a:ext uri="{FF2B5EF4-FFF2-40B4-BE49-F238E27FC236}">
                <a16:creationId xmlns:a16="http://schemas.microsoft.com/office/drawing/2014/main" id="{D54E6383-70D9-4FCA-D651-F8750FB59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485" y="2691615"/>
            <a:ext cx="3104161" cy="231046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4CCFC14-D044-1623-C765-49EDA5810672}"/>
              </a:ext>
            </a:extLst>
          </p:cNvPr>
          <p:cNvSpPr txBox="1"/>
          <p:nvPr/>
        </p:nvSpPr>
        <p:spPr>
          <a:xfrm>
            <a:off x="4342909" y="2672513"/>
            <a:ext cx="407879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latin typeface="Calibri"/>
                <a:cs typeface="Calibri"/>
              </a:rPr>
              <a:t>Probabilities</a:t>
            </a:r>
            <a:r>
              <a:rPr lang="es-ES" dirty="0">
                <a:latin typeface="Calibri"/>
                <a:cs typeface="Calibri"/>
              </a:rPr>
              <a:t>  (</a:t>
            </a:r>
            <a:r>
              <a:rPr lang="es-ES" dirty="0" err="1">
                <a:latin typeface="Calibri"/>
                <a:cs typeface="Calibri"/>
              </a:rPr>
              <a:t>precip</a:t>
            </a:r>
            <a:r>
              <a:rPr lang="es-ES" dirty="0">
                <a:latin typeface="Calibri"/>
                <a:cs typeface="Calibri"/>
              </a:rPr>
              <a:t>&gt; </a:t>
            </a:r>
            <a:r>
              <a:rPr lang="es-ES" dirty="0" err="1">
                <a:latin typeface="Calibri"/>
                <a:cs typeface="Calibri"/>
              </a:rPr>
              <a:t>threshold</a:t>
            </a:r>
            <a:r>
              <a:rPr lang="es-ES" dirty="0">
                <a:latin typeface="Calibri"/>
                <a:cs typeface="Calibri"/>
              </a:rPr>
              <a:t>) </a:t>
            </a:r>
            <a:r>
              <a:rPr lang="es-ES" dirty="0" err="1">
                <a:latin typeface="Calibri"/>
                <a:cs typeface="Calibri"/>
              </a:rPr>
              <a:t>Week</a:t>
            </a:r>
            <a:r>
              <a:rPr lang="es-ES" dirty="0">
                <a:latin typeface="Calibri"/>
                <a:cs typeface="Calibri"/>
              </a:rPr>
              <a:t> 2 </a:t>
            </a:r>
            <a:endParaRPr lang="es-ES" dirty="0"/>
          </a:p>
        </p:txBody>
      </p:sp>
      <p:sp>
        <p:nvSpPr>
          <p:cNvPr id="12" name="Google Shape;227;p37"/>
          <p:cNvSpPr txBox="1"/>
          <p:nvPr/>
        </p:nvSpPr>
        <p:spPr>
          <a:xfrm>
            <a:off x="0" y="45375"/>
            <a:ext cx="5796366" cy="6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WEEKLY OUTLOOKS</a:t>
            </a:r>
            <a:endParaRPr sz="22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B5B9986-80A4-DC8A-0785-0EF1BCE0A0DB}"/>
              </a:ext>
            </a:extLst>
          </p:cNvPr>
          <p:cNvSpPr txBox="1">
            <a:spLocks/>
          </p:cNvSpPr>
          <p:nvPr/>
        </p:nvSpPr>
        <p:spPr>
          <a:xfrm>
            <a:off x="-20062" y="784516"/>
            <a:ext cx="2902819" cy="1688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cs typeface="Calibri"/>
              </a:rPr>
              <a:t>Global weekly Forecasts</a:t>
            </a:r>
            <a:endParaRPr lang="en-US" sz="1400" b="1" dirty="0"/>
          </a:p>
          <a:p>
            <a:pPr lvl="1"/>
            <a:r>
              <a:rPr lang="en-US" sz="1200" b="1" dirty="0">
                <a:ea typeface="+mn-lt"/>
                <a:cs typeface="+mn-lt"/>
              </a:rPr>
              <a:t>GEFS (Bias corrected)</a:t>
            </a:r>
          </a:p>
          <a:p>
            <a:pPr lvl="1"/>
            <a:r>
              <a:rPr lang="en-US" sz="1200" b="1" dirty="0">
                <a:ea typeface="+mn-lt"/>
                <a:cs typeface="+mn-lt"/>
              </a:rPr>
              <a:t>CFS ( from CIMA webpage)</a:t>
            </a:r>
          </a:p>
          <a:p>
            <a:pPr lvl="1"/>
            <a:r>
              <a:rPr lang="en-US" sz="1200" b="1" dirty="0">
                <a:ea typeface="+mn-lt"/>
                <a:cs typeface="+mn-lt"/>
              </a:rPr>
              <a:t>ECMWF (</a:t>
            </a:r>
            <a:r>
              <a:rPr lang="en-US" sz="1200" b="1" dirty="0" err="1">
                <a:ea typeface="+mn-lt"/>
                <a:cs typeface="+mn-lt"/>
              </a:rPr>
              <a:t>opencharts</a:t>
            </a:r>
            <a:r>
              <a:rPr lang="en-US" sz="1200" b="1" dirty="0">
                <a:ea typeface="+mn-lt"/>
                <a:cs typeface="+mn-lt"/>
              </a:rPr>
              <a:t>)</a:t>
            </a:r>
          </a:p>
          <a:p>
            <a:pPr lvl="1"/>
            <a:r>
              <a:rPr lang="en-US" sz="1200" b="1" dirty="0">
                <a:ea typeface="+mn-lt"/>
                <a:cs typeface="+mn-lt"/>
              </a:rPr>
              <a:t>SUBX (IRI): </a:t>
            </a:r>
            <a:r>
              <a:rPr lang="en-US" sz="1200" b="1" dirty="0" err="1">
                <a:ea typeface="+mn-lt"/>
                <a:cs typeface="+mn-lt"/>
              </a:rPr>
              <a:t>SubSeasonal</a:t>
            </a:r>
            <a:r>
              <a:rPr lang="en-US" sz="1200" b="1" dirty="0">
                <a:ea typeface="+mn-lt"/>
                <a:cs typeface="+mn-lt"/>
              </a:rPr>
              <a:t> predict. </a:t>
            </a:r>
            <a:r>
              <a:rPr lang="en-US" sz="1200" b="1" dirty="0" err="1">
                <a:ea typeface="+mn-lt"/>
                <a:cs typeface="+mn-lt"/>
              </a:rPr>
              <a:t>eXperiment</a:t>
            </a:r>
            <a:r>
              <a:rPr lang="en-US" sz="1200" b="1" dirty="0">
                <a:ea typeface="+mn-lt"/>
                <a:cs typeface="+mn-lt"/>
              </a:rPr>
              <a:t>.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D89B281-817B-76D1-6356-AE3958BB9BF4}"/>
              </a:ext>
            </a:extLst>
          </p:cNvPr>
          <p:cNvSpPr txBox="1">
            <a:spLocks/>
          </p:cNvSpPr>
          <p:nvPr/>
        </p:nvSpPr>
        <p:spPr>
          <a:xfrm>
            <a:off x="189201" y="2103287"/>
            <a:ext cx="2659459" cy="705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ea typeface="+mn-lt"/>
                <a:cs typeface="+mn-lt"/>
              </a:rPr>
              <a:t>National weekly</a:t>
            </a:r>
            <a:r>
              <a:rPr lang="en-US" sz="1400" b="1" dirty="0">
                <a:cs typeface="Calibri"/>
              </a:rPr>
              <a:t> Forecasts</a:t>
            </a:r>
          </a:p>
          <a:p>
            <a:pPr lvl="1"/>
            <a:r>
              <a:rPr lang="en-US" sz="1100" b="1" dirty="0">
                <a:cs typeface="Calibri"/>
              </a:rPr>
              <a:t>Analog technique </a:t>
            </a:r>
            <a:r>
              <a:rPr lang="en-US" sz="1400" b="1" dirty="0">
                <a:cs typeface="Calibri"/>
              </a:rPr>
              <a:t> </a:t>
            </a:r>
            <a:endParaRPr lang="es-ES" sz="1400" b="1" dirty="0">
              <a:ea typeface="Calibri"/>
              <a:cs typeface="Calibri"/>
            </a:endParaRPr>
          </a:p>
          <a:p>
            <a:endParaRPr lang="en-US" sz="900" b="1" dirty="0">
              <a:ea typeface="+mn-lt"/>
              <a:cs typeface="+mn-lt"/>
            </a:endParaRPr>
          </a:p>
        </p:txBody>
      </p:sp>
      <p:grpSp>
        <p:nvGrpSpPr>
          <p:cNvPr id="15" name="Group 17">
            <a:extLst>
              <a:ext uri="{FF2B5EF4-FFF2-40B4-BE49-F238E27FC236}">
                <a16:creationId xmlns:a16="http://schemas.microsoft.com/office/drawing/2014/main" id="{0288FB33-A5EB-28D6-1978-277B78E046DD}"/>
              </a:ext>
            </a:extLst>
          </p:cNvPr>
          <p:cNvGrpSpPr/>
          <p:nvPr/>
        </p:nvGrpSpPr>
        <p:grpSpPr>
          <a:xfrm>
            <a:off x="300982" y="2595568"/>
            <a:ext cx="2891881" cy="2406510"/>
            <a:chOff x="4339634" y="2512665"/>
            <a:chExt cx="2574697" cy="2256139"/>
          </a:xfrm>
        </p:grpSpPr>
        <p:pic>
          <p:nvPicPr>
            <p:cNvPr id="16" name="Picture 5" descr="Mapa&#10;&#10;Descripción generada automáticamente">
              <a:extLst>
                <a:ext uri="{FF2B5EF4-FFF2-40B4-BE49-F238E27FC236}">
                  <a16:creationId xmlns:a16="http://schemas.microsoft.com/office/drawing/2014/main" id="{F5A19B41-6A06-4F85-7C28-B9EE52E5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7422" y="2836801"/>
              <a:ext cx="1356909" cy="1932003"/>
            </a:xfrm>
            <a:prstGeom prst="rect">
              <a:avLst/>
            </a:prstGeom>
          </p:spPr>
        </p:pic>
        <p:pic>
          <p:nvPicPr>
            <p:cNvPr id="17" name="Picture 6" descr="Mapa&#10;&#10;Descripción generada automáticamente">
              <a:extLst>
                <a:ext uri="{FF2B5EF4-FFF2-40B4-BE49-F238E27FC236}">
                  <a16:creationId xmlns:a16="http://schemas.microsoft.com/office/drawing/2014/main" id="{BBCDF8AF-980B-7DA6-485F-AE31B3E27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34" y="2836800"/>
              <a:ext cx="1318765" cy="1875844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AFB8F02-5CAF-946B-8F51-839E892E41C7}"/>
                </a:ext>
              </a:extLst>
            </p:cNvPr>
            <p:cNvSpPr txBox="1"/>
            <p:nvPr/>
          </p:nvSpPr>
          <p:spPr>
            <a:xfrm>
              <a:off x="4339634" y="2512665"/>
              <a:ext cx="2557462" cy="2885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Calibri"/>
                  <a:ea typeface="Calibri"/>
                  <a:cs typeface="Calibri"/>
                </a:rPr>
                <a:t>Weekly </a:t>
              </a:r>
              <a:r>
                <a:rPr lang="en-US" sz="1400" dirty="0" err="1">
                  <a:latin typeface="Calibri"/>
                  <a:ea typeface="Calibri"/>
                  <a:cs typeface="Calibri"/>
                </a:rPr>
                <a:t>Precip</a:t>
              </a:r>
              <a:r>
                <a:rPr lang="en-US" sz="1400" dirty="0">
                  <a:latin typeface="Calibri"/>
                  <a:ea typeface="Calibri"/>
                  <a:cs typeface="Calibri"/>
                </a:rPr>
                <a:t> -Temp.  Anomalies</a:t>
              </a:r>
              <a:endParaRPr lang="es-ES" sz="14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5242265" y="74657"/>
            <a:ext cx="152581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Anomalies</a:t>
            </a:r>
            <a:endParaRPr lang="es-AR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249647" y="435964"/>
            <a:ext cx="14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Week2 -</a:t>
            </a:r>
            <a:r>
              <a:rPr lang="es-ES" dirty="0" err="1"/>
              <a:t>Temp</a:t>
            </a:r>
            <a:endParaRPr lang="es-AR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940713" y="477300"/>
            <a:ext cx="16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Week2 -</a:t>
            </a:r>
            <a:r>
              <a:rPr lang="es-ES" dirty="0" err="1"/>
              <a:t>Precip</a:t>
            </a:r>
            <a:endParaRPr lang="es-AR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001662" y="430317"/>
            <a:ext cx="164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Week3 -</a:t>
            </a:r>
            <a:r>
              <a:rPr lang="es-ES" dirty="0" err="1"/>
              <a:t>Precip</a:t>
            </a:r>
            <a:r>
              <a:rPr lang="es-ES" dirty="0"/>
              <a:t> </a:t>
            </a:r>
            <a:endParaRPr lang="es-AR" dirty="0"/>
          </a:p>
        </p:txBody>
      </p:sp>
      <p:sp>
        <p:nvSpPr>
          <p:cNvPr id="20" name="Google Shape;218;p4"/>
          <p:cNvSpPr txBox="1"/>
          <p:nvPr/>
        </p:nvSpPr>
        <p:spPr>
          <a:xfrm rot="-5400000">
            <a:off x="2091034" y="1401428"/>
            <a:ext cx="1869000" cy="323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GEFS-BC-NMS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29;p4"/>
          <p:cNvPicPr preferRelativeResize="0"/>
          <p:nvPr/>
        </p:nvPicPr>
        <p:blipFill rotWithShape="1">
          <a:blip r:embed="rId6">
            <a:alphaModFix/>
          </a:blip>
          <a:srcRect t="8634" r="49372"/>
          <a:stretch/>
        </p:blipFill>
        <p:spPr>
          <a:xfrm>
            <a:off x="3166279" y="805296"/>
            <a:ext cx="1230707" cy="179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33;p4"/>
          <p:cNvPicPr preferRelativeResize="0"/>
          <p:nvPr/>
        </p:nvPicPr>
        <p:blipFill rotWithShape="1">
          <a:blip r:embed="rId7">
            <a:alphaModFix/>
          </a:blip>
          <a:srcRect l="37672" t="46910" r="41394"/>
          <a:stretch/>
        </p:blipFill>
        <p:spPr>
          <a:xfrm>
            <a:off x="4714605" y="820434"/>
            <a:ext cx="1326153" cy="175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21;p4"/>
          <p:cNvSpPr txBox="1"/>
          <p:nvPr/>
        </p:nvSpPr>
        <p:spPr>
          <a:xfrm rot="-5400000">
            <a:off x="3888153" y="1615123"/>
            <a:ext cx="1372101" cy="2612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s-AR" sz="1800" b="1" i="0" u="none" strike="noStrike" cap="none" dirty="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ECMWF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28;p4"/>
          <p:cNvPicPr preferRelativeResize="0"/>
          <p:nvPr/>
        </p:nvPicPr>
        <p:blipFill rotWithShape="1">
          <a:blip r:embed="rId8">
            <a:alphaModFix/>
          </a:blip>
          <a:srcRect l="22459" t="78531" r="22586" b="15367"/>
          <a:stretch/>
        </p:blipFill>
        <p:spPr>
          <a:xfrm rot="-5400000">
            <a:off x="5545184" y="1433783"/>
            <a:ext cx="1514479" cy="36668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13;p4"/>
          <p:cNvSpPr txBox="1"/>
          <p:nvPr/>
        </p:nvSpPr>
        <p:spPr>
          <a:xfrm rot="-5400000">
            <a:off x="5938503" y="1402954"/>
            <a:ext cx="1719506" cy="4068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</a:pPr>
            <a:r>
              <a:rPr lang="es-AR" sz="1400" dirty="0"/>
              <a:t>NOAA-NCEP-CFSv2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218;p4"/>
          <p:cNvSpPr txBox="1"/>
          <p:nvPr/>
        </p:nvSpPr>
        <p:spPr>
          <a:xfrm>
            <a:off x="6647400" y="4660310"/>
            <a:ext cx="986822" cy="323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A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GEFS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00982" y="4802521"/>
            <a:ext cx="294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https://www.smn.gob.ar/clima/perspectiva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402" y="758546"/>
            <a:ext cx="1646094" cy="17075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590955" y="1007845"/>
            <a:ext cx="474262" cy="136651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63678" y="2422167"/>
            <a:ext cx="2369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dirty="0"/>
              <a:t>http://climar.cima.fcen.uba.ar/CFS</a:t>
            </a:r>
          </a:p>
        </p:txBody>
      </p:sp>
    </p:spTree>
    <p:extLst>
      <p:ext uri="{BB962C8B-B14F-4D97-AF65-F5344CB8AC3E}">
        <p14:creationId xmlns:p14="http://schemas.microsoft.com/office/powerpoint/2010/main" val="419506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2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9539"/>
            <a:ext cx="2074234" cy="139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2" descr="Mapa&#10;&#10;Descripción generada automáticamente">
            <a:extLst>
              <a:ext uri="{FF2B5EF4-FFF2-40B4-BE49-F238E27FC236}">
                <a16:creationId xmlns:a16="http://schemas.microsoft.com/office/drawing/2014/main" id="{346E76F0-9213-5DA9-84D0-D0432DE1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857" y="1184196"/>
            <a:ext cx="909972" cy="126927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096" y="815436"/>
            <a:ext cx="3418118" cy="10777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b="1" dirty="0">
                <a:cs typeface="Calibri"/>
              </a:rPr>
              <a:t>Global Ensemble Seasonal Forecasts</a:t>
            </a:r>
            <a:endParaRPr lang="en-US" sz="1400" b="1" dirty="0"/>
          </a:p>
          <a:p>
            <a:pPr lvl="1"/>
            <a:r>
              <a:rPr lang="en-US" sz="1100" b="1" dirty="0">
                <a:ea typeface="+mn-lt"/>
                <a:cs typeface="+mn-lt"/>
              </a:rPr>
              <a:t>C3S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b="1" dirty="0">
                <a:ea typeface="+mn-lt"/>
                <a:cs typeface="+mn-lt"/>
              </a:rPr>
              <a:t>- Copernicus</a:t>
            </a:r>
          </a:p>
          <a:p>
            <a:pPr lvl="1"/>
            <a:r>
              <a:rPr lang="en-US" sz="1100" b="1" dirty="0">
                <a:ea typeface="+mn-lt"/>
                <a:cs typeface="+mn-lt"/>
              </a:rPr>
              <a:t>NMME-IRI</a:t>
            </a:r>
          </a:p>
          <a:p>
            <a:pPr lvl="1"/>
            <a:r>
              <a:rPr lang="en-US" sz="1100" b="1" dirty="0">
                <a:ea typeface="+mn-lt"/>
                <a:cs typeface="+mn-lt"/>
              </a:rPr>
              <a:t>WMO</a:t>
            </a:r>
          </a:p>
          <a:p>
            <a:pPr lvl="1"/>
            <a:endParaRPr lang="en-US" sz="1100" dirty="0">
              <a:ea typeface="+mn-lt"/>
              <a:cs typeface="+mn-lt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8436BEC-DEE3-66F4-E823-1C3B3BD6058E}"/>
              </a:ext>
            </a:extLst>
          </p:cNvPr>
          <p:cNvSpPr txBox="1">
            <a:spLocks/>
          </p:cNvSpPr>
          <p:nvPr/>
        </p:nvSpPr>
        <p:spPr>
          <a:xfrm>
            <a:off x="4247387" y="840309"/>
            <a:ext cx="2744879" cy="11310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ea typeface="+mn-lt"/>
                <a:cs typeface="+mn-lt"/>
              </a:rPr>
              <a:t>National/Regional </a:t>
            </a:r>
            <a:r>
              <a:rPr lang="en-US" sz="1400" b="1" dirty="0">
                <a:cs typeface="Calibri"/>
              </a:rPr>
              <a:t>Seasonal Forecasts</a:t>
            </a:r>
            <a:endParaRPr lang="en-US" sz="1400" b="1" dirty="0"/>
          </a:p>
          <a:p>
            <a:pPr lvl="1"/>
            <a:r>
              <a:rPr lang="en-US" sz="1100" b="1" dirty="0" err="1">
                <a:ea typeface="+mn-lt"/>
                <a:cs typeface="+mn-lt"/>
              </a:rPr>
              <a:t>Eurobrisa</a:t>
            </a:r>
            <a:r>
              <a:rPr lang="en-US" sz="1100" b="1" dirty="0">
                <a:ea typeface="+mn-lt"/>
                <a:cs typeface="+mn-lt"/>
              </a:rPr>
              <a:t>/CPTEC-INPE</a:t>
            </a:r>
            <a:r>
              <a:rPr lang="en-US" sz="11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100" b="1" dirty="0">
                <a:ea typeface="+mn-lt"/>
                <a:cs typeface="+mn-lt"/>
              </a:rPr>
              <a:t>RRC-SAS (CPT)</a:t>
            </a:r>
          </a:p>
          <a:p>
            <a:pPr lvl="1"/>
            <a:r>
              <a:rPr lang="en-US" sz="1100" b="1" dirty="0">
                <a:ea typeface="+mn-lt"/>
                <a:cs typeface="+mn-lt"/>
              </a:rPr>
              <a:t>CPT/CPT+NMME (NMS)</a:t>
            </a:r>
          </a:p>
          <a:p>
            <a:pPr lvl="1"/>
            <a:r>
              <a:rPr lang="en-US" sz="1100" b="1" dirty="0">
                <a:ea typeface="+mn-lt"/>
                <a:cs typeface="+mn-lt"/>
              </a:rPr>
              <a:t>CLIMAX's </a:t>
            </a:r>
            <a:r>
              <a:rPr lang="en-US" sz="1100" b="1" dirty="0" err="1">
                <a:ea typeface="+mn-lt"/>
                <a:cs typeface="+mn-lt"/>
              </a:rPr>
              <a:t>multimodel</a:t>
            </a:r>
            <a:r>
              <a:rPr lang="en-US" sz="1100" b="1" dirty="0">
                <a:ea typeface="+mn-lt"/>
                <a:cs typeface="+mn-lt"/>
              </a:rPr>
              <a:t> Project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BFB905B-83F4-AF6E-09DF-1763FDA97EAC}"/>
              </a:ext>
            </a:extLst>
          </p:cNvPr>
          <p:cNvSpPr txBox="1"/>
          <p:nvPr/>
        </p:nvSpPr>
        <p:spPr>
          <a:xfrm>
            <a:off x="2592110" y="1318583"/>
            <a:ext cx="5991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200" b="1" dirty="0">
                <a:latin typeface="Calibri"/>
                <a:cs typeface="Calibri"/>
              </a:rPr>
              <a:t>C3S</a:t>
            </a:r>
            <a:endParaRPr lang="es-ES" sz="1200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D670E59-F136-58D0-48C9-97C4427F83A8}"/>
              </a:ext>
            </a:extLst>
          </p:cNvPr>
          <p:cNvSpPr txBox="1"/>
          <p:nvPr/>
        </p:nvSpPr>
        <p:spPr>
          <a:xfrm>
            <a:off x="6712564" y="875780"/>
            <a:ext cx="1358546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dirty="0">
                <a:latin typeface="Calibri"/>
                <a:cs typeface="Calibri"/>
              </a:rPr>
              <a:t>NMS(CPT+NMME)</a:t>
            </a:r>
            <a:endParaRPr lang="es-ES" sz="1200" b="1" dirty="0">
              <a:cs typeface="Calibri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69" y="1154635"/>
            <a:ext cx="1162406" cy="155914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D670E59-F136-58D0-48C9-97C4427F83A8}"/>
              </a:ext>
            </a:extLst>
          </p:cNvPr>
          <p:cNvSpPr txBox="1"/>
          <p:nvPr/>
        </p:nvSpPr>
        <p:spPr>
          <a:xfrm>
            <a:off x="8044380" y="846126"/>
            <a:ext cx="109962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dirty="0">
                <a:latin typeface="Calibri"/>
                <a:cs typeface="Calibri"/>
              </a:rPr>
              <a:t>NMS (CPT) </a:t>
            </a:r>
            <a:endParaRPr lang="es-ES" sz="1200" b="1" dirty="0">
              <a:cs typeface="Calibri"/>
            </a:endParaRPr>
          </a:p>
        </p:txBody>
      </p:sp>
      <p:pic>
        <p:nvPicPr>
          <p:cNvPr id="35" name="Google Shape;16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7635" y="2327630"/>
            <a:ext cx="2302222" cy="212950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ángulo 19"/>
          <p:cNvSpPr/>
          <p:nvPr/>
        </p:nvSpPr>
        <p:spPr>
          <a:xfrm>
            <a:off x="3900054" y="2066021"/>
            <a:ext cx="23551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100" b="1" dirty="0">
                <a:ea typeface="+mn-lt"/>
                <a:cs typeface="+mn-lt"/>
              </a:rPr>
              <a:t>CLIMAX's </a:t>
            </a:r>
            <a:r>
              <a:rPr lang="en-US" sz="1100" b="1" dirty="0" err="1">
                <a:ea typeface="+mn-lt"/>
                <a:cs typeface="+mn-lt"/>
              </a:rPr>
              <a:t>multimodel</a:t>
            </a:r>
            <a:r>
              <a:rPr lang="en-US" sz="1100" b="1" dirty="0">
                <a:ea typeface="+mn-lt"/>
                <a:cs typeface="+mn-lt"/>
              </a:rPr>
              <a:t> Project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874" y="3211592"/>
            <a:ext cx="1583116" cy="137903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7391837" y="4640802"/>
            <a:ext cx="14847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100" b="1" dirty="0">
                <a:ea typeface="+mn-lt"/>
                <a:cs typeface="+mn-lt"/>
              </a:rPr>
              <a:t>RRC-SAS (CPT)</a:t>
            </a:r>
          </a:p>
        </p:txBody>
      </p:sp>
      <p:pic>
        <p:nvPicPr>
          <p:cNvPr id="36" name="Google Shape;21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6918" y="1584606"/>
            <a:ext cx="1889536" cy="168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96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4235" y="3404027"/>
            <a:ext cx="1514036" cy="160542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CuadroTexto 40"/>
          <p:cNvSpPr txBox="1"/>
          <p:nvPr/>
        </p:nvSpPr>
        <p:spPr>
          <a:xfrm rot="16200000">
            <a:off x="-195324" y="2356380"/>
            <a:ext cx="91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WMO</a:t>
            </a:r>
            <a:endParaRPr lang="es-AR" sz="1400" dirty="0"/>
          </a:p>
        </p:txBody>
      </p:sp>
      <p:sp>
        <p:nvSpPr>
          <p:cNvPr id="42" name="Google Shape;227;p37"/>
          <p:cNvSpPr txBox="1"/>
          <p:nvPr/>
        </p:nvSpPr>
        <p:spPr>
          <a:xfrm>
            <a:off x="0" y="45375"/>
            <a:ext cx="5796366" cy="6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SEASONAL OUTLOOKS</a:t>
            </a:r>
            <a:endParaRPr sz="22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19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825" y="3404027"/>
            <a:ext cx="1455180" cy="161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CuadroTexto 43"/>
          <p:cNvSpPr txBox="1"/>
          <p:nvPr/>
        </p:nvSpPr>
        <p:spPr>
          <a:xfrm rot="16200000">
            <a:off x="-482980" y="3733679"/>
            <a:ext cx="1238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NMME-IRI</a:t>
            </a:r>
            <a:endParaRPr lang="es-AR" sz="14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8476760" y="1749539"/>
            <a:ext cx="5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PP</a:t>
            </a:r>
            <a:endParaRPr lang="es-AR" dirty="0"/>
          </a:p>
        </p:txBody>
      </p:sp>
      <p:sp>
        <p:nvSpPr>
          <p:cNvPr id="48" name="CuadroTexto 47"/>
          <p:cNvSpPr txBox="1"/>
          <p:nvPr/>
        </p:nvSpPr>
        <p:spPr>
          <a:xfrm>
            <a:off x="7249699" y="1749539"/>
            <a:ext cx="5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PP</a:t>
            </a:r>
            <a:endParaRPr lang="es-AR" dirty="0"/>
          </a:p>
        </p:txBody>
      </p:sp>
      <p:sp>
        <p:nvSpPr>
          <p:cNvPr id="49" name="CuadroTexto 48"/>
          <p:cNvSpPr txBox="1"/>
          <p:nvPr/>
        </p:nvSpPr>
        <p:spPr>
          <a:xfrm>
            <a:off x="5796366" y="3972491"/>
            <a:ext cx="5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</a:t>
            </a:r>
            <a:endParaRPr lang="es-AR" dirty="0"/>
          </a:p>
        </p:txBody>
      </p:sp>
      <p:sp>
        <p:nvSpPr>
          <p:cNvPr id="50" name="CuadroTexto 49"/>
          <p:cNvSpPr txBox="1"/>
          <p:nvPr/>
        </p:nvSpPr>
        <p:spPr>
          <a:xfrm>
            <a:off x="7940091" y="4137237"/>
            <a:ext cx="5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PP</a:t>
            </a:r>
            <a:endParaRPr lang="es-AR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077225" y="2833041"/>
            <a:ext cx="1799314" cy="316258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3962671" y="4674688"/>
            <a:ext cx="397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cs typeface="Calibri"/>
              </a:rPr>
              <a:t>Probability of most likely category of precipitation or temperature  in the next 3 months. </a:t>
            </a:r>
          </a:p>
        </p:txBody>
      </p:sp>
    </p:spTree>
    <p:extLst>
      <p:ext uri="{BB962C8B-B14F-4D97-AF65-F5344CB8AC3E}">
        <p14:creationId xmlns:p14="http://schemas.microsoft.com/office/powerpoint/2010/main" val="2058942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/>
          <p:nvPr/>
        </p:nvSpPr>
        <p:spPr>
          <a:xfrm>
            <a:off x="-13650" y="4694825"/>
            <a:ext cx="9144000" cy="50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3"/>
          <p:cNvSpPr txBox="1"/>
          <p:nvPr/>
        </p:nvSpPr>
        <p:spPr>
          <a:xfrm>
            <a:off x="0" y="164600"/>
            <a:ext cx="92808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s" sz="2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CONSENSUS SEASONAL FORECAST FOR PRECIPITATION AND TEMPERATURE</a:t>
            </a:r>
            <a:endParaRPr sz="22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p33"/>
          <p:cNvGrpSpPr/>
          <p:nvPr/>
        </p:nvGrpSpPr>
        <p:grpSpPr>
          <a:xfrm>
            <a:off x="149325" y="668000"/>
            <a:ext cx="6353651" cy="2789975"/>
            <a:chOff x="111725" y="721700"/>
            <a:chExt cx="6353651" cy="2789975"/>
          </a:xfrm>
        </p:grpSpPr>
        <p:grpSp>
          <p:nvGrpSpPr>
            <p:cNvPr id="173" name="Google Shape;173;p33"/>
            <p:cNvGrpSpPr/>
            <p:nvPr/>
          </p:nvGrpSpPr>
          <p:grpSpPr>
            <a:xfrm>
              <a:off x="111725" y="843675"/>
              <a:ext cx="6353651" cy="2668000"/>
              <a:chOff x="111725" y="843675"/>
              <a:chExt cx="6353651" cy="2668000"/>
            </a:xfrm>
          </p:grpSpPr>
          <p:pic>
            <p:nvPicPr>
              <p:cNvPr id="174" name="Google Shape;174;p33"/>
              <p:cNvPicPr preferRelativeResize="0"/>
              <p:nvPr/>
            </p:nvPicPr>
            <p:blipFill rotWithShape="1">
              <a:blip r:embed="rId3">
                <a:alphaModFix/>
              </a:blip>
              <a:srcRect t="2619"/>
              <a:stretch/>
            </p:blipFill>
            <p:spPr>
              <a:xfrm>
                <a:off x="111725" y="843675"/>
                <a:ext cx="6353651" cy="266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5" name="Google Shape;175;p33"/>
              <p:cNvSpPr txBox="1"/>
              <p:nvPr/>
            </p:nvSpPr>
            <p:spPr>
              <a:xfrm>
                <a:off x="2561800" y="1351950"/>
                <a:ext cx="1362000" cy="2083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 u="sng">
                    <a:latin typeface="Calibri"/>
                    <a:ea typeface="Calibri"/>
                    <a:cs typeface="Calibri"/>
                    <a:sym typeface="Calibri"/>
                  </a:rPr>
                  <a:t>References</a:t>
                </a: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: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Above normal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Normal or above normal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Normal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Normal or below normal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Below normal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Climatology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1">
                    <a:latin typeface="Calibri"/>
                    <a:ea typeface="Calibri"/>
                    <a:cs typeface="Calibri"/>
                    <a:sym typeface="Calibri"/>
                  </a:rPr>
                  <a:t>Dry season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6" name="Google Shape;176;p33"/>
            <p:cNvSpPr txBox="1"/>
            <p:nvPr/>
          </p:nvSpPr>
          <p:spPr>
            <a:xfrm>
              <a:off x="2043150" y="721700"/>
              <a:ext cx="2287200" cy="61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>
                  <a:highlight>
                    <a:schemeClr val="lt1"/>
                  </a:highlight>
                  <a:latin typeface="Calibri"/>
                  <a:ea typeface="Calibri"/>
                  <a:cs typeface="Calibri"/>
                  <a:sym typeface="Calibri"/>
                </a:rPr>
                <a:t>August-September-October 2022</a:t>
              </a:r>
              <a:r>
                <a:rPr lang="es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3"/>
            <p:cNvSpPr txBox="1"/>
            <p:nvPr/>
          </p:nvSpPr>
          <p:spPr>
            <a:xfrm>
              <a:off x="589600" y="852500"/>
              <a:ext cx="1036800" cy="35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u="sng">
                  <a:latin typeface="Calibri"/>
                  <a:ea typeface="Calibri"/>
                  <a:cs typeface="Calibri"/>
                  <a:sym typeface="Calibri"/>
                </a:rPr>
                <a:t>Precipitation</a:t>
              </a:r>
              <a:endParaRPr sz="1100" u="sng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3"/>
            <p:cNvSpPr txBox="1"/>
            <p:nvPr/>
          </p:nvSpPr>
          <p:spPr>
            <a:xfrm>
              <a:off x="5009200" y="852500"/>
              <a:ext cx="1036800" cy="35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u="sng" dirty="0">
                  <a:latin typeface="Calibri"/>
                  <a:ea typeface="Calibri"/>
                  <a:cs typeface="Calibri"/>
                  <a:sym typeface="Calibri"/>
                </a:rPr>
                <a:t>Temperature</a:t>
              </a:r>
              <a:endParaRPr sz="1100" u="sng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33"/>
          <p:cNvSpPr txBox="1"/>
          <p:nvPr/>
        </p:nvSpPr>
        <p:spPr>
          <a:xfrm>
            <a:off x="6790225" y="1139438"/>
            <a:ext cx="2205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The consensus seasonal forecast is made by </a:t>
            </a:r>
            <a:r>
              <a:rPr lang="es" sz="1200" b="1" dirty="0">
                <a:solidFill>
                  <a:srgbClr val="008ECE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climate experts(NMS and Researchers)</a:t>
            </a:r>
            <a:r>
              <a:rPr lang="es" sz="120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on the basis of the </a:t>
            </a:r>
            <a:r>
              <a:rPr lang="es" sz="1200" b="1" dirty="0">
                <a:solidFill>
                  <a:srgbClr val="008ECE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analysis of the forecasts</a:t>
            </a:r>
            <a:endParaRPr sz="1200" b="1" dirty="0">
              <a:solidFill>
                <a:srgbClr val="008ECE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rgbClr val="008ECE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of dynamic, statistical and dynamic-statistical models</a:t>
            </a:r>
            <a:r>
              <a:rPr lang="es" sz="120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added to</a:t>
            </a:r>
            <a:r>
              <a:rPr lang="es" sz="1200" b="1" dirty="0">
                <a:solidFill>
                  <a:srgbClr val="008ECE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the analysis</a:t>
            </a:r>
            <a:endParaRPr sz="1200" b="1" dirty="0">
              <a:solidFill>
                <a:srgbClr val="008ECE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008ECE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of the evolution of oceanic and atmospheric conditions.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221" y="3503682"/>
            <a:ext cx="1391624" cy="15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124" y="3503443"/>
            <a:ext cx="1610279" cy="15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25" y="3503444"/>
            <a:ext cx="1361982" cy="15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0662" y="3430356"/>
            <a:ext cx="1252334" cy="16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48813" y="3430343"/>
            <a:ext cx="2399724" cy="167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739243"/>
      </p:ext>
    </p:extLst>
  </p:cSld>
  <p:clrMapOvr>
    <a:masterClrMapping/>
  </p:clrMapOvr>
</p:sld>
</file>

<file path=ppt/theme/theme1.xml><?xml version="1.0" encoding="utf-8"?>
<a:theme xmlns:a="http://schemas.openxmlformats.org/drawingml/2006/main" name="ppt sm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mn" id="{194AFB4B-65D5-4FC9-9333-A1B06E12533D}" vid="{C7B5F5D2-F561-42F4-83B0-DF546CC54E2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793</Words>
  <Application>Microsoft Office PowerPoint</Application>
  <PresentationFormat>Presentación en pantalla (16:9)</PresentationFormat>
  <Paragraphs>150</Paragraphs>
  <Slides>18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inherit</vt:lpstr>
      <vt:lpstr>Times</vt:lpstr>
      <vt:lpstr>Wingdings</vt:lpstr>
      <vt:lpstr>ppt smn</vt:lpstr>
      <vt:lpstr>Climate services in Southern South America: the Argentine National Meteorological Service Perspective</vt:lpstr>
      <vt:lpstr>Presentación de PowerPoint</vt:lpstr>
      <vt:lpstr>The WMO Strategy for Service Delivery and Its Implementation Plan</vt:lpstr>
      <vt:lpstr>The WMO Strategy for Service Delivery </vt:lpstr>
      <vt:lpstr>Presentación de PowerPoint</vt:lpstr>
      <vt:lpstr>  To provide Climate  Service at the NMS we use Weekly and Seasonal Outlooks  |Statistical Forecast Model |Dynamic-Statistical Forecast Model  |Dynamic Forecast Model  |National/Regional and Global Domain |Temperature and Precipitation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Challenges </vt:lpstr>
      <vt:lpstr>Thank you!!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Guadalupe Cruz Diaz</dc:creator>
  <cp:lastModifiedBy>Mariana</cp:lastModifiedBy>
  <cp:revision>180</cp:revision>
  <dcterms:created xsi:type="dcterms:W3CDTF">2017-01-13T17:12:02Z</dcterms:created>
  <dcterms:modified xsi:type="dcterms:W3CDTF">2022-09-07T13:47:09Z</dcterms:modified>
</cp:coreProperties>
</file>