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</p:sldMasterIdLst>
  <p:notesMasterIdLst>
    <p:notesMasterId r:id="rId12"/>
  </p:notesMasterIdLst>
  <p:handoutMasterIdLst>
    <p:handoutMasterId r:id="rId13"/>
  </p:handoutMasterIdLst>
  <p:sldIdLst>
    <p:sldId id="260" r:id="rId2"/>
    <p:sldId id="478" r:id="rId3"/>
    <p:sldId id="485" r:id="rId4"/>
    <p:sldId id="472" r:id="rId5"/>
    <p:sldId id="487" r:id="rId6"/>
    <p:sldId id="451" r:id="rId7"/>
    <p:sldId id="473" r:id="rId8"/>
    <p:sldId id="474" r:id="rId9"/>
    <p:sldId id="477" r:id="rId10"/>
    <p:sldId id="488" r:id="rId11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81AB"/>
    <a:srgbClr val="BE0F34"/>
    <a:srgbClr val="719500"/>
    <a:srgbClr val="007836"/>
    <a:srgbClr val="820150"/>
    <a:srgbClr val="502D7F"/>
    <a:srgbClr val="00338E"/>
    <a:srgbClr val="758F9D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32" autoAdjust="0"/>
    <p:restoredTop sz="91475"/>
  </p:normalViewPr>
  <p:slideViewPr>
    <p:cSldViewPr snapToGrid="0" snapToObjects="1">
      <p:cViewPr>
        <p:scale>
          <a:sx n="91" d="100"/>
          <a:sy n="91" d="100"/>
        </p:scale>
        <p:origin x="960" y="-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497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A69A9C-1087-184F-8370-423E175D9D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90E3D-F5E5-0D40-B323-A25B85CF9E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E50B8-2EF8-564F-AE86-D84E6C503530}" type="datetimeFigureOut">
              <a:rPr lang="en-US" smtClean="0"/>
              <a:t>9/6/22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3AA97-2F38-5340-B685-1E0EA3E35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732F3-25A6-284F-A24C-5FD21AE6B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78BA3-E235-9946-9A4D-07E907F68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C8D20-1945-7145-91A2-3D134BDA25E2}" type="datetimeFigureOut">
              <a:rPr lang="en-US" smtClean="0"/>
              <a:t>9/6/22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104DB-87CA-D64F-AB86-DB2520DD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5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45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ü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54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ü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0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ü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02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ü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54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ü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28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ü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02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ü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39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ü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63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ü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30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371600" y="7543800"/>
            <a:ext cx="3657600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 dirty="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8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29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710609" y="-1245704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529" y="7178040"/>
            <a:ext cx="824484" cy="22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535" y="7249637"/>
            <a:ext cx="929809" cy="155448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1" y="4915645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E1024-A123-4766-B2EE-B517461340EC}" type="datetime4">
              <a:rPr lang="en-US" smtClean="0"/>
              <a:t>September 6, 2022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3011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cap="all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BUSINESS 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7772400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6858000"/>
            <a:ext cx="77724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5FC3A-B3E3-436C-8D3B-209E2E9D33BF}" type="datetime4">
              <a:rPr lang="en-US" smtClean="0"/>
              <a:t>September 6, 2022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cap="all" baseline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BUSINESS 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30642" y="457199"/>
            <a:ext cx="7772400" cy="73152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7FDCD-B9A8-4345-9387-D64AE541ECB1}" type="datetime4">
              <a:rPr lang="en-US" smtClean="0"/>
              <a:t>September 6, 2022</a:t>
            </a:fld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cap="all" baseline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BUSINESS SENSITIVE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903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801600" cy="548640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8CB93-F8A3-4EA5-87AA-A954C9A8744D}" type="datetime4">
              <a:rPr lang="en-US" smtClean="0"/>
              <a:t>September 6, 2022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cap="all" baseline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BUSINESS 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56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08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56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156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156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96AE-A634-4115-B0AB-2FE09CC23A67}" type="datetime4">
              <a:rPr lang="en-US" smtClean="0"/>
              <a:t>September 6, 2022</a:t>
            </a:fld>
            <a:endParaRPr lang="en-US" dirty="0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cap="all" baseline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BUSINESS 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A3612-66D7-46C2-8554-B752B074FA69}" type="datetime4">
              <a:rPr lang="en-US" smtClean="0"/>
              <a:t>September 6, 2022</a:t>
            </a:fld>
            <a:endParaRPr lang="en-US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cap="all" baseline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BUSINESS SENSITIVE</a:t>
            </a:r>
            <a:endParaRPr lang="en-US" dirty="0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00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1F5-8870-4593-98CA-F0F29150421C}" type="datetime4">
              <a:rPr lang="en-US" smtClean="0"/>
              <a:t>September 6, 2022</a:t>
            </a:fld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cap="all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BUSINESS SENSITIVE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82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AA42F-2B80-4743-B62E-FC8398C66314}" type="datetime4">
              <a:rPr lang="en-US" smtClean="0"/>
              <a:t>September 6, 2022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cap="all" baseline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BUSINESS 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371600" y="2057400"/>
            <a:ext cx="4572000" cy="548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0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cap="all" baseline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BUSINESS 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cap="all" baseline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BUSINESS 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0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7EF3527-A0F3-4A24-B033-8F5E712C1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2362200"/>
            <a:ext cx="5092496" cy="1153300"/>
          </a:xfrm>
        </p:spPr>
        <p:txBody>
          <a:bodyPr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Storyline Simulations for Informing Decision Making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4B8AFC5-2FC5-4D92-9664-5DB71AB8C6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1699" y="4248294"/>
            <a:ext cx="4572000" cy="416221"/>
          </a:xfrm>
        </p:spPr>
        <p:txBody>
          <a:bodyPr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L. Ruby Leung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2D360-3300-1C40-A644-47BBA65D78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0667" y="4718077"/>
            <a:ext cx="5277227" cy="392954"/>
          </a:xfrm>
        </p:spPr>
        <p:txBody>
          <a:bodyPr/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Pacific Northwest National Laboratory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F8EFCA-5D67-0340-8175-A41E6BA43D65}"/>
              </a:ext>
            </a:extLst>
          </p:cNvPr>
          <p:cNvSpPr txBox="1"/>
          <p:nvPr/>
        </p:nvSpPr>
        <p:spPr>
          <a:xfrm>
            <a:off x="1215850" y="5265062"/>
            <a:ext cx="496146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7 September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C25DE6-9822-BC4C-9DF9-478AC8CA15E0}"/>
              </a:ext>
            </a:extLst>
          </p:cNvPr>
          <p:cNvSpPr txBox="1"/>
          <p:nvPr/>
        </p:nvSpPr>
        <p:spPr>
          <a:xfrm>
            <a:off x="-914400" y="4336473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FFC0D9-7E7C-B0A7-89AC-A373A85AD682}"/>
              </a:ext>
            </a:extLst>
          </p:cNvPr>
          <p:cNvSpPr txBox="1"/>
          <p:nvPr/>
        </p:nvSpPr>
        <p:spPr>
          <a:xfrm>
            <a:off x="1215850" y="5843825"/>
            <a:ext cx="496146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VI Convection-Permitting Regional Climate Modeling Workshop</a:t>
            </a:r>
          </a:p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Buenos Aires, Argentina</a:t>
            </a:r>
          </a:p>
        </p:txBody>
      </p:sp>
    </p:spTree>
    <p:extLst>
      <p:ext uri="{BB962C8B-B14F-4D97-AF65-F5344CB8AC3E}">
        <p14:creationId xmlns:p14="http://schemas.microsoft.com/office/powerpoint/2010/main" val="115215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AD4D8D-4006-934E-83A9-4A2F52EA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id="{C53F581E-9445-CA44-8F76-C031F7F7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434" y="332279"/>
            <a:ext cx="11188473" cy="81420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The derecho weakens with future warming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664E4C-E0C9-86F0-7CC0-D775E41E2BAE}"/>
              </a:ext>
            </a:extLst>
          </p:cNvPr>
          <p:cNvSpPr txBox="1"/>
          <p:nvPr/>
        </p:nvSpPr>
        <p:spPr>
          <a:xfrm>
            <a:off x="3886200" y="1170771"/>
            <a:ext cx="7284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Smaller areas with high reflectivity and surface wind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Dissipate when approaching the mid-Atlantic region</a:t>
            </a: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A34ADE5D-A2F7-5B0C-7C98-D90FC2078C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t="1894" r="4519" b="2801"/>
          <a:stretch/>
        </p:blipFill>
        <p:spPr bwMode="auto">
          <a:xfrm>
            <a:off x="1828800" y="2141768"/>
            <a:ext cx="5105400" cy="57555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627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AD4D8D-4006-934E-83A9-4A2F52EA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id="{C53F581E-9445-CA44-8F76-C031F7F7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131" y="154205"/>
            <a:ext cx="11902766" cy="715068"/>
          </a:xfrm>
        </p:spPr>
        <p:txBody>
          <a:bodyPr/>
          <a:lstStyle/>
          <a:p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Reduced RH over land with warming – implications for convection</a:t>
            </a:r>
          </a:p>
        </p:txBody>
      </p:sp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1ECD178E-4AD7-6034-BDCB-A988A9CDC5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05"/>
          <a:stretch/>
        </p:blipFill>
        <p:spPr bwMode="auto">
          <a:xfrm>
            <a:off x="2593880" y="2040644"/>
            <a:ext cx="4715727" cy="56040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4D75B0-2527-A46A-A346-2CE572723E88}"/>
              </a:ext>
            </a:extLst>
          </p:cNvPr>
          <p:cNvSpPr txBox="1"/>
          <p:nvPr/>
        </p:nvSpPr>
        <p:spPr>
          <a:xfrm>
            <a:off x="2180131" y="1589406"/>
            <a:ext cx="5350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in RH projected by CMIP6 models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1663C8-5A96-F0AF-3C62-93899DC52825}"/>
              </a:ext>
            </a:extLst>
          </p:cNvPr>
          <p:cNvSpPr txBox="1"/>
          <p:nvPr/>
        </p:nvSpPr>
        <p:spPr>
          <a:xfrm>
            <a:off x="1535198" y="2649813"/>
            <a:ext cx="786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72865F-48FA-537E-7978-1352EAE672D7}"/>
              </a:ext>
            </a:extLst>
          </p:cNvPr>
          <p:cNvSpPr txBox="1"/>
          <p:nvPr/>
        </p:nvSpPr>
        <p:spPr>
          <a:xfrm>
            <a:off x="1258873" y="4508261"/>
            <a:ext cx="1339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19116-F66D-3F3E-06DC-2017413D161E}"/>
              </a:ext>
            </a:extLst>
          </p:cNvPr>
          <p:cNvSpPr txBox="1"/>
          <p:nvPr/>
        </p:nvSpPr>
        <p:spPr>
          <a:xfrm>
            <a:off x="1037883" y="6044279"/>
            <a:ext cx="1781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Physiological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5EE7B4-1089-895A-82F4-507D94128A57}"/>
              </a:ext>
            </a:extLst>
          </p:cNvPr>
          <p:cNvSpPr txBox="1"/>
          <p:nvPr/>
        </p:nvSpPr>
        <p:spPr>
          <a:xfrm>
            <a:off x="3834257" y="7644662"/>
            <a:ext cx="2234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(Zhou et al. in prep)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E8B9FA-7E0C-55D2-E035-7B496FC43DCB}"/>
              </a:ext>
            </a:extLst>
          </p:cNvPr>
          <p:cNvGrpSpPr/>
          <p:nvPr/>
        </p:nvGrpSpPr>
        <p:grpSpPr>
          <a:xfrm>
            <a:off x="7530185" y="3526300"/>
            <a:ext cx="1886087" cy="3675361"/>
            <a:chOff x="1172724" y="1852531"/>
            <a:chExt cx="2916548" cy="568338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C9024B-172A-02E1-A96C-E69E54E12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38" t="2999" r="72195" b="2667"/>
            <a:stretch/>
          </p:blipFill>
          <p:spPr>
            <a:xfrm>
              <a:off x="1319538" y="1854357"/>
              <a:ext cx="2769734" cy="568156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E8247B-3F51-2ED0-1B2A-FFE323E51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2724" y="1852531"/>
              <a:ext cx="445869" cy="41770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1B956AF-57AF-36E2-EC7B-1A279C95A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6272" y="3829527"/>
            <a:ext cx="5031247" cy="34975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580EA0-0EB2-8CC3-A8B3-04D67188EC2A}"/>
              </a:ext>
            </a:extLst>
          </p:cNvPr>
          <p:cNvSpPr txBox="1"/>
          <p:nvPr/>
        </p:nvSpPr>
        <p:spPr>
          <a:xfrm>
            <a:off x="9084408" y="7572179"/>
            <a:ext cx="4037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(Yang et al. 2021 JAS; 2022 in review)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8E4D67-033C-B36C-81B2-868564674B02}"/>
              </a:ext>
            </a:extLst>
          </p:cNvPr>
          <p:cNvSpPr txBox="1"/>
          <p:nvPr/>
        </p:nvSpPr>
        <p:spPr>
          <a:xfrm>
            <a:off x="7885999" y="1370679"/>
            <a:ext cx="65615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simple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Lagrangian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parcel model shows that under warming, increased moisture increases CAPE while reduced RH increases CIN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frequency of light-to-medium rain rates but increased frequency of heavy rainfall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32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AD4D8D-4006-934E-83A9-4A2F52EA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id="{C53F581E-9445-CA44-8F76-C031F7F7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434" y="332279"/>
            <a:ext cx="11188473" cy="113757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The 2012 North America derecho: a storyline simulation</a:t>
            </a:r>
          </a:p>
        </p:txBody>
      </p:sp>
      <p:pic>
        <p:nvPicPr>
          <p:cNvPr id="5" name="Picture 4" descr="Governments, agencies, utilities better prepared after crippling 2012 derecho">
            <a:extLst>
              <a:ext uri="{FF2B5EF4-FFF2-40B4-BE49-F238E27FC236}">
                <a16:creationId xmlns:a16="http://schemas.microsoft.com/office/drawing/2014/main" id="{67E97250-2C3F-C300-485D-8EF5E0F2D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084" y="2561896"/>
            <a:ext cx="3657600" cy="253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12BC42-0EBC-EACD-9326-8E1CAA0602DE}"/>
              </a:ext>
            </a:extLst>
          </p:cNvPr>
          <p:cNvSpPr txBox="1"/>
          <p:nvPr/>
        </p:nvSpPr>
        <p:spPr>
          <a:xfrm>
            <a:off x="1445799" y="1546408"/>
            <a:ext cx="4988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June 2012 derecho in West Virginia: Power transmission infrastructure damages exceeded $170 million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6024FF5-45C5-BE77-19DB-045966255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084" y="5186827"/>
            <a:ext cx="3657600" cy="258739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0664E4C-E0C9-86F0-7CC0-D775E41E2BAE}"/>
              </a:ext>
            </a:extLst>
          </p:cNvPr>
          <p:cNvSpPr txBox="1"/>
          <p:nvPr/>
        </p:nvSpPr>
        <p:spPr>
          <a:xfrm>
            <a:off x="7205915" y="1689396"/>
            <a:ext cx="7284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Larger warming and reduced RH over 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Smaller warming and increased RH over ocean</a:t>
            </a:r>
          </a:p>
        </p:txBody>
      </p:sp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3029FDF1-B125-18BF-EE2D-37E8944CE3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3" r="5659" b="2770"/>
          <a:stretch/>
        </p:blipFill>
        <p:spPr bwMode="auto">
          <a:xfrm>
            <a:off x="7769038" y="2583496"/>
            <a:ext cx="5657954" cy="5280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F21E29-2621-386D-65E2-32AF188EF4D5}"/>
              </a:ext>
            </a:extLst>
          </p:cNvPr>
          <p:cNvSpPr txBox="1"/>
          <p:nvPr/>
        </p:nvSpPr>
        <p:spPr>
          <a:xfrm>
            <a:off x="5944592" y="7772400"/>
            <a:ext cx="224311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(Li et al. in review)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3860E8-9011-8FC7-EF83-9502DBF0974E}"/>
              </a:ext>
            </a:extLst>
          </p:cNvPr>
          <p:cNvSpPr txBox="1"/>
          <p:nvPr/>
        </p:nvSpPr>
        <p:spPr>
          <a:xfrm>
            <a:off x="7066150" y="1206527"/>
            <a:ext cx="756425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Pseudo-global warming simulations using WRF at 4 km</a:t>
            </a:r>
          </a:p>
        </p:txBody>
      </p:sp>
    </p:spTree>
    <p:extLst>
      <p:ext uri="{BB962C8B-B14F-4D97-AF65-F5344CB8AC3E}">
        <p14:creationId xmlns:p14="http://schemas.microsoft.com/office/powerpoint/2010/main" val="399227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AD4D8D-4006-934E-83A9-4A2F52EA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id="{C53F581E-9445-CA44-8F76-C031F7F7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434" y="332279"/>
            <a:ext cx="11188473" cy="81420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The derecho weakens with future warming</a:t>
            </a:r>
          </a:p>
        </p:txBody>
      </p:sp>
      <p:pic>
        <p:nvPicPr>
          <p:cNvPr id="35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B268D7C5-30A4-4A60-424D-473C79F240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38" b="5313"/>
          <a:stretch/>
        </p:blipFill>
        <p:spPr>
          <a:xfrm>
            <a:off x="2997457" y="2282810"/>
            <a:ext cx="9149314" cy="548959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0664E4C-E0C9-86F0-7CC0-D775E41E2BAE}"/>
              </a:ext>
            </a:extLst>
          </p:cNvPr>
          <p:cNvSpPr txBox="1"/>
          <p:nvPr/>
        </p:nvSpPr>
        <p:spPr>
          <a:xfrm>
            <a:off x="3962400" y="1371600"/>
            <a:ext cx="7284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Smaller areas with high reflectivity and surface wind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Dissipate when approaching the mid-Atlantic region</a:t>
            </a:r>
          </a:p>
        </p:txBody>
      </p:sp>
    </p:spTree>
    <p:extLst>
      <p:ext uri="{BB962C8B-B14F-4D97-AF65-F5344CB8AC3E}">
        <p14:creationId xmlns:p14="http://schemas.microsoft.com/office/powerpoint/2010/main" val="211271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AD4D8D-4006-934E-83A9-4A2F52EA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id="{C53F581E-9445-CA44-8F76-C031F7F7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434" y="332279"/>
            <a:ext cx="11188473" cy="81420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Processes weakening the derecho during two phases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664E4C-E0C9-86F0-7CC0-D775E41E2BAE}"/>
              </a:ext>
            </a:extLst>
          </p:cNvPr>
          <p:cNvSpPr txBox="1"/>
          <p:nvPr/>
        </p:nvSpPr>
        <p:spPr>
          <a:xfrm>
            <a:off x="1327500" y="2301342"/>
            <a:ext cx="650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Larger warming poleward and increased moisture with warming enhance moisture convergence towards the derecho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general reduction of RH over land suppresses convection away from the derecho center, reducing the width of the derecho path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E95997-6DE2-F54E-1784-A2F20F74AF13}"/>
              </a:ext>
            </a:extLst>
          </p:cNvPr>
          <p:cNvGrpSpPr/>
          <p:nvPr/>
        </p:nvGrpSpPr>
        <p:grpSpPr>
          <a:xfrm>
            <a:off x="1633743" y="4481884"/>
            <a:ext cx="5878701" cy="3290516"/>
            <a:chOff x="2006353" y="2587695"/>
            <a:chExt cx="4861499" cy="2721152"/>
          </a:xfrm>
        </p:grpSpPr>
        <p:pic>
          <p:nvPicPr>
            <p:cNvPr id="4" name="Picture 3" descr="A picture containing text, gallery&#10;&#10;Description automatically generated">
              <a:extLst>
                <a:ext uri="{FF2B5EF4-FFF2-40B4-BE49-F238E27FC236}">
                  <a16:creationId xmlns:a16="http://schemas.microsoft.com/office/drawing/2014/main" id="{23F0C459-2D9F-C4E9-D22E-BEFA03E74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75" t="3510" b="58788"/>
            <a:stretch/>
          </p:blipFill>
          <p:spPr bwMode="auto">
            <a:xfrm>
              <a:off x="2006353" y="2587695"/>
              <a:ext cx="2386650" cy="272115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Picture 4" descr="A picture containing text, gallery&#10;&#10;Description automatically generated">
              <a:extLst>
                <a:ext uri="{FF2B5EF4-FFF2-40B4-BE49-F238E27FC236}">
                  <a16:creationId xmlns:a16="http://schemas.microsoft.com/office/drawing/2014/main" id="{F42365FF-5756-04E5-67DB-3AFB226FAE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75" t="78966" b="4188"/>
            <a:stretch/>
          </p:blipFill>
          <p:spPr bwMode="auto">
            <a:xfrm>
              <a:off x="4463693" y="3948271"/>
              <a:ext cx="2356923" cy="120077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 descr="A picture containing text, gallery&#10;&#10;Description automatically generated">
              <a:extLst>
                <a:ext uri="{FF2B5EF4-FFF2-40B4-BE49-F238E27FC236}">
                  <a16:creationId xmlns:a16="http://schemas.microsoft.com/office/drawing/2014/main" id="{4BE4C47F-20D0-9C6A-B51A-C94F6D8375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75" t="42030" b="40143"/>
            <a:stretch/>
          </p:blipFill>
          <p:spPr bwMode="auto">
            <a:xfrm>
              <a:off x="4463693" y="2652130"/>
              <a:ext cx="2404159" cy="129614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9D0196C-2587-7099-8C57-BD9A8A6345DD}"/>
              </a:ext>
            </a:extLst>
          </p:cNvPr>
          <p:cNvSpPr txBox="1"/>
          <p:nvPr/>
        </p:nvSpPr>
        <p:spPr>
          <a:xfrm>
            <a:off x="2065383" y="1623700"/>
            <a:ext cx="4881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2012-06-29 between 06Z and 10Z </a:t>
            </a:r>
          </a:p>
        </p:txBody>
      </p:sp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8C9F124A-C582-720A-9EE8-7E9699E91B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t="27053" r="5649" b="13981"/>
          <a:stretch/>
        </p:blipFill>
        <p:spPr bwMode="auto">
          <a:xfrm>
            <a:off x="8477502" y="3728162"/>
            <a:ext cx="4838065" cy="41336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491882-D43D-80FB-530C-5EC88E48A9D5}"/>
              </a:ext>
            </a:extLst>
          </p:cNvPr>
          <p:cNvSpPr txBox="1"/>
          <p:nvPr/>
        </p:nvSpPr>
        <p:spPr>
          <a:xfrm>
            <a:off x="8972711" y="1649344"/>
            <a:ext cx="4777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2012-06-29 10Z and 2012-06-30 14Z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E697B5-0A52-A1E1-3E8F-83402368C09A}"/>
              </a:ext>
            </a:extLst>
          </p:cNvPr>
          <p:cNvSpPr txBox="1"/>
          <p:nvPr/>
        </p:nvSpPr>
        <p:spPr>
          <a:xfrm>
            <a:off x="8096415" y="2301342"/>
            <a:ext cx="63677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Moisture from the Great Lakes enhances an isolated deep convective cell ahead of the derecho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 growth of the isolated deep convective cell consumes CAPE, leading to the demise of the derecho</a:t>
            </a:r>
          </a:p>
        </p:txBody>
      </p:sp>
    </p:spTree>
    <p:extLst>
      <p:ext uri="{BB962C8B-B14F-4D97-AF65-F5344CB8AC3E}">
        <p14:creationId xmlns:p14="http://schemas.microsoft.com/office/powerpoint/2010/main" val="340494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AD4D8D-4006-934E-83A9-4A2F52EA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id="{C53F581E-9445-CA44-8F76-C031F7F7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2916" y="294968"/>
            <a:ext cx="10795819" cy="924232"/>
          </a:xfrm>
        </p:spPr>
        <p:txBody>
          <a:bodyPr/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30448D-19DD-E046-9157-DF52E848085C}"/>
              </a:ext>
            </a:extLst>
          </p:cNvPr>
          <p:cNvSpPr txBox="1">
            <a:spLocks/>
          </p:cNvSpPr>
          <p:nvPr/>
        </p:nvSpPr>
        <p:spPr>
          <a:xfrm>
            <a:off x="1351935" y="1752600"/>
            <a:ext cx="12496800" cy="6182032"/>
          </a:xfrm>
          <a:prstGeom prst="rect">
            <a:avLst/>
          </a:prstGeom>
        </p:spPr>
        <p:txBody>
          <a:bodyPr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RH over land is a robust response under warming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moisture under warming increases CAPE but reduced RH over land increases CIN – suppresses weak convection (moderate-to-light rain) and intensifies strong convection (extreme rain)</a:t>
            </a:r>
          </a:p>
          <a:p>
            <a:pPr lvl="0">
              <a:lnSpc>
                <a:spcPct val="10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2012 North America derecho storyline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derecho path shrinks because of reduced RH over land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 growth of an isolated deep convection event fueled by increased moisture from the Great Lakes consumes CAPE ahead of the derecho, leading to premature decay</a:t>
            </a:r>
          </a:p>
          <a:p>
            <a:pPr lvl="0">
              <a:lnSpc>
                <a:spcPct val="10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Lessons toward best practices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Ensemble modeling is important for determining the robustness of results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Storyline simulations must be accompanied by process analysis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 models are useful for interpreting the results (e.g., </a:t>
            </a:r>
            <a:r>
              <a:rPr lang="en-US" sz="2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Lagrangian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parcel models)</a:t>
            </a:r>
          </a:p>
          <a:p>
            <a:pPr lvl="0">
              <a:lnSpc>
                <a:spcPct val="100000"/>
              </a:lnSpc>
            </a:pP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54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AD4D8D-4006-934E-83A9-4A2F52EA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E467A31-0DF7-50AE-AF8C-0C68C860EAED}"/>
              </a:ext>
            </a:extLst>
          </p:cNvPr>
          <p:cNvSpPr txBox="1">
            <a:spLocks/>
          </p:cNvSpPr>
          <p:nvPr/>
        </p:nvSpPr>
        <p:spPr>
          <a:xfrm>
            <a:off x="2943307" y="169007"/>
            <a:ext cx="11277600" cy="1101444"/>
          </a:xfrm>
          <a:prstGeom prst="rect">
            <a:avLst/>
          </a:prstGeom>
        </p:spPr>
        <p:txBody>
          <a:bodyPr lIns="0" anchor="b"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simple single column and multi-column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Lagrangian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parcel model of convection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247352-9446-C4F9-08E9-A31DF44AA29F}"/>
              </a:ext>
            </a:extLst>
          </p:cNvPr>
          <p:cNvSpPr txBox="1"/>
          <p:nvPr/>
        </p:nvSpPr>
        <p:spPr>
          <a:xfrm>
            <a:off x="949614" y="1752600"/>
            <a:ext cx="541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Romps and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Kuang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(JAS 2010), the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Lagrangian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parcel model describes the ascent trajectory of a buoyancy-driven parcel from the surface to the upper troposphere. 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645C57-9572-5E81-1CEF-F1F8907AB1D7}"/>
              </a:ext>
            </a:extLst>
          </p:cNvPr>
          <p:cNvGrpSpPr/>
          <p:nvPr/>
        </p:nvGrpSpPr>
        <p:grpSpPr>
          <a:xfrm>
            <a:off x="2315833" y="3102869"/>
            <a:ext cx="2419009" cy="4713849"/>
            <a:chOff x="1172724" y="1852531"/>
            <a:chExt cx="2916548" cy="568338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5457397-8A1A-0883-1F78-F984D0E7AC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38" t="2999" r="72195" b="2667"/>
            <a:stretch/>
          </p:blipFill>
          <p:spPr>
            <a:xfrm>
              <a:off x="1319538" y="1854357"/>
              <a:ext cx="2769734" cy="568156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BABE2E9-A212-AD9A-153C-9013BC259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2724" y="1852531"/>
              <a:ext cx="445869" cy="417704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B5271AA-B3AB-5BDB-0150-30245AD1F4AB}"/>
              </a:ext>
            </a:extLst>
          </p:cNvPr>
          <p:cNvSpPr txBox="1"/>
          <p:nvPr/>
        </p:nvSpPr>
        <p:spPr>
          <a:xfrm>
            <a:off x="5576538" y="7777287"/>
            <a:ext cx="5157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(Yang et al. 2021 JAS; Yang et al. 2022 in review)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131B048-5723-2D0E-D46D-63C6EA5087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62"/>
          <a:stretch/>
        </p:blipFill>
        <p:spPr>
          <a:xfrm>
            <a:off x="6805255" y="2849476"/>
            <a:ext cx="6004129" cy="492048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8EE690B-B363-A37D-D90A-65F92CC2CBE4}"/>
              </a:ext>
            </a:extLst>
          </p:cNvPr>
          <p:cNvSpPr txBox="1"/>
          <p:nvPr/>
        </p:nvSpPr>
        <p:spPr>
          <a:xfrm>
            <a:off x="6871128" y="1418182"/>
            <a:ext cx="6809658" cy="16312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Introduce cold-pool interaction mechanisms: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 lifting effects due to cold pool collision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Weak lifting effects due to gust front spreading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Weak subsidence effect</a:t>
            </a:r>
          </a:p>
        </p:txBody>
      </p:sp>
    </p:spTree>
    <p:extLst>
      <p:ext uri="{BB962C8B-B14F-4D97-AF65-F5344CB8AC3E}">
        <p14:creationId xmlns:p14="http://schemas.microsoft.com/office/powerpoint/2010/main" val="339429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AD4D8D-4006-934E-83A9-4A2F52EA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8E0B4-23AC-B657-3B51-6B3ADC493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400" y="289592"/>
            <a:ext cx="11245000" cy="830997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Parcel models simulate isolated and organized convection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E14AC6-9F03-BDE5-B8AC-861A09E53CD9}"/>
              </a:ext>
            </a:extLst>
          </p:cNvPr>
          <p:cNvSpPr txBox="1"/>
          <p:nvPr/>
        </p:nvSpPr>
        <p:spPr>
          <a:xfrm>
            <a:off x="1279025" y="1850454"/>
            <a:ext cx="6006358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column model simulates the effects of boundary layer moistening and dynamical uplift on convective initiation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D4B2D6-1519-F226-F27A-66E1449EBDCE}"/>
              </a:ext>
            </a:extLst>
          </p:cNvPr>
          <p:cNvGrpSpPr/>
          <p:nvPr/>
        </p:nvGrpSpPr>
        <p:grpSpPr>
          <a:xfrm>
            <a:off x="1841206" y="3381338"/>
            <a:ext cx="4702118" cy="4619662"/>
            <a:chOff x="7680500" y="2360234"/>
            <a:chExt cx="5636107" cy="55372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CFDE78-471B-BECB-09F5-B06D12A50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8489"/>
            <a:stretch/>
          </p:blipFill>
          <p:spPr>
            <a:xfrm>
              <a:off x="7680500" y="2476060"/>
              <a:ext cx="5636107" cy="54214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2F99FF-6AD6-E6BE-05E4-BBE72349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37745" y="2360234"/>
              <a:ext cx="330255" cy="30939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8D0A1B6-C621-4BA1-A2B3-AF555F2BE3A4}"/>
              </a:ext>
            </a:extLst>
          </p:cNvPr>
          <p:cNvSpPr txBox="1"/>
          <p:nvPr/>
        </p:nvSpPr>
        <p:spPr>
          <a:xfrm>
            <a:off x="2527099" y="3193179"/>
            <a:ext cx="3850147" cy="424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 height (km) of the parcel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1A9F69-6804-23C6-3470-2B30362791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20" r="49465" b="53036"/>
          <a:stretch/>
        </p:blipFill>
        <p:spPr>
          <a:xfrm>
            <a:off x="8087078" y="3477970"/>
            <a:ext cx="5315636" cy="44229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7A871C-A8A0-D637-3117-BEABFA1F0D57}"/>
              </a:ext>
            </a:extLst>
          </p:cNvPr>
          <p:cNvSpPr txBox="1"/>
          <p:nvPr/>
        </p:nvSpPr>
        <p:spPr>
          <a:xfrm>
            <a:off x="8352990" y="3031626"/>
            <a:ext cx="513588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Parcel height in the multi-column 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080CCD-A260-24C4-D613-3ABDB1528AD3}"/>
              </a:ext>
            </a:extLst>
          </p:cNvPr>
          <p:cNvSpPr txBox="1"/>
          <p:nvPr/>
        </p:nvSpPr>
        <p:spPr>
          <a:xfrm>
            <a:off x="7917751" y="1991102"/>
            <a:ext cx="6006358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Multi-column model simulates self-aggregation behavior 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58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AD4D8D-4006-934E-83A9-4A2F52EA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8E0B4-23AC-B657-3B51-6B3ADC493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400" y="289593"/>
            <a:ext cx="10967920" cy="929608"/>
          </a:xfrm>
        </p:spPr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Response of isolated deep convection and organized convection to warming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04EFB9-B5FA-5B4A-8033-6875587C7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739" y="3678129"/>
            <a:ext cx="5740794" cy="39908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F328B9-0A59-3707-FD74-5ECA4D175675}"/>
              </a:ext>
            </a:extLst>
          </p:cNvPr>
          <p:cNvSpPr txBox="1"/>
          <p:nvPr/>
        </p:nvSpPr>
        <p:spPr>
          <a:xfrm>
            <a:off x="1364955" y="2736994"/>
            <a:ext cx="5611578" cy="757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frequency of light-to-medium rain rates but increased frequency of heavy rainfall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B2F906-AEBC-AB32-271E-86EC691AF27D}"/>
              </a:ext>
            </a:extLst>
          </p:cNvPr>
          <p:cNvSpPr txBox="1"/>
          <p:nvPr/>
        </p:nvSpPr>
        <p:spPr>
          <a:xfrm>
            <a:off x="7555024" y="939188"/>
            <a:ext cx="641729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RH over land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reduces convective self-aggregation based on three metrics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3B848E-CBE7-95A8-4B62-B0E9B62E2E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602"/>
          <a:stretch/>
        </p:blipFill>
        <p:spPr>
          <a:xfrm>
            <a:off x="7864519" y="2835546"/>
            <a:ext cx="3558028" cy="53141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B6F762-DAF5-293B-BDD0-9A70ED99615D}"/>
              </a:ext>
            </a:extLst>
          </p:cNvPr>
          <p:cNvSpPr txBox="1"/>
          <p:nvPr/>
        </p:nvSpPr>
        <p:spPr>
          <a:xfrm>
            <a:off x="7620002" y="1813664"/>
            <a:ext cx="7010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Favorability: increase initial moisture anomaly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Duration: extend parcel lifetime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Lifting: double the lifting strength by cold pool collision and spreading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486089-92E1-3988-AF0B-563287B17E5D}"/>
              </a:ext>
            </a:extLst>
          </p:cNvPr>
          <p:cNvSpPr/>
          <p:nvPr/>
        </p:nvSpPr>
        <p:spPr>
          <a:xfrm>
            <a:off x="8276075" y="3777264"/>
            <a:ext cx="1272207" cy="42672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68A3C1-C06F-3DFD-FA7C-9252206AC638}"/>
              </a:ext>
            </a:extLst>
          </p:cNvPr>
          <p:cNvSpPr txBox="1"/>
          <p:nvPr/>
        </p:nvSpPr>
        <p:spPr>
          <a:xfrm>
            <a:off x="1676400" y="1729635"/>
            <a:ext cx="4628190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Increased moisture increases CAPE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Reduced RH increases CIN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7974ACC-24E5-CA77-12AE-A84E67D6E9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843" t="5153" b="79811"/>
          <a:stretch/>
        </p:blipFill>
        <p:spPr>
          <a:xfrm>
            <a:off x="11582400" y="4145944"/>
            <a:ext cx="2675531" cy="176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3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Business_Sensitive_13.potx" id="{9B08D389-8C33-4395-BEA4-6AA3273B3571}" vid="{5FD6B0DC-3C7D-417F-9410-CD2F1442E8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PNNL_Business_Sensitive_13</Template>
  <TotalTime>82750</TotalTime>
  <Words>607</Words>
  <Application>Microsoft Macintosh PowerPoint</Application>
  <PresentationFormat>Custom</PresentationFormat>
  <Paragraphs>83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PNNL_Option_4</vt:lpstr>
      <vt:lpstr>Storyline Simulations for Informing Decision Making</vt:lpstr>
      <vt:lpstr>Reduced RH over land with warming – implications for convection</vt:lpstr>
      <vt:lpstr>The 2012 North America derecho: a storyline simulation</vt:lpstr>
      <vt:lpstr>The derecho weakens with future warming</vt:lpstr>
      <vt:lpstr>Processes weakening the derecho during two phases</vt:lpstr>
      <vt:lpstr>Summary</vt:lpstr>
      <vt:lpstr>PowerPoint Presentation</vt:lpstr>
      <vt:lpstr>Parcel models simulate isolated and organized convection</vt:lpstr>
      <vt:lpstr>Response of isolated deep convection and organized convection to warming</vt:lpstr>
      <vt:lpstr>The derecho weakens with future warming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Bias of mean precipitation in CMIP5 models </dc:title>
  <dc:creator>Dong, Lu</dc:creator>
  <cp:lastModifiedBy>Leung, Lai-Yung (Ruby)</cp:lastModifiedBy>
  <cp:revision>913</cp:revision>
  <dcterms:created xsi:type="dcterms:W3CDTF">2019-03-08T00:25:56Z</dcterms:created>
  <dcterms:modified xsi:type="dcterms:W3CDTF">2022-09-07T12:28:10Z</dcterms:modified>
</cp:coreProperties>
</file>