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339" r:id="rId2"/>
    <p:sldId id="337" r:id="rId3"/>
    <p:sldId id="372" r:id="rId4"/>
    <p:sldId id="338" r:id="rId5"/>
    <p:sldId id="354" r:id="rId6"/>
    <p:sldId id="373" r:id="rId7"/>
    <p:sldId id="331" r:id="rId8"/>
  </p:sldIdLst>
  <p:sldSz cx="12192000" cy="6858000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922"/>
    <p:restoredTop sz="96327"/>
  </p:normalViewPr>
  <p:slideViewPr>
    <p:cSldViewPr snapToGrid="0">
      <p:cViewPr varScale="1">
        <p:scale>
          <a:sx n="120" d="100"/>
          <a:sy n="120" d="100"/>
        </p:scale>
        <p:origin x="200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55E65A-CF45-1848-864B-6C8DC41C1B29}" type="datetimeFigureOut">
              <a:rPr lang="es-PE" smtClean="0"/>
              <a:t>7/09/22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150F58-6ACC-0840-9844-5E329A47A103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713671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A037FC-BA7B-8643-ACBB-648771D9F478}" type="slidenum">
              <a:rPr lang="es-PE" smtClean="0"/>
              <a:t>3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89009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0EA95D-8831-76FD-C901-1EA49A38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9AFF872-7605-1507-11CF-0096987660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090531C-E741-2679-4670-180CB58F0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B4E38-23C4-8D41-98CC-24F7B5DF2EDD}" type="datetimeFigureOut">
              <a:rPr lang="es-PE" smtClean="0"/>
              <a:t>7/09/22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58C40DD-2CDE-0E68-6B2F-67518CDB5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4A1B8CA-17C8-AF16-92D2-269A9D133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35177-68AF-B543-934B-7A243EAB849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246288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78204A-4C91-3688-416F-6EB7D2FFF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7824429-37F0-5FA5-4260-9125C67A49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1810D67-3E41-93A3-1013-BE42587B1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B4E38-23C4-8D41-98CC-24F7B5DF2EDD}" type="datetimeFigureOut">
              <a:rPr lang="es-PE" smtClean="0"/>
              <a:t>7/09/22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446F5BE-72F6-E6F2-FD92-D18F1FA41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84F46D0-D126-62D0-46E2-188A06E4D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35177-68AF-B543-934B-7A243EAB849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442190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5018A4F-4210-50D2-1152-846304BA34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6FA47B4-FF8E-2894-9480-ED1B5847F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65D5622-51B5-AEE5-D333-A9B60D1F9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B4E38-23C4-8D41-98CC-24F7B5DF2EDD}" type="datetimeFigureOut">
              <a:rPr lang="es-PE" smtClean="0"/>
              <a:t>7/09/22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429BDF4-7876-1195-9B1A-CB922EB8D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75CDD25-FDB9-1F7B-CF84-927E22C76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35177-68AF-B543-934B-7A243EAB849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59586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B57E09-CEEA-45B2-43DE-27E270652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D22C21B-A880-7849-43A6-1D61579972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ED0E3E8-1C81-D60F-1117-0BCF45EA9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B4E38-23C4-8D41-98CC-24F7B5DF2EDD}" type="datetimeFigureOut">
              <a:rPr lang="es-PE" smtClean="0"/>
              <a:t>7/09/22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E1A469E-FF76-9C68-8395-AA5D251AF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8E40FBE-1071-3699-44ED-1617B9BDB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35177-68AF-B543-934B-7A243EAB849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68312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4B45F4-E4D8-5934-E862-A3BBDF150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AD5940E-215D-4D54-FBF2-30CEA5F455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C90B544-055E-4789-39A1-60D268993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B4E38-23C4-8D41-98CC-24F7B5DF2EDD}" type="datetimeFigureOut">
              <a:rPr lang="es-PE" smtClean="0"/>
              <a:t>7/09/22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92EEA86-913E-B599-B14B-D48BF8BDA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5CA9BF4-17BE-3661-9CFE-958B433A3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35177-68AF-B543-934B-7A243EAB849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75270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4F090A-B41E-A185-F31B-E710410AC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458EE89-BFA3-3D3E-671E-B9F2A0E050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4E0BDA3-51A0-E941-50D9-7EAB4908C6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0FE7AC9-7ECF-4769-E8B8-8C49C672F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B4E38-23C4-8D41-98CC-24F7B5DF2EDD}" type="datetimeFigureOut">
              <a:rPr lang="es-PE" smtClean="0"/>
              <a:t>7/09/22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B9ECDBA-16F5-01E8-0B8E-429D37803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B385C6B-C883-8604-9CA8-8CDFA6624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35177-68AF-B543-934B-7A243EAB849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6940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6FCA04-D31F-2653-0627-890A6A0DB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249B635-F5FC-A75C-563D-78A5362935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E7DA4C4-6CFA-ABE8-835B-9B02C448F2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DDD4483-192D-9E92-F4C8-88884489D9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A3ACCCF-00AE-CF27-CF2E-398FD89A5D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B50979B-5BB1-1A99-F774-BB4F4C1B3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B4E38-23C4-8D41-98CC-24F7B5DF2EDD}" type="datetimeFigureOut">
              <a:rPr lang="es-PE" smtClean="0"/>
              <a:t>7/09/22</a:t>
            </a:fld>
            <a:endParaRPr lang="es-PE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E5617F6-B409-0170-A0EB-BAE8CCDC6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84A90A5-B3F5-2428-56EA-AC0437D8C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35177-68AF-B543-934B-7A243EAB849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23268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0CAD1D-6244-A4CA-A05C-DC1129F05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4F5FFC8-ECA1-E4AC-DF4F-B8E356E0B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B4E38-23C4-8D41-98CC-24F7B5DF2EDD}" type="datetimeFigureOut">
              <a:rPr lang="es-PE" smtClean="0"/>
              <a:t>7/09/22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079286E-F41A-C0F5-B6F9-BB980C8FF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BE19ED0-70A4-818F-53B6-29B740B02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35177-68AF-B543-934B-7A243EAB849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972380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8E3AE87-E0DA-9295-220A-053F5D4FC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B4E38-23C4-8D41-98CC-24F7B5DF2EDD}" type="datetimeFigureOut">
              <a:rPr lang="es-PE" smtClean="0"/>
              <a:t>7/09/22</a:t>
            </a:fld>
            <a:endParaRPr lang="es-PE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95C4EC7-1E12-1F55-1067-9C0F6C9E0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9DEF981-EBFE-B9D7-EA6B-92E01C7C5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35177-68AF-B543-934B-7A243EAB849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91493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7E115E-86B4-47C6-A2AE-223B47204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868CE1A-C7C4-9AAC-F495-D4B4DEB8E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DC0B7FC-ECA8-CF33-B974-427B995E05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FAA7C4B-9854-0F5E-D991-0F49CE6A9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B4E38-23C4-8D41-98CC-24F7B5DF2EDD}" type="datetimeFigureOut">
              <a:rPr lang="es-PE" smtClean="0"/>
              <a:t>7/09/22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CA5E318-8171-C293-7116-4D58315C6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22E3DE4-ED77-FCDE-8E75-3424D30C2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35177-68AF-B543-934B-7A243EAB849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01070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A78341-9744-6C72-F218-63BE4D903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5974CB8-A0B2-00D5-8B70-50B2F75FB1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004CF1D-8E17-95DF-832C-DD210FECAD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BDD78ED-85B2-FA92-80B1-C748ED2F2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B4E38-23C4-8D41-98CC-24F7B5DF2EDD}" type="datetimeFigureOut">
              <a:rPr lang="es-PE" smtClean="0"/>
              <a:t>7/09/22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F7F8070-DBE6-ED39-186B-0E4F38231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B6CD4AD-78AB-5469-134C-D1958FFF6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35177-68AF-B543-934B-7A243EAB849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774407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DEE2C73-CA10-5849-64BF-EFBDA8410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C312543-2BF6-5215-EAC7-23065CA85E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15AF593-D963-B80A-BC63-134E1E3EC0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B4E38-23C4-8D41-98CC-24F7B5DF2EDD}" type="datetimeFigureOut">
              <a:rPr lang="es-PE" smtClean="0"/>
              <a:t>7/09/22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93F8D7E-D5BB-1480-9109-7CD969602D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C078393-0DD8-51BE-2B96-8CDFFEC1F8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335177-68AF-B543-934B-7A243EAB849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147437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tiff"/><Relationship Id="rId5" Type="http://schemas.openxmlformats.org/officeDocument/2006/relationships/image" Target="../media/image17.tiff"/><Relationship Id="rId4" Type="http://schemas.openxmlformats.org/officeDocument/2006/relationships/image" Target="../media/image16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B8B69564-207C-71C0-58FF-B3379A963CA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6A25D3C-C048-2039-17DB-78149765ABED}"/>
              </a:ext>
            </a:extLst>
          </p:cNvPr>
          <p:cNvSpPr txBox="1"/>
          <p:nvPr/>
        </p:nvSpPr>
        <p:spPr>
          <a:xfrm>
            <a:off x="0" y="3796743"/>
            <a:ext cx="12192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PE" sz="2800" dirty="0">
                <a:solidFill>
                  <a:schemeClr val="bg1"/>
                </a:solidFill>
              </a:rPr>
              <a:t>Modeling the impacts of Amazon deforestation on the Andes-Amazonas hydroclimatic connection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DF696E7-1C49-9E88-6C51-31BD2ECE8FC1}"/>
              </a:ext>
            </a:extLst>
          </p:cNvPr>
          <p:cNvSpPr txBox="1"/>
          <p:nvPr/>
        </p:nvSpPr>
        <p:spPr>
          <a:xfrm>
            <a:off x="0" y="5279125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2000" dirty="0">
                <a:solidFill>
                  <a:schemeClr val="bg1"/>
                </a:solidFill>
              </a:rPr>
              <a:t>Jhan-Carlo Espinoza</a:t>
            </a:r>
          </a:p>
          <a:p>
            <a:pPr algn="ctr"/>
            <a:r>
              <a:rPr lang="es-PE" sz="2000" dirty="0">
                <a:solidFill>
                  <a:schemeClr val="bg1"/>
                </a:solidFill>
              </a:rPr>
              <a:t>Clémentine Junquas</a:t>
            </a:r>
          </a:p>
          <a:p>
            <a:pPr algn="ctr"/>
            <a:r>
              <a:rPr lang="es-PE" sz="2000" dirty="0">
                <a:solidFill>
                  <a:schemeClr val="bg1"/>
                </a:solidFill>
              </a:rPr>
              <a:t>IGE/IRD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3D55C06B-D856-695F-3D22-4C0E881DC860}"/>
              </a:ext>
            </a:extLst>
          </p:cNvPr>
          <p:cNvGrpSpPr/>
          <p:nvPr/>
        </p:nvGrpSpPr>
        <p:grpSpPr>
          <a:xfrm>
            <a:off x="4117226" y="655545"/>
            <a:ext cx="3957548" cy="2720155"/>
            <a:chOff x="5286538" y="1151880"/>
            <a:chExt cx="5401664" cy="3486143"/>
          </a:xfrm>
        </p:grpSpPr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A03F3292-84F3-4D63-23CB-9932858BE2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6539" y="1151880"/>
              <a:ext cx="5401663" cy="3486143"/>
            </a:xfrm>
            <a:prstGeom prst="rect">
              <a:avLst/>
            </a:prstGeom>
          </p:spPr>
        </p:pic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A7B9F674-D539-4151-4E66-A3AE531958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14" r="-14" b="38204"/>
            <a:stretch/>
          </p:blipFill>
          <p:spPr>
            <a:xfrm>
              <a:off x="5286538" y="1151880"/>
              <a:ext cx="5401663" cy="2151015"/>
            </a:xfrm>
            <a:prstGeom prst="rect">
              <a:avLst/>
            </a:prstGeom>
          </p:spPr>
        </p:pic>
      </p:grpSp>
      <p:pic>
        <p:nvPicPr>
          <p:cNvPr id="11" name="Imagen 10">
            <a:extLst>
              <a:ext uri="{FF2B5EF4-FFF2-40B4-BE49-F238E27FC236}">
                <a16:creationId xmlns:a16="http://schemas.microsoft.com/office/drawing/2014/main" id="{CD59A961-117D-AC04-8044-2BA16D3F97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0831" y="0"/>
            <a:ext cx="1445656" cy="132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n 1">
            <a:extLst>
              <a:ext uri="{FF2B5EF4-FFF2-40B4-BE49-F238E27FC236}">
                <a16:creationId xmlns:a16="http://schemas.microsoft.com/office/drawing/2014/main" id="{8401214C-479C-1F37-5C7F-CEB6914F1D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8992" y="0"/>
            <a:ext cx="1300502" cy="13255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n 1">
            <a:extLst>
              <a:ext uri="{FF2B5EF4-FFF2-40B4-BE49-F238E27FC236}">
                <a16:creationId xmlns:a16="http://schemas.microsoft.com/office/drawing/2014/main" id="{3F434745-9F58-2C39-1254-DE3332E6C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06" y="52913"/>
            <a:ext cx="1272599" cy="1272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Make Our Planet Great Again&quot;, lancement de 4 programmes de ...">
            <a:extLst>
              <a:ext uri="{FF2B5EF4-FFF2-40B4-BE49-F238E27FC236}">
                <a16:creationId xmlns:a16="http://schemas.microsoft.com/office/drawing/2014/main" id="{137E27AE-40FA-862B-1C06-C557943125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056" y="132767"/>
            <a:ext cx="1869661" cy="105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19028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C5704FF-40A9-1C46-B950-1CF075ED5E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6678" y="2457765"/>
            <a:ext cx="6014644" cy="3202979"/>
          </a:xfrm>
          <a:prstGeom prst="rect">
            <a:avLst/>
          </a:prstGeom>
        </p:spPr>
      </p:pic>
      <p:sp>
        <p:nvSpPr>
          <p:cNvPr id="69" name="Rectangle 59">
            <a:extLst>
              <a:ext uri="{FF2B5EF4-FFF2-40B4-BE49-F238E27FC236}">
                <a16:creationId xmlns:a16="http://schemas.microsoft.com/office/drawing/2014/main" id="{717B088C-2E36-7E48-A60A-1194973E75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036" y="-12357"/>
            <a:ext cx="12223750" cy="1124880"/>
          </a:xfrm>
          <a:prstGeom prst="rect">
            <a:avLst/>
          </a:prstGeom>
          <a:solidFill>
            <a:srgbClr val="0078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es-PE" sz="1800"/>
          </a:p>
        </p:txBody>
      </p:sp>
      <p:sp>
        <p:nvSpPr>
          <p:cNvPr id="70" name="Rectángulo 69">
            <a:extLst>
              <a:ext uri="{FF2B5EF4-FFF2-40B4-BE49-F238E27FC236}">
                <a16:creationId xmlns:a16="http://schemas.microsoft.com/office/drawing/2014/main" id="{D374B841-3611-8948-B941-0A8A17FFA71A}"/>
              </a:ext>
            </a:extLst>
          </p:cNvPr>
          <p:cNvSpPr/>
          <p:nvPr/>
        </p:nvSpPr>
        <p:spPr>
          <a:xfrm>
            <a:off x="110520" y="41990"/>
            <a:ext cx="1210619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3200" dirty="0">
                <a:solidFill>
                  <a:srgbClr val="FFC715"/>
                </a:solidFill>
              </a:rPr>
              <a:t>The Amazon River Basin: </a:t>
            </a:r>
          </a:p>
          <a:p>
            <a:pPr algn="ctr">
              <a:defRPr/>
            </a:pPr>
            <a:r>
              <a:rPr lang="en-GB" sz="3200" u="sng" dirty="0">
                <a:solidFill>
                  <a:srgbClr val="FFC715"/>
                </a:solidFill>
              </a:rPr>
              <a:t>One of the most critical elements of the Earth’s climate system</a:t>
            </a:r>
            <a:endParaRPr lang="en-GB" sz="3200" dirty="0">
              <a:solidFill>
                <a:srgbClr val="FFC715"/>
              </a:solidFill>
            </a:endParaRPr>
          </a:p>
        </p:txBody>
      </p:sp>
      <p:grpSp>
        <p:nvGrpSpPr>
          <p:cNvPr id="80" name="Grupo 79">
            <a:extLst>
              <a:ext uri="{FF2B5EF4-FFF2-40B4-BE49-F238E27FC236}">
                <a16:creationId xmlns:a16="http://schemas.microsoft.com/office/drawing/2014/main" id="{95269AD2-FB8A-5E4C-8886-A5301FCEF12C}"/>
              </a:ext>
            </a:extLst>
          </p:cNvPr>
          <p:cNvGrpSpPr/>
          <p:nvPr/>
        </p:nvGrpSpPr>
        <p:grpSpPr>
          <a:xfrm>
            <a:off x="6923838" y="2823280"/>
            <a:ext cx="5397007" cy="1984385"/>
            <a:chOff x="6923838" y="2823280"/>
            <a:chExt cx="5397007" cy="1984385"/>
          </a:xfrm>
        </p:grpSpPr>
        <p:sp>
          <p:nvSpPr>
            <p:cNvPr id="7" name="Flecha a la derecha con bandas 6">
              <a:extLst>
                <a:ext uri="{FF2B5EF4-FFF2-40B4-BE49-F238E27FC236}">
                  <a16:creationId xmlns:a16="http://schemas.microsoft.com/office/drawing/2014/main" id="{D2CC8EBF-BD67-DB40-BBB1-329A48C2C2A3}"/>
                </a:ext>
              </a:extLst>
            </p:cNvPr>
            <p:cNvSpPr/>
            <p:nvPr/>
          </p:nvSpPr>
          <p:spPr>
            <a:xfrm rot="20305854">
              <a:off x="10213719" y="2927839"/>
              <a:ext cx="919755" cy="718883"/>
            </a:xfrm>
            <a:prstGeom prst="strip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3706A967-DEBB-8E4E-9FFB-47E924280348}"/>
                </a:ext>
              </a:extLst>
            </p:cNvPr>
            <p:cNvSpPr txBox="1"/>
            <p:nvPr/>
          </p:nvSpPr>
          <p:spPr>
            <a:xfrm>
              <a:off x="10935529" y="2823280"/>
              <a:ext cx="13853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PE" dirty="0"/>
                <a:t>6600 km</a:t>
              </a:r>
              <a:r>
                <a:rPr lang="es-PE" baseline="30000" dirty="0"/>
                <a:t>3</a:t>
              </a:r>
              <a:r>
                <a:rPr lang="es-PE" dirty="0"/>
                <a:t>/yr</a:t>
              </a:r>
            </a:p>
          </p:txBody>
        </p:sp>
        <p:sp>
          <p:nvSpPr>
            <p:cNvPr id="72" name="Flecha a la derecha con bandas 71">
              <a:extLst>
                <a:ext uri="{FF2B5EF4-FFF2-40B4-BE49-F238E27FC236}">
                  <a16:creationId xmlns:a16="http://schemas.microsoft.com/office/drawing/2014/main" id="{EE1E232B-2EDA-F24F-910E-411ED9C93F6C}"/>
                </a:ext>
              </a:extLst>
            </p:cNvPr>
            <p:cNvSpPr/>
            <p:nvPr/>
          </p:nvSpPr>
          <p:spPr>
            <a:xfrm rot="19791969">
              <a:off x="6923838" y="3678410"/>
              <a:ext cx="1184855" cy="1129255"/>
            </a:xfrm>
            <a:prstGeom prst="stripedRightArrow">
              <a:avLst/>
            </a:prstGeom>
            <a:solidFill>
              <a:schemeClr val="accent2">
                <a:lumMod val="75000"/>
                <a:alpha val="69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  <p:sp>
          <p:nvSpPr>
            <p:cNvPr id="73" name="CuadroTexto 72">
              <a:extLst>
                <a:ext uri="{FF2B5EF4-FFF2-40B4-BE49-F238E27FC236}">
                  <a16:creationId xmlns:a16="http://schemas.microsoft.com/office/drawing/2014/main" id="{FB6457BF-4946-454A-9620-A1F124D7E0B9}"/>
                </a:ext>
              </a:extLst>
            </p:cNvPr>
            <p:cNvSpPr txBox="1"/>
            <p:nvPr/>
          </p:nvSpPr>
          <p:spPr>
            <a:xfrm rot="19608251">
              <a:off x="6974975" y="3851219"/>
              <a:ext cx="14639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PE" sz="1400" dirty="0">
                  <a:solidFill>
                    <a:schemeClr val="bg1"/>
                  </a:solidFill>
                </a:rPr>
                <a:t>Sediments, nutrients</a:t>
              </a:r>
            </a:p>
          </p:txBody>
        </p:sp>
      </p:grpSp>
      <p:grpSp>
        <p:nvGrpSpPr>
          <p:cNvPr id="79" name="Grupo 78">
            <a:extLst>
              <a:ext uri="{FF2B5EF4-FFF2-40B4-BE49-F238E27FC236}">
                <a16:creationId xmlns:a16="http://schemas.microsoft.com/office/drawing/2014/main" id="{D465D6AA-4DE7-A84B-AF70-B238C2B124C9}"/>
              </a:ext>
            </a:extLst>
          </p:cNvPr>
          <p:cNvGrpSpPr/>
          <p:nvPr/>
        </p:nvGrpSpPr>
        <p:grpSpPr>
          <a:xfrm>
            <a:off x="5866844" y="1164845"/>
            <a:ext cx="5762042" cy="2917954"/>
            <a:chOff x="5866844" y="1164845"/>
            <a:chExt cx="5762042" cy="2917954"/>
          </a:xfrm>
        </p:grpSpPr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E51459A2-65DF-EA44-95C7-0B96644679AA}"/>
                </a:ext>
              </a:extLst>
            </p:cNvPr>
            <p:cNvSpPr txBox="1"/>
            <p:nvPr/>
          </p:nvSpPr>
          <p:spPr>
            <a:xfrm>
              <a:off x="8168695" y="3498024"/>
              <a:ext cx="177830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PE" sz="1600" i="1" dirty="0">
                  <a:solidFill>
                    <a:schemeClr val="bg1"/>
                  </a:solidFill>
                </a:rPr>
                <a:t>Water contribution from the forest</a:t>
              </a:r>
            </a:p>
          </p:txBody>
        </p:sp>
        <p:grpSp>
          <p:nvGrpSpPr>
            <p:cNvPr id="75" name="Grupo 74">
              <a:extLst>
                <a:ext uri="{FF2B5EF4-FFF2-40B4-BE49-F238E27FC236}">
                  <a16:creationId xmlns:a16="http://schemas.microsoft.com/office/drawing/2014/main" id="{39A6F346-8EFA-4F4E-9069-258037AF333F}"/>
                </a:ext>
              </a:extLst>
            </p:cNvPr>
            <p:cNvGrpSpPr/>
            <p:nvPr/>
          </p:nvGrpSpPr>
          <p:grpSpPr>
            <a:xfrm>
              <a:off x="6389280" y="1387276"/>
              <a:ext cx="5239606" cy="2143549"/>
              <a:chOff x="6818243" y="1036549"/>
              <a:chExt cx="5239606" cy="2143549"/>
            </a:xfrm>
          </p:grpSpPr>
          <p:sp>
            <p:nvSpPr>
              <p:cNvPr id="5" name="Flecha a la derecha con bandas 4">
                <a:extLst>
                  <a:ext uri="{FF2B5EF4-FFF2-40B4-BE49-F238E27FC236}">
                    <a16:creationId xmlns:a16="http://schemas.microsoft.com/office/drawing/2014/main" id="{69F29632-082B-C143-BFB5-03E9B6AE0FB7}"/>
                  </a:ext>
                </a:extLst>
              </p:cNvPr>
              <p:cNvSpPr/>
              <p:nvPr/>
            </p:nvSpPr>
            <p:spPr>
              <a:xfrm rot="16200000">
                <a:off x="8615390" y="2133728"/>
                <a:ext cx="1113184" cy="979556"/>
              </a:xfrm>
              <a:prstGeom prst="stripedRightArrow">
                <a:avLst/>
              </a:prstGeom>
              <a:solidFill>
                <a:srgbClr val="00B05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/>
              </a:p>
            </p:txBody>
          </p:sp>
          <p:grpSp>
            <p:nvGrpSpPr>
              <p:cNvPr id="74" name="Grupo 73">
                <a:extLst>
                  <a:ext uri="{FF2B5EF4-FFF2-40B4-BE49-F238E27FC236}">
                    <a16:creationId xmlns:a16="http://schemas.microsoft.com/office/drawing/2014/main" id="{AE187F93-CA97-2143-9080-66D355468118}"/>
                  </a:ext>
                </a:extLst>
              </p:cNvPr>
              <p:cNvGrpSpPr/>
              <p:nvPr/>
            </p:nvGrpSpPr>
            <p:grpSpPr>
              <a:xfrm>
                <a:off x="6818243" y="1036549"/>
                <a:ext cx="5239606" cy="2021253"/>
                <a:chOff x="6818243" y="1036549"/>
                <a:chExt cx="5239606" cy="2021253"/>
              </a:xfrm>
            </p:grpSpPr>
            <p:pic>
              <p:nvPicPr>
                <p:cNvPr id="11" name="Imagen 10">
                  <a:extLst>
                    <a:ext uri="{FF2B5EF4-FFF2-40B4-BE49-F238E27FC236}">
                      <a16:creationId xmlns:a16="http://schemas.microsoft.com/office/drawing/2014/main" id="{4496FE57-070E-F045-AE25-0416A4F8617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818243" y="1036549"/>
                  <a:ext cx="5239606" cy="1472031"/>
                </a:xfrm>
                <a:prstGeom prst="rect">
                  <a:avLst/>
                </a:prstGeom>
              </p:spPr>
            </p:pic>
            <p:grpSp>
              <p:nvGrpSpPr>
                <p:cNvPr id="66" name="Grupo 65">
                  <a:extLst>
                    <a:ext uri="{FF2B5EF4-FFF2-40B4-BE49-F238E27FC236}">
                      <a16:creationId xmlns:a16="http://schemas.microsoft.com/office/drawing/2014/main" id="{D5699470-260C-314F-A7CE-BDC32C753F01}"/>
                    </a:ext>
                  </a:extLst>
                </p:cNvPr>
                <p:cNvGrpSpPr/>
                <p:nvPr/>
              </p:nvGrpSpPr>
              <p:grpSpPr>
                <a:xfrm>
                  <a:off x="7754700" y="2537591"/>
                  <a:ext cx="927504" cy="520211"/>
                  <a:chOff x="2682145" y="2228539"/>
                  <a:chExt cx="927504" cy="520211"/>
                </a:xfrm>
              </p:grpSpPr>
              <p:cxnSp>
                <p:nvCxnSpPr>
                  <p:cNvPr id="16" name="Conector recto 15">
                    <a:extLst>
                      <a:ext uri="{FF2B5EF4-FFF2-40B4-BE49-F238E27FC236}">
                        <a16:creationId xmlns:a16="http://schemas.microsoft.com/office/drawing/2014/main" id="{7F5CAF50-2145-C241-973A-FDD4E4995E1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875098" y="2228539"/>
                    <a:ext cx="98854" cy="17340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" name="Conector recto 17">
                    <a:extLst>
                      <a:ext uri="{FF2B5EF4-FFF2-40B4-BE49-F238E27FC236}">
                        <a16:creationId xmlns:a16="http://schemas.microsoft.com/office/drawing/2014/main" id="{3D73840E-B4CA-604E-9300-4A5792294B9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933542" y="2228539"/>
                    <a:ext cx="98854" cy="17340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" name="Conector recto 19">
                    <a:extLst>
                      <a:ext uri="{FF2B5EF4-FFF2-40B4-BE49-F238E27FC236}">
                        <a16:creationId xmlns:a16="http://schemas.microsoft.com/office/drawing/2014/main" id="{C6CD0A0F-BA23-9B43-85DE-7FE0640DDE7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992446" y="2228539"/>
                    <a:ext cx="98854" cy="17340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" name="Conector recto 32">
                    <a:extLst>
                      <a:ext uri="{FF2B5EF4-FFF2-40B4-BE49-F238E27FC236}">
                        <a16:creationId xmlns:a16="http://schemas.microsoft.com/office/drawing/2014/main" id="{5A958DC4-0142-2D4C-9F81-8069D0CBCAE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044644" y="2236372"/>
                    <a:ext cx="98854" cy="17340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" name="Conector recto 33">
                    <a:extLst>
                      <a:ext uri="{FF2B5EF4-FFF2-40B4-BE49-F238E27FC236}">
                        <a16:creationId xmlns:a16="http://schemas.microsoft.com/office/drawing/2014/main" id="{005A256F-FED6-034C-876F-BE3DC615D3E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103088" y="2236372"/>
                    <a:ext cx="98854" cy="17340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Conector recto 34">
                    <a:extLst>
                      <a:ext uri="{FF2B5EF4-FFF2-40B4-BE49-F238E27FC236}">
                        <a16:creationId xmlns:a16="http://schemas.microsoft.com/office/drawing/2014/main" id="{A96645FC-9103-434F-8686-19956E9C334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161992" y="2236372"/>
                    <a:ext cx="98854" cy="17340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Conector recto 35">
                    <a:extLst>
                      <a:ext uri="{FF2B5EF4-FFF2-40B4-BE49-F238E27FC236}">
                        <a16:creationId xmlns:a16="http://schemas.microsoft.com/office/drawing/2014/main" id="{83B77E3E-98C7-1E49-AD77-E02B72CD8EF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223901" y="2228539"/>
                    <a:ext cx="98854" cy="17340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Conector recto 36">
                    <a:extLst>
                      <a:ext uri="{FF2B5EF4-FFF2-40B4-BE49-F238E27FC236}">
                        <a16:creationId xmlns:a16="http://schemas.microsoft.com/office/drawing/2014/main" id="{918FD07D-6F51-1A41-8A43-89757E537EB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282345" y="2228539"/>
                    <a:ext cx="98854" cy="17340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" name="Conector recto 37">
                    <a:extLst>
                      <a:ext uri="{FF2B5EF4-FFF2-40B4-BE49-F238E27FC236}">
                        <a16:creationId xmlns:a16="http://schemas.microsoft.com/office/drawing/2014/main" id="{72AE21B9-961A-8A4D-BEF5-2B5B8BFCBDD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341249" y="2228539"/>
                    <a:ext cx="98854" cy="17340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Conector recto 38">
                    <a:extLst>
                      <a:ext uri="{FF2B5EF4-FFF2-40B4-BE49-F238E27FC236}">
                        <a16:creationId xmlns:a16="http://schemas.microsoft.com/office/drawing/2014/main" id="{9B3B4EDE-8B8B-6B4C-AB03-D80C52C608D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393447" y="2236372"/>
                    <a:ext cx="98854" cy="17340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Conector recto 39">
                    <a:extLst>
                      <a:ext uri="{FF2B5EF4-FFF2-40B4-BE49-F238E27FC236}">
                        <a16:creationId xmlns:a16="http://schemas.microsoft.com/office/drawing/2014/main" id="{CEC724D8-1382-3248-9FE6-116ABBF289A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451891" y="2236372"/>
                    <a:ext cx="98854" cy="17340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Conector recto 40">
                    <a:extLst>
                      <a:ext uri="{FF2B5EF4-FFF2-40B4-BE49-F238E27FC236}">
                        <a16:creationId xmlns:a16="http://schemas.microsoft.com/office/drawing/2014/main" id="{26DC2E27-0C58-E24D-8608-E630131237E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510795" y="2236372"/>
                    <a:ext cx="98854" cy="17340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" name="Conector recto 41">
                    <a:extLst>
                      <a:ext uri="{FF2B5EF4-FFF2-40B4-BE49-F238E27FC236}">
                        <a16:creationId xmlns:a16="http://schemas.microsoft.com/office/drawing/2014/main" id="{7E900757-9080-144A-8D32-17A7FE4A157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811741" y="2405859"/>
                    <a:ext cx="98854" cy="17340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" name="Conector recto 42">
                    <a:extLst>
                      <a:ext uri="{FF2B5EF4-FFF2-40B4-BE49-F238E27FC236}">
                        <a16:creationId xmlns:a16="http://schemas.microsoft.com/office/drawing/2014/main" id="{06EA1608-98DF-3A43-A6A8-4D8FAED8BA2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870185" y="2405859"/>
                    <a:ext cx="98854" cy="17340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" name="Conector recto 43">
                    <a:extLst>
                      <a:ext uri="{FF2B5EF4-FFF2-40B4-BE49-F238E27FC236}">
                        <a16:creationId xmlns:a16="http://schemas.microsoft.com/office/drawing/2014/main" id="{8C8AFDD2-795E-284B-8218-AE05F11A8EF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929089" y="2405859"/>
                    <a:ext cx="98854" cy="17340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" name="Conector recto 44">
                    <a:extLst>
                      <a:ext uri="{FF2B5EF4-FFF2-40B4-BE49-F238E27FC236}">
                        <a16:creationId xmlns:a16="http://schemas.microsoft.com/office/drawing/2014/main" id="{B8CC6A5D-8B7D-B841-9B75-D650C302448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981287" y="2413692"/>
                    <a:ext cx="98854" cy="17340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" name="Conector recto 45">
                    <a:extLst>
                      <a:ext uri="{FF2B5EF4-FFF2-40B4-BE49-F238E27FC236}">
                        <a16:creationId xmlns:a16="http://schemas.microsoft.com/office/drawing/2014/main" id="{2FFC5206-9BFC-894D-89F3-75C2FF17DC6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039731" y="2413692"/>
                    <a:ext cx="98854" cy="17340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" name="Conector recto 46">
                    <a:extLst>
                      <a:ext uri="{FF2B5EF4-FFF2-40B4-BE49-F238E27FC236}">
                        <a16:creationId xmlns:a16="http://schemas.microsoft.com/office/drawing/2014/main" id="{575ED249-112D-D149-8285-9750330B768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098635" y="2413692"/>
                    <a:ext cx="98854" cy="17340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" name="Conector recto 47">
                    <a:extLst>
                      <a:ext uri="{FF2B5EF4-FFF2-40B4-BE49-F238E27FC236}">
                        <a16:creationId xmlns:a16="http://schemas.microsoft.com/office/drawing/2014/main" id="{150757B2-EDE7-2F47-849F-5FC71B074C4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160544" y="2405859"/>
                    <a:ext cx="98854" cy="17340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" name="Conector recto 48">
                    <a:extLst>
                      <a:ext uri="{FF2B5EF4-FFF2-40B4-BE49-F238E27FC236}">
                        <a16:creationId xmlns:a16="http://schemas.microsoft.com/office/drawing/2014/main" id="{F0ED3A15-D3E5-A443-8B4C-8CF0E3B30B5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218988" y="2405859"/>
                    <a:ext cx="98854" cy="17340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" name="Conector recto 49">
                    <a:extLst>
                      <a:ext uri="{FF2B5EF4-FFF2-40B4-BE49-F238E27FC236}">
                        <a16:creationId xmlns:a16="http://schemas.microsoft.com/office/drawing/2014/main" id="{1D50BD41-7607-E142-95AF-ED19C8F355C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277892" y="2405859"/>
                    <a:ext cx="98854" cy="17340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" name="Conector recto 50">
                    <a:extLst>
                      <a:ext uri="{FF2B5EF4-FFF2-40B4-BE49-F238E27FC236}">
                        <a16:creationId xmlns:a16="http://schemas.microsoft.com/office/drawing/2014/main" id="{D5642BFE-F048-C342-B1D5-644CE064105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330090" y="2413692"/>
                    <a:ext cx="98854" cy="17340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Conector recto 51">
                    <a:extLst>
                      <a:ext uri="{FF2B5EF4-FFF2-40B4-BE49-F238E27FC236}">
                        <a16:creationId xmlns:a16="http://schemas.microsoft.com/office/drawing/2014/main" id="{4F7CF740-BCA6-8341-B583-39092010E45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388534" y="2413692"/>
                    <a:ext cx="98854" cy="17340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Conector recto 52">
                    <a:extLst>
                      <a:ext uri="{FF2B5EF4-FFF2-40B4-BE49-F238E27FC236}">
                        <a16:creationId xmlns:a16="http://schemas.microsoft.com/office/drawing/2014/main" id="{8222788E-C8DB-DD4F-8D92-069AE272CD8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447438" y="2413692"/>
                    <a:ext cx="98854" cy="17340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" name="Conector recto 53">
                    <a:extLst>
                      <a:ext uri="{FF2B5EF4-FFF2-40B4-BE49-F238E27FC236}">
                        <a16:creationId xmlns:a16="http://schemas.microsoft.com/office/drawing/2014/main" id="{33B82584-4C05-1042-B4A6-BEBFB9C953B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682145" y="2567513"/>
                    <a:ext cx="98854" cy="17340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" name="Conector recto 54">
                    <a:extLst>
                      <a:ext uri="{FF2B5EF4-FFF2-40B4-BE49-F238E27FC236}">
                        <a16:creationId xmlns:a16="http://schemas.microsoft.com/office/drawing/2014/main" id="{C084F7E9-B676-3042-AB72-DA95745936A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740589" y="2567513"/>
                    <a:ext cx="98854" cy="17340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" name="Conector recto 55">
                    <a:extLst>
                      <a:ext uri="{FF2B5EF4-FFF2-40B4-BE49-F238E27FC236}">
                        <a16:creationId xmlns:a16="http://schemas.microsoft.com/office/drawing/2014/main" id="{56514DE4-63AB-A242-8688-7CB7F170724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799493" y="2567513"/>
                    <a:ext cx="98854" cy="17340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7" name="Conector recto 56">
                    <a:extLst>
                      <a:ext uri="{FF2B5EF4-FFF2-40B4-BE49-F238E27FC236}">
                        <a16:creationId xmlns:a16="http://schemas.microsoft.com/office/drawing/2014/main" id="{5A20618A-2FDE-FA4F-B075-89B14993291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851691" y="2575346"/>
                    <a:ext cx="98854" cy="17340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" name="Conector recto 57">
                    <a:extLst>
                      <a:ext uri="{FF2B5EF4-FFF2-40B4-BE49-F238E27FC236}">
                        <a16:creationId xmlns:a16="http://schemas.microsoft.com/office/drawing/2014/main" id="{74E396F7-F308-634B-9AA4-4C2DC2D087F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910135" y="2575346"/>
                    <a:ext cx="98854" cy="17340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9" name="Conector recto 58">
                    <a:extLst>
                      <a:ext uri="{FF2B5EF4-FFF2-40B4-BE49-F238E27FC236}">
                        <a16:creationId xmlns:a16="http://schemas.microsoft.com/office/drawing/2014/main" id="{86DDF92F-0AC3-2642-8D41-0635CE52189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969039" y="2575346"/>
                    <a:ext cx="98854" cy="17340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" name="Conector recto 59">
                    <a:extLst>
                      <a:ext uri="{FF2B5EF4-FFF2-40B4-BE49-F238E27FC236}">
                        <a16:creationId xmlns:a16="http://schemas.microsoft.com/office/drawing/2014/main" id="{3029AC51-A5FF-3B46-B05D-82DBDF9423E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030948" y="2567513"/>
                    <a:ext cx="98854" cy="17340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" name="Conector recto 60">
                    <a:extLst>
                      <a:ext uri="{FF2B5EF4-FFF2-40B4-BE49-F238E27FC236}">
                        <a16:creationId xmlns:a16="http://schemas.microsoft.com/office/drawing/2014/main" id="{E30C92D5-AE8F-3D46-9637-78589B0B836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089392" y="2567513"/>
                    <a:ext cx="98854" cy="17340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2" name="Conector recto 61">
                    <a:extLst>
                      <a:ext uri="{FF2B5EF4-FFF2-40B4-BE49-F238E27FC236}">
                        <a16:creationId xmlns:a16="http://schemas.microsoft.com/office/drawing/2014/main" id="{BB493D48-0989-8A44-A1DB-DA2105DD2F3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148296" y="2567513"/>
                    <a:ext cx="98854" cy="17340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3" name="Conector recto 62">
                    <a:extLst>
                      <a:ext uri="{FF2B5EF4-FFF2-40B4-BE49-F238E27FC236}">
                        <a16:creationId xmlns:a16="http://schemas.microsoft.com/office/drawing/2014/main" id="{F861E731-D105-4D42-AB27-C5558C4D2F1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200494" y="2575346"/>
                    <a:ext cx="98854" cy="17340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4" name="Conector recto 63">
                    <a:extLst>
                      <a:ext uri="{FF2B5EF4-FFF2-40B4-BE49-F238E27FC236}">
                        <a16:creationId xmlns:a16="http://schemas.microsoft.com/office/drawing/2014/main" id="{B740CAD7-E5AF-284C-BD22-0C9FE0D8AFB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258938" y="2575346"/>
                    <a:ext cx="98854" cy="17340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5" name="Conector recto 64">
                    <a:extLst>
                      <a:ext uri="{FF2B5EF4-FFF2-40B4-BE49-F238E27FC236}">
                        <a16:creationId xmlns:a16="http://schemas.microsoft.com/office/drawing/2014/main" id="{B0B1604F-5BC6-BA4A-861D-3D8754C0D6F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317842" y="2575346"/>
                    <a:ext cx="98854" cy="17340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2F1B3CDF-6EB4-364E-9A8F-24CC2192132E}"/>
                </a:ext>
              </a:extLst>
            </p:cNvPr>
            <p:cNvSpPr txBox="1"/>
            <p:nvPr/>
          </p:nvSpPr>
          <p:spPr>
            <a:xfrm>
              <a:off x="8189884" y="1164845"/>
              <a:ext cx="15824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PE" dirty="0"/>
                <a:t>P=2200 mm/yr</a:t>
              </a:r>
            </a:p>
          </p:txBody>
        </p: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70F766B7-1813-A74B-BC6B-6C02E33256A7}"/>
                </a:ext>
              </a:extLst>
            </p:cNvPr>
            <p:cNvSpPr txBox="1"/>
            <p:nvPr/>
          </p:nvSpPr>
          <p:spPr>
            <a:xfrm>
              <a:off x="5866844" y="1526458"/>
              <a:ext cx="13853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PE" dirty="0"/>
                <a:t>6400 km</a:t>
              </a:r>
              <a:r>
                <a:rPr lang="es-PE" baseline="30000" dirty="0"/>
                <a:t>3</a:t>
              </a:r>
              <a:r>
                <a:rPr lang="es-PE" dirty="0"/>
                <a:t>/yr</a:t>
              </a:r>
            </a:p>
          </p:txBody>
        </p:sp>
      </p:grpSp>
      <p:sp>
        <p:nvSpPr>
          <p:cNvPr id="77" name="Rectángulo redondeado 76">
            <a:extLst>
              <a:ext uri="{FF2B5EF4-FFF2-40B4-BE49-F238E27FC236}">
                <a16:creationId xmlns:a16="http://schemas.microsoft.com/office/drawing/2014/main" id="{79ABC113-E468-3E47-9061-9362D5F85327}"/>
              </a:ext>
            </a:extLst>
          </p:cNvPr>
          <p:cNvSpPr/>
          <p:nvPr/>
        </p:nvSpPr>
        <p:spPr>
          <a:xfrm>
            <a:off x="64217" y="1314186"/>
            <a:ext cx="5411298" cy="793875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defRPr/>
            </a:pPr>
            <a:r>
              <a:rPr lang="en-GB" sz="2000" dirty="0">
                <a:solidFill>
                  <a:srgbClr val="FFC715"/>
                </a:solidFill>
              </a:rPr>
              <a:t>Aerial rivers : 6,400 km</a:t>
            </a:r>
            <a:r>
              <a:rPr lang="en-GB" sz="2000" baseline="30000" dirty="0">
                <a:solidFill>
                  <a:srgbClr val="FFC715"/>
                </a:solidFill>
              </a:rPr>
              <a:t>3</a:t>
            </a:r>
            <a:r>
              <a:rPr lang="en-GB" sz="2000" dirty="0">
                <a:solidFill>
                  <a:srgbClr val="FFC715"/>
                </a:solidFill>
              </a:rPr>
              <a:t>/year of water to the atmosphere</a:t>
            </a:r>
          </a:p>
        </p:txBody>
      </p:sp>
      <p:grpSp>
        <p:nvGrpSpPr>
          <p:cNvPr id="85" name="Grupo 84">
            <a:extLst>
              <a:ext uri="{FF2B5EF4-FFF2-40B4-BE49-F238E27FC236}">
                <a16:creationId xmlns:a16="http://schemas.microsoft.com/office/drawing/2014/main" id="{832CD0C4-B0F5-D347-A9A7-7FDC33186BB8}"/>
              </a:ext>
            </a:extLst>
          </p:cNvPr>
          <p:cNvGrpSpPr/>
          <p:nvPr/>
        </p:nvGrpSpPr>
        <p:grpSpPr>
          <a:xfrm>
            <a:off x="-33079" y="2601912"/>
            <a:ext cx="6803571" cy="3069771"/>
            <a:chOff x="390781" y="968827"/>
            <a:chExt cx="6803571" cy="3069771"/>
          </a:xfrm>
        </p:grpSpPr>
        <p:pic>
          <p:nvPicPr>
            <p:cNvPr id="86" name="Picture 2">
              <a:extLst>
                <a:ext uri="{FF2B5EF4-FFF2-40B4-BE49-F238E27FC236}">
                  <a16:creationId xmlns:a16="http://schemas.microsoft.com/office/drawing/2014/main" id="{A46A29ED-654A-C841-98AC-DBCF789A38F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760"/>
            <a:stretch/>
          </p:blipFill>
          <p:spPr bwMode="auto">
            <a:xfrm>
              <a:off x="390781" y="968827"/>
              <a:ext cx="6803571" cy="30697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7" name="Imagen 86">
              <a:extLst>
                <a:ext uri="{FF2B5EF4-FFF2-40B4-BE49-F238E27FC236}">
                  <a16:creationId xmlns:a16="http://schemas.microsoft.com/office/drawing/2014/main" id="{1418AAB9-EA06-3248-964F-9AAFCF439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67000"/>
            </a:blip>
            <a:stretch>
              <a:fillRect/>
            </a:stretch>
          </p:blipFill>
          <p:spPr>
            <a:xfrm>
              <a:off x="5377543" y="2451844"/>
              <a:ext cx="768364" cy="345784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</p:pic>
      </p:grpSp>
      <p:sp>
        <p:nvSpPr>
          <p:cNvPr id="89" name="Rectángulo redondeado 88">
            <a:extLst>
              <a:ext uri="{FF2B5EF4-FFF2-40B4-BE49-F238E27FC236}">
                <a16:creationId xmlns:a16="http://schemas.microsoft.com/office/drawing/2014/main" id="{D2016E31-3ADE-5E43-B80C-0DECAFD828D0}"/>
              </a:ext>
            </a:extLst>
          </p:cNvPr>
          <p:cNvSpPr/>
          <p:nvPr/>
        </p:nvSpPr>
        <p:spPr>
          <a:xfrm>
            <a:off x="1992086" y="5878014"/>
            <a:ext cx="8284028" cy="832036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indent="-342900" algn="ctr" eaLnBrk="1" hangingPunct="1"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rgbClr val="FFC715"/>
                </a:solidFill>
              </a:rPr>
              <a:t>A critical source of energy to the atmosphere</a:t>
            </a:r>
          </a:p>
          <a:p>
            <a:pPr marL="342900" indent="-342900" algn="ctr" eaLnBrk="1" hangingPunct="1"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rgbClr val="FFC715"/>
                </a:solidFill>
              </a:rPr>
              <a:t>Key conditions for the global energy and water balance</a:t>
            </a:r>
          </a:p>
        </p:txBody>
      </p:sp>
      <p:sp>
        <p:nvSpPr>
          <p:cNvPr id="67" name="Rectángulo redondeado 66">
            <a:extLst>
              <a:ext uri="{FF2B5EF4-FFF2-40B4-BE49-F238E27FC236}">
                <a16:creationId xmlns:a16="http://schemas.microsoft.com/office/drawing/2014/main" id="{26144B96-9CF0-AA4D-B38D-D7FF8DD1107F}"/>
              </a:ext>
            </a:extLst>
          </p:cNvPr>
          <p:cNvSpPr/>
          <p:nvPr/>
        </p:nvSpPr>
        <p:spPr>
          <a:xfrm>
            <a:off x="10206556" y="3581095"/>
            <a:ext cx="1915886" cy="1353452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GB" sz="1800" dirty="0">
                <a:solidFill>
                  <a:srgbClr val="FFC715"/>
                </a:solidFill>
              </a:rPr>
              <a:t>20% of the total freshwater discharged to global oceans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D7643AA-5C0B-B840-BD91-788DCF7A6709}"/>
              </a:ext>
            </a:extLst>
          </p:cNvPr>
          <p:cNvSpPr txBox="1"/>
          <p:nvPr/>
        </p:nvSpPr>
        <p:spPr>
          <a:xfrm>
            <a:off x="12888097" y="370702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P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359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89" grpId="0" animBg="1"/>
      <p:bldP spid="6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59">
            <a:extLst>
              <a:ext uri="{FF2B5EF4-FFF2-40B4-BE49-F238E27FC236}">
                <a16:creationId xmlns:a16="http://schemas.microsoft.com/office/drawing/2014/main" id="{614F8FFE-08D6-8641-A670-CA9EC8E5D4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1750" y="-1"/>
            <a:ext cx="12223750" cy="835583"/>
          </a:xfrm>
          <a:prstGeom prst="rect">
            <a:avLst/>
          </a:prstGeom>
          <a:solidFill>
            <a:srgbClr val="0078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fr-FR" altLang="es-PE" sz="3600" dirty="0">
                <a:solidFill>
                  <a:srgbClr val="FFC715"/>
                </a:solidFill>
              </a:rPr>
              <a:t>The Amazon-Andes Connectivity</a:t>
            </a:r>
          </a:p>
        </p:txBody>
      </p:sp>
      <p:grpSp>
        <p:nvGrpSpPr>
          <p:cNvPr id="42" name="Grupo 41">
            <a:extLst>
              <a:ext uri="{FF2B5EF4-FFF2-40B4-BE49-F238E27FC236}">
                <a16:creationId xmlns:a16="http://schemas.microsoft.com/office/drawing/2014/main" id="{4BE53CBD-5D1F-E540-9469-6F2B7E727359}"/>
              </a:ext>
            </a:extLst>
          </p:cNvPr>
          <p:cNvGrpSpPr/>
          <p:nvPr/>
        </p:nvGrpSpPr>
        <p:grpSpPr>
          <a:xfrm>
            <a:off x="1527494" y="1221713"/>
            <a:ext cx="3416019" cy="4203090"/>
            <a:chOff x="5841103" y="1644001"/>
            <a:chExt cx="3416019" cy="4203090"/>
          </a:xfrm>
        </p:grpSpPr>
        <p:grpSp>
          <p:nvGrpSpPr>
            <p:cNvPr id="44" name="Grupo 43">
              <a:extLst>
                <a:ext uri="{FF2B5EF4-FFF2-40B4-BE49-F238E27FC236}">
                  <a16:creationId xmlns:a16="http://schemas.microsoft.com/office/drawing/2014/main" id="{59AF9CEE-FFCB-DD4F-A65B-B46BED8A7644}"/>
                </a:ext>
              </a:extLst>
            </p:cNvPr>
            <p:cNvGrpSpPr/>
            <p:nvPr/>
          </p:nvGrpSpPr>
          <p:grpSpPr>
            <a:xfrm>
              <a:off x="5841103" y="1644001"/>
              <a:ext cx="3416019" cy="4203090"/>
              <a:chOff x="7271344" y="1810356"/>
              <a:chExt cx="3416019" cy="4203090"/>
            </a:xfrm>
          </p:grpSpPr>
          <p:pic>
            <p:nvPicPr>
              <p:cNvPr id="49" name="Imagen 3">
                <a:extLst>
                  <a:ext uri="{FF2B5EF4-FFF2-40B4-BE49-F238E27FC236}">
                    <a16:creationId xmlns:a16="http://schemas.microsoft.com/office/drawing/2014/main" id="{B893DE4F-6372-D245-BC04-E9ABC309AC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71344" y="1810356"/>
                <a:ext cx="2915056" cy="39535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0" name="CuadroTexto 7">
                <a:extLst>
                  <a:ext uri="{FF2B5EF4-FFF2-40B4-BE49-F238E27FC236}">
                    <a16:creationId xmlns:a16="http://schemas.microsoft.com/office/drawing/2014/main" id="{2C0C7898-94A4-CA46-9C32-5302017E563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809226" y="5674892"/>
                <a:ext cx="2878137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r" eaLnBrk="1" hangingPunct="1">
                  <a:spcBef>
                    <a:spcPct val="0"/>
                  </a:spcBef>
                  <a:buFontTx/>
                  <a:buNone/>
                </a:pPr>
                <a:r>
                  <a:rPr lang="es-ES" altLang="es-PE" sz="1600" dirty="0" err="1"/>
                  <a:t>Staal</a:t>
                </a:r>
                <a:r>
                  <a:rPr lang="es-ES" altLang="es-PE" sz="1600" dirty="0"/>
                  <a:t> et al., 2018</a:t>
                </a:r>
              </a:p>
            </p:txBody>
          </p:sp>
        </p:grpSp>
        <p:sp>
          <p:nvSpPr>
            <p:cNvPr id="45" name="46 Flecha a la derecha con bandas">
              <a:extLst>
                <a:ext uri="{FF2B5EF4-FFF2-40B4-BE49-F238E27FC236}">
                  <a16:creationId xmlns:a16="http://schemas.microsoft.com/office/drawing/2014/main" id="{961280F9-5149-5D48-8EB4-3093F4C7A32E}"/>
                </a:ext>
              </a:extLst>
            </p:cNvPr>
            <p:cNvSpPr/>
            <p:nvPr/>
          </p:nvSpPr>
          <p:spPr>
            <a:xfrm rot="8488792">
              <a:off x="7099989" y="1939426"/>
              <a:ext cx="907924" cy="620982"/>
            </a:xfrm>
            <a:prstGeom prst="stripedRightArrow">
              <a:avLst>
                <a:gd name="adj1" fmla="val 50000"/>
                <a:gd name="adj2" fmla="val 75561"/>
              </a:avLst>
            </a:prstGeom>
            <a:solidFill>
              <a:srgbClr val="BDFBF4">
                <a:alpha val="35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</p:grpSp>
      <p:sp>
        <p:nvSpPr>
          <p:cNvPr id="51" name="Rectángulo 4">
            <a:extLst>
              <a:ext uri="{FF2B5EF4-FFF2-40B4-BE49-F238E27FC236}">
                <a16:creationId xmlns:a16="http://schemas.microsoft.com/office/drawing/2014/main" id="{C30F3886-C083-9D49-86A1-19C4E640F2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360" y="951586"/>
            <a:ext cx="4671934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None/>
            </a:pPr>
            <a:r>
              <a:rPr lang="es-ES_tradnl" altLang="es-PE" sz="1800" dirty="0" err="1"/>
              <a:t>Fraction</a:t>
            </a:r>
            <a:r>
              <a:rPr lang="es-ES_tradnl" altLang="es-PE" sz="1800" dirty="0"/>
              <a:t> of mean </a:t>
            </a:r>
            <a:r>
              <a:rPr lang="es-ES_tradnl" altLang="es-PE" sz="1800" dirty="0" err="1"/>
              <a:t>annual</a:t>
            </a:r>
            <a:r>
              <a:rPr lang="es-ES_tradnl" altLang="es-PE" sz="1800" dirty="0"/>
              <a:t> </a:t>
            </a:r>
            <a:r>
              <a:rPr lang="es-ES_tradnl" altLang="es-PE" sz="1800" dirty="0" err="1"/>
              <a:t>rainfall</a:t>
            </a:r>
            <a:r>
              <a:rPr lang="es-ES_tradnl" altLang="es-PE" sz="1800" dirty="0"/>
              <a:t> </a:t>
            </a:r>
            <a:r>
              <a:rPr lang="es-ES_tradnl" altLang="es-PE" sz="1800" dirty="0" err="1"/>
              <a:t>that</a:t>
            </a:r>
            <a:r>
              <a:rPr lang="es-ES_tradnl" altLang="es-PE" sz="1800" dirty="0"/>
              <a:t> has </a:t>
            </a:r>
            <a:r>
              <a:rPr lang="es-ES_tradnl" altLang="es-PE" sz="1800" dirty="0" err="1"/>
              <a:t>been</a:t>
            </a:r>
            <a:r>
              <a:rPr lang="es-ES_tradnl" altLang="es-PE" sz="1800" dirty="0"/>
              <a:t> </a:t>
            </a:r>
            <a:r>
              <a:rPr lang="es-ES_tradnl" altLang="es-PE" sz="1800" dirty="0" err="1"/>
              <a:t>transpired</a:t>
            </a:r>
            <a:r>
              <a:rPr lang="es-ES_tradnl" altLang="es-PE" sz="1800" dirty="0"/>
              <a:t> </a:t>
            </a:r>
            <a:r>
              <a:rPr lang="es-ES_tradnl" altLang="es-PE" sz="1800" dirty="0" err="1"/>
              <a:t>by</a:t>
            </a:r>
            <a:r>
              <a:rPr lang="es-ES_tradnl" altLang="es-PE" sz="1800" dirty="0"/>
              <a:t> </a:t>
            </a:r>
            <a:r>
              <a:rPr lang="es-ES_tradnl" altLang="es-PE" sz="1800" dirty="0" err="1"/>
              <a:t>trees</a:t>
            </a:r>
            <a:r>
              <a:rPr lang="es-ES_tradnl" altLang="es-PE" sz="1800" dirty="0"/>
              <a:t> in </a:t>
            </a:r>
            <a:r>
              <a:rPr lang="es-ES_tradnl" altLang="es-PE" sz="1800" dirty="0" err="1"/>
              <a:t>the</a:t>
            </a:r>
            <a:r>
              <a:rPr lang="es-ES_tradnl" altLang="es-PE" sz="1800" dirty="0"/>
              <a:t> Amazon </a:t>
            </a:r>
            <a:r>
              <a:rPr lang="es-ES_tradnl" altLang="es-PE" sz="1800" dirty="0" err="1"/>
              <a:t>basin</a:t>
            </a:r>
            <a:endParaRPr lang="es-ES_tradnl" altLang="es-PE" sz="1800" dirty="0"/>
          </a:p>
        </p:txBody>
      </p:sp>
      <p:sp>
        <p:nvSpPr>
          <p:cNvPr id="53" name="Elipse 52">
            <a:extLst>
              <a:ext uri="{FF2B5EF4-FFF2-40B4-BE49-F238E27FC236}">
                <a16:creationId xmlns:a16="http://schemas.microsoft.com/office/drawing/2014/main" id="{293DD0C6-182F-E242-96E9-901E65340BF0}"/>
              </a:ext>
            </a:extLst>
          </p:cNvPr>
          <p:cNvSpPr/>
          <p:nvPr/>
        </p:nvSpPr>
        <p:spPr>
          <a:xfrm rot="19428341">
            <a:off x="1765322" y="2051732"/>
            <a:ext cx="692710" cy="1279782"/>
          </a:xfrm>
          <a:prstGeom prst="ellipse">
            <a:avLst/>
          </a:prstGeom>
          <a:solidFill>
            <a:srgbClr val="002060">
              <a:alpha val="2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5B7DCCE-92BC-5C40-826E-BB9B7ACE4A5F}"/>
              </a:ext>
            </a:extLst>
          </p:cNvPr>
          <p:cNvSpPr txBox="1"/>
          <p:nvPr/>
        </p:nvSpPr>
        <p:spPr>
          <a:xfrm>
            <a:off x="101600" y="46004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PE"/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2DDB4392-02FD-5B47-8AF2-DACD91FB7D69}"/>
              </a:ext>
            </a:extLst>
          </p:cNvPr>
          <p:cNvGrpSpPr/>
          <p:nvPr/>
        </p:nvGrpSpPr>
        <p:grpSpPr>
          <a:xfrm>
            <a:off x="2038134" y="1496801"/>
            <a:ext cx="9981430" cy="3953545"/>
            <a:chOff x="-4200421" y="2904455"/>
            <a:chExt cx="9981430" cy="3953545"/>
          </a:xfrm>
        </p:grpSpPr>
        <p:grpSp>
          <p:nvGrpSpPr>
            <p:cNvPr id="7" name="Grupo 6">
              <a:extLst>
                <a:ext uri="{FF2B5EF4-FFF2-40B4-BE49-F238E27FC236}">
                  <a16:creationId xmlns:a16="http://schemas.microsoft.com/office/drawing/2014/main" id="{7679422B-908F-0844-839D-0745EF022576}"/>
                </a:ext>
              </a:extLst>
            </p:cNvPr>
            <p:cNvGrpSpPr/>
            <p:nvPr/>
          </p:nvGrpSpPr>
          <p:grpSpPr>
            <a:xfrm>
              <a:off x="-4200421" y="2904455"/>
              <a:ext cx="9981430" cy="3953545"/>
              <a:chOff x="931343" y="2904455"/>
              <a:chExt cx="9981430" cy="3953545"/>
            </a:xfrm>
          </p:grpSpPr>
          <p:pic>
            <p:nvPicPr>
              <p:cNvPr id="341" name="Imagen 49">
                <a:extLst>
                  <a:ext uri="{FF2B5EF4-FFF2-40B4-BE49-F238E27FC236}">
                    <a16:creationId xmlns:a16="http://schemas.microsoft.com/office/drawing/2014/main" id="{7907D171-FC2A-7547-84A5-6AA96EBEBB5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alphaModFix amt="91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161" t="6517" r="16009" b="1727"/>
              <a:stretch/>
            </p:blipFill>
            <p:spPr bwMode="auto">
              <a:xfrm>
                <a:off x="5233364" y="2904455"/>
                <a:ext cx="3941798" cy="3953545"/>
              </a:xfrm>
              <a:prstGeom prst="rect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42" name="TextBox 32">
                <a:extLst>
                  <a:ext uri="{FF2B5EF4-FFF2-40B4-BE49-F238E27FC236}">
                    <a16:creationId xmlns:a16="http://schemas.microsoft.com/office/drawing/2014/main" id="{C5013CFD-6BAC-B741-B443-09D9ED1E9C8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439801" y="6141351"/>
                <a:ext cx="2472972" cy="6463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fr-FR" altLang="es-PE" sz="1200" dirty="0" err="1"/>
                  <a:t>Precipitation</a:t>
                </a:r>
                <a:r>
                  <a:rPr lang="fr-FR" altLang="es-PE" sz="1200" dirty="0"/>
                  <a:t> (mm/</a:t>
                </a:r>
                <a:r>
                  <a:rPr lang="fr-FR" altLang="es-PE" sz="1200" dirty="0" err="1"/>
                  <a:t>yr</a:t>
                </a:r>
                <a:r>
                  <a:rPr lang="fr-FR" altLang="es-PE" sz="1200" dirty="0"/>
                  <a:t>) TRMM-PR 2A25 (5km)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fr-FR" altLang="es-PE" sz="1200" dirty="0"/>
                  <a:t>Espinoza et al., 2015</a:t>
                </a:r>
              </a:p>
            </p:txBody>
          </p:sp>
          <p:pic>
            <p:nvPicPr>
              <p:cNvPr id="343" name="Imagen 49">
                <a:extLst>
                  <a:ext uri="{FF2B5EF4-FFF2-40B4-BE49-F238E27FC236}">
                    <a16:creationId xmlns:a16="http://schemas.microsoft.com/office/drawing/2014/main" id="{2EEDB736-DE54-4D4D-89EA-254896CEF4F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alphaModFix amt="91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3555" t="6517" r="6570" b="4012"/>
              <a:stretch/>
            </p:blipFill>
            <p:spPr bwMode="auto">
              <a:xfrm>
                <a:off x="5479588" y="4406128"/>
                <a:ext cx="305823" cy="2266596"/>
              </a:xfrm>
              <a:prstGeom prst="rect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4" name="Conector recto 3">
                <a:extLst>
                  <a:ext uri="{FF2B5EF4-FFF2-40B4-BE49-F238E27FC236}">
                    <a16:creationId xmlns:a16="http://schemas.microsoft.com/office/drawing/2014/main" id="{41F634F8-2D71-CF46-88C3-FBBD57324D2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31343" y="3013877"/>
                <a:ext cx="5118040" cy="451177"/>
              </a:xfrm>
              <a:prstGeom prst="line">
                <a:avLst/>
              </a:prstGeom>
              <a:ln>
                <a:prstDash val="sys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345" name="Conector recto 344">
              <a:extLst>
                <a:ext uri="{FF2B5EF4-FFF2-40B4-BE49-F238E27FC236}">
                  <a16:creationId xmlns:a16="http://schemas.microsoft.com/office/drawing/2014/main" id="{AED5DCF8-067C-2E46-A1BC-23C46EF1C469}"/>
                </a:ext>
              </a:extLst>
            </p:cNvPr>
            <p:cNvCxnSpPr>
              <a:cxnSpLocks/>
            </p:cNvCxnSpPr>
            <p:nvPr/>
          </p:nvCxnSpPr>
          <p:spPr>
            <a:xfrm>
              <a:off x="-3950090" y="4687567"/>
              <a:ext cx="6757164" cy="2003638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6" name="Rectángulo redondeado 25">
            <a:extLst>
              <a:ext uri="{FF2B5EF4-FFF2-40B4-BE49-F238E27FC236}">
                <a16:creationId xmlns:a16="http://schemas.microsoft.com/office/drawing/2014/main" id="{5F488146-1F0F-ED88-EDF6-576156641B20}"/>
              </a:ext>
            </a:extLst>
          </p:cNvPr>
          <p:cNvSpPr/>
          <p:nvPr/>
        </p:nvSpPr>
        <p:spPr>
          <a:xfrm>
            <a:off x="3466346" y="5496031"/>
            <a:ext cx="8284028" cy="1266275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indent="-342900" algn="ctr" eaLnBrk="1" hangingPunct="1"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rgbClr val="FFC715"/>
                </a:solidFill>
              </a:rPr>
              <a:t>The rainiest zones of the Amazon basin are situated in the East flank of the Andes (500-1000 </a:t>
            </a:r>
            <a:r>
              <a:rPr lang="en-GB" dirty="0" err="1">
                <a:solidFill>
                  <a:srgbClr val="FFC715"/>
                </a:solidFill>
              </a:rPr>
              <a:t>masl</a:t>
            </a:r>
            <a:r>
              <a:rPr lang="en-GB" dirty="0">
                <a:solidFill>
                  <a:srgbClr val="FFC715"/>
                </a:solidFill>
              </a:rPr>
              <a:t>)</a:t>
            </a:r>
          </a:p>
          <a:p>
            <a:pPr marL="342900" indent="-342900" algn="ctr" eaLnBrk="1" hangingPunct="1"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rgbClr val="FFC715"/>
                </a:solidFill>
              </a:rPr>
              <a:t>One of the biodiversity hotspots of the world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0039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59">
            <a:extLst>
              <a:ext uri="{FF2B5EF4-FFF2-40B4-BE49-F238E27FC236}">
                <a16:creationId xmlns:a16="http://schemas.microsoft.com/office/drawing/2014/main" id="{EA138240-2D7D-5740-B77C-3A46A39ECB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036" y="-12357"/>
            <a:ext cx="12223750" cy="740477"/>
          </a:xfrm>
          <a:prstGeom prst="rect">
            <a:avLst/>
          </a:prstGeom>
          <a:solidFill>
            <a:srgbClr val="0078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es-PE" sz="1800"/>
          </a:p>
        </p:txBody>
      </p:sp>
      <p:sp>
        <p:nvSpPr>
          <p:cNvPr id="13" name="Rectángulo redondeado 12">
            <a:extLst>
              <a:ext uri="{FF2B5EF4-FFF2-40B4-BE49-F238E27FC236}">
                <a16:creationId xmlns:a16="http://schemas.microsoft.com/office/drawing/2014/main" id="{CE54A5C9-3A8C-9D4D-868E-094ADBC56B1A}"/>
              </a:ext>
            </a:extLst>
          </p:cNvPr>
          <p:cNvSpPr/>
          <p:nvPr/>
        </p:nvSpPr>
        <p:spPr>
          <a:xfrm>
            <a:off x="5046921" y="1684225"/>
            <a:ext cx="7128514" cy="136199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defRPr/>
            </a:pPr>
            <a:r>
              <a:rPr lang="en-GB" dirty="0"/>
              <a:t>How global warming and regional modification of land cover could affect the regional water cycle ?</a:t>
            </a:r>
          </a:p>
        </p:txBody>
      </p:sp>
      <p:sp>
        <p:nvSpPr>
          <p:cNvPr id="16" name="Rectángulo redondeado 15">
            <a:extLst>
              <a:ext uri="{FF2B5EF4-FFF2-40B4-BE49-F238E27FC236}">
                <a16:creationId xmlns:a16="http://schemas.microsoft.com/office/drawing/2014/main" id="{C52136FA-81C3-774C-AD47-052BA7EAED17}"/>
              </a:ext>
            </a:extLst>
          </p:cNvPr>
          <p:cNvSpPr/>
          <p:nvPr/>
        </p:nvSpPr>
        <p:spPr>
          <a:xfrm>
            <a:off x="5046922" y="3811785"/>
            <a:ext cx="7128514" cy="150509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defRPr/>
            </a:pPr>
            <a:r>
              <a:rPr lang="en-GB" dirty="0"/>
              <a:t>How will connectivity between the Andes and the Amazon be affected?</a:t>
            </a:r>
          </a:p>
          <a:p>
            <a:pPr algn="r" eaLnBrk="1" hangingPunct="1">
              <a:defRPr/>
            </a:pPr>
            <a:r>
              <a:rPr lang="en-GB" sz="2000" dirty="0"/>
              <a:t>-Sediments and nutrients fluxes</a:t>
            </a:r>
          </a:p>
          <a:p>
            <a:pPr algn="r" eaLnBrk="1" hangingPunct="1">
              <a:defRPr/>
            </a:pPr>
            <a:r>
              <a:rPr lang="en-GB" sz="2000" dirty="0"/>
              <a:t>-Water resources for the Andes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1420F66-3E18-FCDC-D0E1-ABF1ADE842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20" t="12942" r="7127" b="17562"/>
          <a:stretch/>
        </p:blipFill>
        <p:spPr>
          <a:xfrm>
            <a:off x="20665" y="1019261"/>
            <a:ext cx="4973109" cy="4053907"/>
          </a:xfrm>
          <a:prstGeom prst="rect">
            <a:avLst/>
          </a:prstGeom>
        </p:spPr>
      </p:pic>
      <p:sp>
        <p:nvSpPr>
          <p:cNvPr id="3" name="Rectángulo redondeado 2">
            <a:extLst>
              <a:ext uri="{FF2B5EF4-FFF2-40B4-BE49-F238E27FC236}">
                <a16:creationId xmlns:a16="http://schemas.microsoft.com/office/drawing/2014/main" id="{DDCE9AD6-4636-F94D-6B27-B90C638BE748}"/>
              </a:ext>
            </a:extLst>
          </p:cNvPr>
          <p:cNvSpPr/>
          <p:nvPr/>
        </p:nvSpPr>
        <p:spPr>
          <a:xfrm>
            <a:off x="65176" y="5330085"/>
            <a:ext cx="4973109" cy="887223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en-GB" sz="2200" dirty="0">
                <a:solidFill>
                  <a:srgbClr val="FFC715"/>
                </a:solidFill>
              </a:rPr>
              <a:t>Deforestation: Approximately 17% of total Amazonian area</a:t>
            </a:r>
          </a:p>
        </p:txBody>
      </p:sp>
      <p:sp>
        <p:nvSpPr>
          <p:cNvPr id="4" name="Rectangle 59">
            <a:extLst>
              <a:ext uri="{FF2B5EF4-FFF2-40B4-BE49-F238E27FC236}">
                <a16:creationId xmlns:a16="http://schemas.microsoft.com/office/drawing/2014/main" id="{99901103-1BC4-3851-C306-97FA53A422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036" y="-12357"/>
            <a:ext cx="12223750" cy="740477"/>
          </a:xfrm>
          <a:prstGeom prst="rect">
            <a:avLst/>
          </a:prstGeom>
          <a:solidFill>
            <a:srgbClr val="0078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es-PE" sz="180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A37D882A-848F-017E-21F0-E6C2F5C655C9}"/>
              </a:ext>
            </a:extLst>
          </p:cNvPr>
          <p:cNvSpPr/>
          <p:nvPr/>
        </p:nvSpPr>
        <p:spPr>
          <a:xfrm>
            <a:off x="110520" y="41990"/>
            <a:ext cx="1210619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s-PE" sz="3000" dirty="0">
                <a:solidFill>
                  <a:srgbClr val="FFC715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A biophysical system in transition due to climate change and deforestation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1573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A613C190-B803-894F-BEA8-01E5B86BC75A}"/>
              </a:ext>
            </a:extLst>
          </p:cNvPr>
          <p:cNvSpPr txBox="1"/>
          <p:nvPr/>
        </p:nvSpPr>
        <p:spPr>
          <a:xfrm>
            <a:off x="1658549" y="1150393"/>
            <a:ext cx="8896164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4F81B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à"/>
            </a:pPr>
            <a:r>
              <a:rPr lang="fr-FR" dirty="0"/>
              <a:t>10-years (2000-2010) of DJF simulations (WRF model) over the tropical South </a:t>
            </a:r>
            <a:r>
              <a:rPr lang="fr-FR" dirty="0" err="1"/>
              <a:t>America</a:t>
            </a:r>
            <a:r>
              <a:rPr lang="fr-FR" dirty="0"/>
              <a:t> </a:t>
            </a:r>
          </a:p>
          <a:p>
            <a:r>
              <a:rPr lang="fr-FR" dirty="0"/>
              <a:t>	- </a:t>
            </a:r>
            <a:r>
              <a:rPr lang="fr-FR" dirty="0" err="1"/>
              <a:t>present</a:t>
            </a:r>
            <a:r>
              <a:rPr lang="fr-FR" dirty="0"/>
              <a:t> </a:t>
            </a:r>
            <a:r>
              <a:rPr lang="fr-FR" dirty="0" err="1"/>
              <a:t>landuse</a:t>
            </a:r>
            <a:r>
              <a:rPr lang="fr-FR" dirty="0"/>
              <a:t> (control)</a:t>
            </a:r>
          </a:p>
          <a:p>
            <a:r>
              <a:rPr lang="fr-FR" dirty="0"/>
              <a:t>	- Amazon </a:t>
            </a:r>
            <a:r>
              <a:rPr lang="fr-FR" dirty="0" err="1"/>
              <a:t>deforestation</a:t>
            </a:r>
            <a:r>
              <a:rPr lang="fr-FR" dirty="0"/>
              <a:t> </a:t>
            </a:r>
            <a:r>
              <a:rPr lang="fr-FR" dirty="0" err="1"/>
              <a:t>projected</a:t>
            </a:r>
            <a:r>
              <a:rPr lang="fr-FR" dirty="0"/>
              <a:t> by the </a:t>
            </a:r>
            <a:r>
              <a:rPr lang="fr-FR" dirty="0" err="1"/>
              <a:t>year</a:t>
            </a:r>
            <a:r>
              <a:rPr lang="fr-FR" dirty="0"/>
              <a:t> 2050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5119BAE-3CB7-9E42-99A9-59CDF4864C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4631" y="2940245"/>
            <a:ext cx="9144000" cy="349544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52BDCFBD-06AC-D840-8E9A-0F81644ECABB}"/>
              </a:ext>
            </a:extLst>
          </p:cNvPr>
          <p:cNvSpPr txBox="1"/>
          <p:nvPr/>
        </p:nvSpPr>
        <p:spPr>
          <a:xfrm>
            <a:off x="2037567" y="146077"/>
            <a:ext cx="8279704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chemeClr val="accent2">
                    <a:lumMod val="50000"/>
                  </a:schemeClr>
                </a:solidFill>
              </a:rPr>
              <a:t>High-</a:t>
            </a:r>
            <a:r>
              <a:rPr lang="fr-FR" sz="2400" dirty="0" err="1">
                <a:solidFill>
                  <a:schemeClr val="accent2">
                    <a:lumMod val="50000"/>
                  </a:schemeClr>
                </a:solidFill>
              </a:rPr>
              <a:t>resolution</a:t>
            </a:r>
            <a:r>
              <a:rPr lang="fr-FR" sz="2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fr-FR" sz="2400" dirty="0" err="1">
                <a:solidFill>
                  <a:schemeClr val="accent2">
                    <a:lumMod val="50000"/>
                  </a:schemeClr>
                </a:solidFill>
              </a:rPr>
              <a:t>modelling</a:t>
            </a:r>
            <a:r>
              <a:rPr lang="fr-FR" sz="2400" dirty="0">
                <a:solidFill>
                  <a:schemeClr val="accent2">
                    <a:lumMod val="50000"/>
                  </a:schemeClr>
                </a:solidFill>
              </a:rPr>
              <a:t> ; </a:t>
            </a:r>
            <a:r>
              <a:rPr lang="fr-FR" sz="2400" dirty="0" err="1">
                <a:solidFill>
                  <a:schemeClr val="accent2">
                    <a:lumMod val="50000"/>
                  </a:schemeClr>
                </a:solidFill>
              </a:rPr>
              <a:t>experiments</a:t>
            </a:r>
            <a:r>
              <a:rPr lang="fr-FR" sz="2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fr-FR" sz="2400" dirty="0" err="1">
                <a:solidFill>
                  <a:schemeClr val="accent2">
                    <a:lumMod val="50000"/>
                  </a:schemeClr>
                </a:solidFill>
              </a:rPr>
              <a:t>with</a:t>
            </a:r>
            <a:r>
              <a:rPr lang="fr-FR" sz="2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fr-FR" sz="2400" dirty="0" err="1">
                <a:solidFill>
                  <a:schemeClr val="accent2">
                    <a:lumMod val="50000"/>
                  </a:schemeClr>
                </a:solidFill>
              </a:rPr>
              <a:t>deforested</a:t>
            </a:r>
            <a:r>
              <a:rPr lang="fr-FR" sz="2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fr-FR" sz="2400" dirty="0" err="1">
                <a:solidFill>
                  <a:schemeClr val="accent2">
                    <a:lumMod val="50000"/>
                  </a:schemeClr>
                </a:solidFill>
              </a:rPr>
              <a:t>landuse</a:t>
            </a:r>
            <a:r>
              <a:rPr lang="fr-FR" sz="2400" dirty="0">
                <a:solidFill>
                  <a:schemeClr val="accent2">
                    <a:lumMod val="50000"/>
                  </a:schemeClr>
                </a:solidFill>
              </a:rPr>
              <a:t> forcing data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D014526-9374-3E45-8030-DDC15E93688E}"/>
              </a:ext>
            </a:extLst>
          </p:cNvPr>
          <p:cNvSpPr txBox="1"/>
          <p:nvPr/>
        </p:nvSpPr>
        <p:spPr>
          <a:xfrm>
            <a:off x="8536351" y="6448587"/>
            <a:ext cx="2267115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fr-FR" i="1" dirty="0"/>
              <a:t>Sierra et al, 2021</a:t>
            </a:r>
          </a:p>
        </p:txBody>
      </p:sp>
    </p:spTree>
    <p:extLst>
      <p:ext uri="{BB962C8B-B14F-4D97-AF65-F5344CB8AC3E}">
        <p14:creationId xmlns:p14="http://schemas.microsoft.com/office/powerpoint/2010/main" val="2283570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A613C190-B803-894F-BEA8-01E5B86BC75A}"/>
              </a:ext>
            </a:extLst>
          </p:cNvPr>
          <p:cNvSpPr txBox="1"/>
          <p:nvPr/>
        </p:nvSpPr>
        <p:spPr>
          <a:xfrm>
            <a:off x="1658549" y="1150393"/>
            <a:ext cx="8896164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4F81B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à"/>
            </a:pPr>
            <a:r>
              <a:rPr lang="fr-FR" dirty="0"/>
              <a:t>3 </a:t>
            </a:r>
            <a:r>
              <a:rPr lang="fr-FR" dirty="0" err="1"/>
              <a:t>nesting</a:t>
            </a:r>
            <a:r>
              <a:rPr lang="fr-FR" dirty="0"/>
              <a:t> </a:t>
            </a:r>
            <a:r>
              <a:rPr lang="fr-FR" dirty="0" err="1"/>
              <a:t>domains</a:t>
            </a:r>
            <a:r>
              <a:rPr lang="fr-FR" dirty="0"/>
              <a:t>, D1(9km), D2 (3km), D3(1km) in a </a:t>
            </a:r>
            <a:r>
              <a:rPr lang="fr-FR" dirty="0" err="1"/>
              <a:t>Bolivian</a:t>
            </a:r>
            <a:r>
              <a:rPr lang="fr-FR" dirty="0"/>
              <a:t> </a:t>
            </a:r>
            <a:r>
              <a:rPr lang="fr-FR" dirty="0" err="1"/>
              <a:t>Valley</a:t>
            </a:r>
            <a:r>
              <a:rPr lang="fr-FR" dirty="0"/>
              <a:t> (</a:t>
            </a:r>
            <a:r>
              <a:rPr lang="fr-FR" dirty="0" err="1"/>
              <a:t>Zongo</a:t>
            </a:r>
            <a:r>
              <a:rPr lang="fr-FR" dirty="0"/>
              <a:t>)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2BDCFBD-06AC-D840-8E9A-0F81644ECABB}"/>
              </a:ext>
            </a:extLst>
          </p:cNvPr>
          <p:cNvSpPr txBox="1"/>
          <p:nvPr/>
        </p:nvSpPr>
        <p:spPr>
          <a:xfrm>
            <a:off x="2037567" y="146077"/>
            <a:ext cx="8279704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chemeClr val="accent2">
                    <a:lumMod val="50000"/>
                  </a:schemeClr>
                </a:solidFill>
              </a:rPr>
              <a:t>High-</a:t>
            </a:r>
            <a:r>
              <a:rPr lang="fr-FR" sz="2400" dirty="0" err="1">
                <a:solidFill>
                  <a:schemeClr val="accent2">
                    <a:lumMod val="50000"/>
                  </a:schemeClr>
                </a:solidFill>
              </a:rPr>
              <a:t>resolution</a:t>
            </a:r>
            <a:r>
              <a:rPr lang="fr-FR" sz="2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fr-FR" sz="2400" dirty="0" err="1">
                <a:solidFill>
                  <a:schemeClr val="accent2">
                    <a:lumMod val="50000"/>
                  </a:schemeClr>
                </a:solidFill>
              </a:rPr>
              <a:t>modelling</a:t>
            </a:r>
            <a:r>
              <a:rPr lang="fr-FR" sz="2400" dirty="0">
                <a:solidFill>
                  <a:schemeClr val="accent2">
                    <a:lumMod val="50000"/>
                  </a:schemeClr>
                </a:solidFill>
              </a:rPr>
              <a:t> ; </a:t>
            </a:r>
            <a:r>
              <a:rPr lang="fr-FR" sz="2400" dirty="0" err="1">
                <a:solidFill>
                  <a:schemeClr val="accent2">
                    <a:lumMod val="50000"/>
                  </a:schemeClr>
                </a:solidFill>
              </a:rPr>
              <a:t>experiments</a:t>
            </a:r>
            <a:r>
              <a:rPr lang="fr-FR" sz="2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fr-FR" sz="2400" dirty="0" err="1">
                <a:solidFill>
                  <a:schemeClr val="accent2">
                    <a:lumMod val="50000"/>
                  </a:schemeClr>
                </a:solidFill>
              </a:rPr>
              <a:t>with</a:t>
            </a:r>
            <a:r>
              <a:rPr lang="fr-FR" sz="2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fr-FR" sz="2400" dirty="0" err="1">
                <a:solidFill>
                  <a:schemeClr val="accent2">
                    <a:lumMod val="50000"/>
                  </a:schemeClr>
                </a:solidFill>
              </a:rPr>
              <a:t>deforested</a:t>
            </a:r>
            <a:r>
              <a:rPr lang="fr-FR" sz="2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fr-FR" sz="2400" dirty="0" err="1">
                <a:solidFill>
                  <a:schemeClr val="accent2">
                    <a:lumMod val="50000"/>
                  </a:schemeClr>
                </a:solidFill>
              </a:rPr>
              <a:t>landuse</a:t>
            </a:r>
            <a:r>
              <a:rPr lang="fr-FR" sz="2400" dirty="0">
                <a:solidFill>
                  <a:schemeClr val="accent2">
                    <a:lumMod val="50000"/>
                  </a:schemeClr>
                </a:solidFill>
              </a:rPr>
              <a:t> forcing data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3606FE6-6CA9-A844-8E3C-605422C3F4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3404" y="3593725"/>
            <a:ext cx="4036687" cy="297179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BA929AB-7D7B-0E44-AF38-792B665242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8255" y="4272650"/>
            <a:ext cx="2825249" cy="2447454"/>
          </a:xfrm>
          <a:prstGeom prst="rect">
            <a:avLst/>
          </a:prstGeom>
        </p:spPr>
      </p:pic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CB9BA85A-4B71-6D43-B123-24F4F75257F1}"/>
              </a:ext>
            </a:extLst>
          </p:cNvPr>
          <p:cNvCxnSpPr>
            <a:cxnSpLocks/>
          </p:cNvCxnSpPr>
          <p:nvPr/>
        </p:nvCxnSpPr>
        <p:spPr>
          <a:xfrm>
            <a:off x="3240066" y="3807916"/>
            <a:ext cx="0" cy="6012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6CE66F64-C174-C344-8478-814D5C4FA8FA}"/>
              </a:ext>
            </a:extLst>
          </p:cNvPr>
          <p:cNvSpPr txBox="1"/>
          <p:nvPr/>
        </p:nvSpPr>
        <p:spPr>
          <a:xfrm>
            <a:off x="4267200" y="6616430"/>
            <a:ext cx="4725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Cross-section </a:t>
            </a:r>
            <a:r>
              <a:rPr lang="fr-FR" sz="1600" dirty="0" err="1"/>
              <a:t>along</a:t>
            </a:r>
            <a:r>
              <a:rPr lang="fr-FR" sz="1600" dirty="0"/>
              <a:t> the </a:t>
            </a:r>
            <a:r>
              <a:rPr lang="fr-FR" sz="1600" dirty="0" err="1"/>
              <a:t>Zongo</a:t>
            </a:r>
            <a:r>
              <a:rPr lang="fr-FR" sz="1600" dirty="0"/>
              <a:t> </a:t>
            </a:r>
            <a:r>
              <a:rPr lang="fr-FR" sz="1600" dirty="0" err="1"/>
              <a:t>valley</a:t>
            </a:r>
            <a:r>
              <a:rPr lang="fr-FR" sz="1600" dirty="0"/>
              <a:t>, Bolivia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0AA6894-7F93-5748-B26C-563DBC1DB1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8611" y="1589021"/>
            <a:ext cx="3943721" cy="2828236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505E583C-9105-1A47-9BE3-00E7B2CDC0B5}"/>
              </a:ext>
            </a:extLst>
          </p:cNvPr>
          <p:cNvSpPr txBox="1"/>
          <p:nvPr/>
        </p:nvSpPr>
        <p:spPr>
          <a:xfrm>
            <a:off x="8536351" y="6448587"/>
            <a:ext cx="2267115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fr-FR" i="1" dirty="0"/>
              <a:t>Sierra et al, 2021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320E61B-D9E1-4C46-8C08-E25FFD5F25F0}"/>
              </a:ext>
            </a:extLst>
          </p:cNvPr>
          <p:cNvSpPr txBox="1"/>
          <p:nvPr/>
        </p:nvSpPr>
        <p:spPr>
          <a:xfrm rot="16200000">
            <a:off x="8826296" y="4821810"/>
            <a:ext cx="14386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rgbClr val="0070C0"/>
                </a:solidFill>
              </a:rPr>
              <a:t>DJF 2001-2002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EF968A68-986B-9445-B88B-7E847A249E8A}"/>
              </a:ext>
            </a:extLst>
          </p:cNvPr>
          <p:cNvSpPr txBox="1"/>
          <p:nvPr/>
        </p:nvSpPr>
        <p:spPr>
          <a:xfrm>
            <a:off x="8844498" y="3605493"/>
            <a:ext cx="1311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mm/mes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34B182F-C99E-1440-9367-9195A9C536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2332" y="3320404"/>
            <a:ext cx="4729106" cy="270375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ADCCEF7-9C8A-D84C-888F-1C2166C1E932}"/>
              </a:ext>
            </a:extLst>
          </p:cNvPr>
          <p:cNvSpPr txBox="1"/>
          <p:nvPr/>
        </p:nvSpPr>
        <p:spPr>
          <a:xfrm>
            <a:off x="6824920" y="2907313"/>
            <a:ext cx="3067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WRF-1km </a:t>
            </a:r>
            <a:r>
              <a:rPr lang="fr-FR" dirty="0" err="1"/>
              <a:t>rainfall</a:t>
            </a:r>
            <a:r>
              <a:rPr lang="fr-FR" dirty="0"/>
              <a:t> </a:t>
            </a:r>
            <a:r>
              <a:rPr lang="fr-FR" dirty="0" err="1"/>
              <a:t>transect</a:t>
            </a:r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3EE7BC2-7CD2-1042-BCAF-225EFDE863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1650" y="6016727"/>
            <a:ext cx="3522474" cy="180396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44A151B8-85B2-3A48-929F-D465899FF818}"/>
              </a:ext>
            </a:extLst>
          </p:cNvPr>
          <p:cNvSpPr txBox="1"/>
          <p:nvPr/>
        </p:nvSpPr>
        <p:spPr>
          <a:xfrm rot="19863847">
            <a:off x="8686748" y="4384664"/>
            <a:ext cx="914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control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3E090EE1-3E1B-EF46-9EE1-361D3E7CB718}"/>
              </a:ext>
            </a:extLst>
          </p:cNvPr>
          <p:cNvSpPr txBox="1"/>
          <p:nvPr/>
        </p:nvSpPr>
        <p:spPr>
          <a:xfrm rot="21000182">
            <a:off x="8099105" y="5421362"/>
            <a:ext cx="1580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rgbClr val="FF0000"/>
                </a:solidFill>
              </a:rPr>
              <a:t>deforested</a:t>
            </a:r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4057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784239C-0A22-0F47-9CCF-F16F85D755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1890" y="2361842"/>
            <a:ext cx="5169532" cy="445998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37E3F3FE-4117-434D-B92B-9913C9857FA5}"/>
              </a:ext>
            </a:extLst>
          </p:cNvPr>
          <p:cNvSpPr txBox="1"/>
          <p:nvPr/>
        </p:nvSpPr>
        <p:spPr>
          <a:xfrm>
            <a:off x="935421" y="933440"/>
            <a:ext cx="10510345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4F81B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à"/>
            </a:pPr>
            <a:r>
              <a:rPr lang="fr-FR" dirty="0" err="1">
                <a:sym typeface="Wingdings" pitchFamily="2" charset="2"/>
              </a:rPr>
              <a:t>Possibility</a:t>
            </a:r>
            <a:r>
              <a:rPr lang="fr-FR" dirty="0">
                <a:sym typeface="Wingdings" pitchFamily="2" charset="2"/>
              </a:rPr>
              <a:t> of </a:t>
            </a:r>
            <a:r>
              <a:rPr lang="fr-FR" dirty="0" err="1">
                <a:sym typeface="Wingdings" pitchFamily="2" charset="2"/>
              </a:rPr>
              <a:t>analysis</a:t>
            </a:r>
            <a:r>
              <a:rPr lang="fr-FR" dirty="0">
                <a:sym typeface="Wingdings" pitchFamily="2" charset="2"/>
              </a:rPr>
              <a:t> of the changes of </a:t>
            </a:r>
            <a:r>
              <a:rPr lang="fr-FR" dirty="0" err="1">
                <a:sym typeface="Wingdings" pitchFamily="2" charset="2"/>
              </a:rPr>
              <a:t>valley</a:t>
            </a:r>
            <a:r>
              <a:rPr lang="fr-FR" dirty="0">
                <a:sym typeface="Wingdings" pitchFamily="2" charset="2"/>
              </a:rPr>
              <a:t> </a:t>
            </a:r>
            <a:r>
              <a:rPr lang="fr-FR" dirty="0" err="1">
                <a:sym typeface="Wingdings" pitchFamily="2" charset="2"/>
              </a:rPr>
              <a:t>wind</a:t>
            </a:r>
            <a:r>
              <a:rPr lang="fr-FR" dirty="0">
                <a:sym typeface="Wingdings" pitchFamily="2" charset="2"/>
              </a:rPr>
              <a:t> circulation </a:t>
            </a:r>
            <a:r>
              <a:rPr lang="fr-FR" dirty="0" err="1">
                <a:sym typeface="Wingdings" pitchFamily="2" charset="2"/>
              </a:rPr>
              <a:t>associated</a:t>
            </a:r>
            <a:r>
              <a:rPr lang="fr-FR" dirty="0">
                <a:sym typeface="Wingdings" pitchFamily="2" charset="2"/>
              </a:rPr>
              <a:t> </a:t>
            </a:r>
            <a:r>
              <a:rPr lang="fr-FR" dirty="0" err="1">
                <a:sym typeface="Wingdings" pitchFamily="2" charset="2"/>
              </a:rPr>
              <a:t>with</a:t>
            </a:r>
            <a:r>
              <a:rPr lang="fr-FR" dirty="0">
                <a:sym typeface="Wingdings" pitchFamily="2" charset="2"/>
              </a:rPr>
              <a:t> the Amazon </a:t>
            </a:r>
            <a:r>
              <a:rPr lang="fr-FR" dirty="0" err="1">
                <a:sym typeface="Wingdings" pitchFamily="2" charset="2"/>
              </a:rPr>
              <a:t>deforestation</a:t>
            </a:r>
            <a:endParaRPr lang="fr-FR" dirty="0">
              <a:sym typeface="Wingdings" pitchFamily="2" charset="2"/>
            </a:endParaRPr>
          </a:p>
          <a:p>
            <a:pPr marL="285750" indent="-285750">
              <a:buFont typeface="Wingdings" pitchFamily="2" charset="2"/>
              <a:buChar char="à"/>
            </a:pPr>
            <a:r>
              <a:rPr lang="fr-FR" dirty="0">
                <a:sym typeface="Wingdings" pitchFamily="2" charset="2"/>
              </a:rPr>
              <a:t>Interactions of </a:t>
            </a:r>
            <a:r>
              <a:rPr lang="fr-FR" dirty="0" err="1">
                <a:sym typeface="Wingdings" pitchFamily="2" charset="2"/>
              </a:rPr>
              <a:t>scales</a:t>
            </a:r>
            <a:r>
              <a:rPr lang="fr-FR" dirty="0">
                <a:sym typeface="Wingdings" pitchFamily="2" charset="2"/>
              </a:rPr>
              <a:t> : local </a:t>
            </a:r>
            <a:r>
              <a:rPr lang="fr-FR" dirty="0" err="1">
                <a:sym typeface="Wingdings" pitchFamily="2" charset="2"/>
              </a:rPr>
              <a:t>processes</a:t>
            </a:r>
            <a:r>
              <a:rPr lang="fr-FR" dirty="0">
                <a:sym typeface="Wingdings" pitchFamily="2" charset="2"/>
              </a:rPr>
              <a:t> (</a:t>
            </a:r>
            <a:r>
              <a:rPr lang="fr-FR" dirty="0" err="1">
                <a:sym typeface="Wingdings" pitchFamily="2" charset="2"/>
              </a:rPr>
              <a:t>day</a:t>
            </a:r>
            <a:r>
              <a:rPr lang="fr-FR" dirty="0">
                <a:sym typeface="Wingdings" pitchFamily="2" charset="2"/>
              </a:rPr>
              <a:t>), </a:t>
            </a:r>
            <a:r>
              <a:rPr lang="fr-FR" dirty="0" err="1">
                <a:sym typeface="Wingdings" pitchFamily="2" charset="2"/>
              </a:rPr>
              <a:t>regional</a:t>
            </a:r>
            <a:r>
              <a:rPr lang="fr-FR" dirty="0">
                <a:sym typeface="Wingdings" pitchFamily="2" charset="2"/>
              </a:rPr>
              <a:t> </a:t>
            </a:r>
            <a:r>
              <a:rPr lang="fr-FR" dirty="0" err="1">
                <a:sym typeface="Wingdings" pitchFamily="2" charset="2"/>
              </a:rPr>
              <a:t>processes</a:t>
            </a:r>
            <a:r>
              <a:rPr lang="fr-FR" dirty="0">
                <a:sym typeface="Wingdings" pitchFamily="2" charset="2"/>
              </a:rPr>
              <a:t> (night)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fr-FR" dirty="0">
                <a:sym typeface="Wingdings" pitchFamily="2" charset="2"/>
              </a:rPr>
              <a:t>Model performance </a:t>
            </a:r>
            <a:r>
              <a:rPr lang="fr-FR" dirty="0" err="1">
                <a:sym typeface="Wingdings" pitchFamily="2" charset="2"/>
              </a:rPr>
              <a:t>validated</a:t>
            </a:r>
            <a:r>
              <a:rPr lang="fr-FR" dirty="0">
                <a:sym typeface="Wingdings" pitchFamily="2" charset="2"/>
              </a:rPr>
              <a:t> at local </a:t>
            </a:r>
            <a:r>
              <a:rPr lang="fr-FR" dirty="0" err="1">
                <a:sym typeface="Wingdings" pitchFamily="2" charset="2"/>
              </a:rPr>
              <a:t>scale</a:t>
            </a:r>
            <a:r>
              <a:rPr lang="fr-FR" dirty="0">
                <a:sym typeface="Wingdings" pitchFamily="2" charset="2"/>
              </a:rPr>
              <a:t> </a:t>
            </a:r>
            <a:r>
              <a:rPr lang="fr-FR" dirty="0" err="1">
                <a:sym typeface="Wingdings" pitchFamily="2" charset="2"/>
              </a:rPr>
              <a:t>with</a:t>
            </a:r>
            <a:r>
              <a:rPr lang="fr-FR" dirty="0">
                <a:sym typeface="Wingdings" pitchFamily="2" charset="2"/>
              </a:rPr>
              <a:t> in-situ stations, but…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fr-FR" dirty="0">
                <a:sym typeface="Wingdings" pitchFamily="2" charset="2"/>
              </a:rPr>
              <a:t>Are convection-</a:t>
            </a:r>
            <a:r>
              <a:rPr lang="fr-FR" dirty="0" err="1">
                <a:sym typeface="Wingdings" pitchFamily="2" charset="2"/>
              </a:rPr>
              <a:t>permitting</a:t>
            </a:r>
            <a:r>
              <a:rPr lang="fr-FR" dirty="0">
                <a:sym typeface="Wingdings" pitchFamily="2" charset="2"/>
              </a:rPr>
              <a:t> simulations able to </a:t>
            </a:r>
            <a:r>
              <a:rPr lang="fr-FR" dirty="0" err="1">
                <a:sym typeface="Wingdings" pitchFamily="2" charset="2"/>
              </a:rPr>
              <a:t>reproduce</a:t>
            </a:r>
            <a:r>
              <a:rPr lang="fr-FR" dirty="0">
                <a:sym typeface="Wingdings" pitchFamily="2" charset="2"/>
              </a:rPr>
              <a:t> </a:t>
            </a:r>
            <a:r>
              <a:rPr lang="fr-FR" dirty="0" err="1">
                <a:sym typeface="Wingdings" pitchFamily="2" charset="2"/>
              </a:rPr>
              <a:t>processes</a:t>
            </a:r>
            <a:r>
              <a:rPr lang="fr-FR" dirty="0">
                <a:sym typeface="Wingdings" pitchFamily="2" charset="2"/>
              </a:rPr>
              <a:t> </a:t>
            </a:r>
            <a:r>
              <a:rPr lang="fr-FR" dirty="0" err="1">
                <a:sym typeface="Wingdings" pitchFamily="2" charset="2"/>
              </a:rPr>
              <a:t>depending</a:t>
            </a:r>
            <a:r>
              <a:rPr lang="fr-FR" dirty="0">
                <a:sym typeface="Wingdings" pitchFamily="2" charset="2"/>
              </a:rPr>
              <a:t> on </a:t>
            </a:r>
            <a:r>
              <a:rPr lang="fr-FR" dirty="0" err="1">
                <a:sym typeface="Wingdings" pitchFamily="2" charset="2"/>
              </a:rPr>
              <a:t>scale</a:t>
            </a:r>
            <a:r>
              <a:rPr lang="fr-FR" dirty="0">
                <a:sym typeface="Wingdings" pitchFamily="2" charset="2"/>
              </a:rPr>
              <a:t> interactions ?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D84E505-61B5-424F-A1C8-510E54936D79}"/>
              </a:ext>
            </a:extLst>
          </p:cNvPr>
          <p:cNvSpPr txBox="1"/>
          <p:nvPr/>
        </p:nvSpPr>
        <p:spPr>
          <a:xfrm>
            <a:off x="8536351" y="6448587"/>
            <a:ext cx="2267115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fr-FR" i="1" dirty="0"/>
              <a:t>Sierra et al, 2021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D829FBE-6BD4-0541-AB84-EC8B37738B8E}"/>
              </a:ext>
            </a:extLst>
          </p:cNvPr>
          <p:cNvSpPr txBox="1"/>
          <p:nvPr/>
        </p:nvSpPr>
        <p:spPr>
          <a:xfrm>
            <a:off x="2050741" y="89840"/>
            <a:ext cx="8279704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chemeClr val="accent2">
                    <a:lumMod val="50000"/>
                  </a:schemeClr>
                </a:solidFill>
              </a:rPr>
              <a:t>High-</a:t>
            </a:r>
            <a:r>
              <a:rPr lang="fr-FR" sz="2400" dirty="0" err="1">
                <a:solidFill>
                  <a:schemeClr val="accent2">
                    <a:lumMod val="50000"/>
                  </a:schemeClr>
                </a:solidFill>
              </a:rPr>
              <a:t>resolution</a:t>
            </a:r>
            <a:r>
              <a:rPr lang="fr-FR" sz="2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fr-FR" sz="2400" dirty="0" err="1">
                <a:solidFill>
                  <a:schemeClr val="accent2">
                    <a:lumMod val="50000"/>
                  </a:schemeClr>
                </a:solidFill>
              </a:rPr>
              <a:t>modelling</a:t>
            </a:r>
            <a:r>
              <a:rPr lang="fr-FR" sz="2400" dirty="0">
                <a:solidFill>
                  <a:schemeClr val="accent2">
                    <a:lumMod val="50000"/>
                  </a:schemeClr>
                </a:solidFill>
              </a:rPr>
              <a:t> ; </a:t>
            </a:r>
            <a:r>
              <a:rPr lang="fr-FR" sz="2400" dirty="0" err="1">
                <a:solidFill>
                  <a:schemeClr val="accent2">
                    <a:lumMod val="50000"/>
                  </a:schemeClr>
                </a:solidFill>
              </a:rPr>
              <a:t>experiments</a:t>
            </a:r>
            <a:r>
              <a:rPr lang="fr-FR" sz="2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fr-FR" sz="2400" dirty="0" err="1">
                <a:solidFill>
                  <a:schemeClr val="accent2">
                    <a:lumMod val="50000"/>
                  </a:schemeClr>
                </a:solidFill>
              </a:rPr>
              <a:t>with</a:t>
            </a:r>
            <a:r>
              <a:rPr lang="fr-FR" sz="2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fr-FR" sz="2400" dirty="0" err="1">
                <a:solidFill>
                  <a:schemeClr val="accent2">
                    <a:lumMod val="50000"/>
                  </a:schemeClr>
                </a:solidFill>
              </a:rPr>
              <a:t>deforested</a:t>
            </a:r>
            <a:r>
              <a:rPr lang="fr-FR" sz="2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fr-FR" sz="2400" dirty="0" err="1">
                <a:solidFill>
                  <a:schemeClr val="accent2">
                    <a:lumMod val="50000"/>
                  </a:schemeClr>
                </a:solidFill>
              </a:rPr>
              <a:t>landuse</a:t>
            </a:r>
            <a:r>
              <a:rPr lang="fr-FR" sz="2400" dirty="0">
                <a:solidFill>
                  <a:schemeClr val="accent2">
                    <a:lumMod val="50000"/>
                  </a:schemeClr>
                </a:solidFill>
              </a:rPr>
              <a:t> forcing data</a:t>
            </a:r>
          </a:p>
        </p:txBody>
      </p:sp>
    </p:spTree>
    <p:extLst>
      <p:ext uri="{BB962C8B-B14F-4D97-AF65-F5344CB8AC3E}">
        <p14:creationId xmlns:p14="http://schemas.microsoft.com/office/powerpoint/2010/main" val="107665988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|18.5|9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9|22.9|10.8|23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1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6500</TotalTime>
  <Words>385</Words>
  <Application>Microsoft Macintosh PowerPoint</Application>
  <PresentationFormat>Panorámica</PresentationFormat>
  <Paragraphs>49</Paragraphs>
  <Slides>7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jhan carlo Espinoza</dc:creator>
  <cp:lastModifiedBy>jhan carlo Espinoza</cp:lastModifiedBy>
  <cp:revision>14</cp:revision>
  <dcterms:created xsi:type="dcterms:W3CDTF">2022-08-31T20:36:15Z</dcterms:created>
  <dcterms:modified xsi:type="dcterms:W3CDTF">2022-09-07T22:58:19Z</dcterms:modified>
</cp:coreProperties>
</file>